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 id="2147483695" r:id="rId7"/>
    <p:sldMasterId id="2147483696" r:id="rId8"/>
    <p:sldMasterId id="214748369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Lst>
  <p:sldSz cy="5143500" cx="9144000"/>
  <p:notesSz cx="6858000" cy="9144000"/>
  <p:embeddedFontLst>
    <p:embeddedFont>
      <p:font typeface="Nunito SemiBold"/>
      <p:regular r:id="rId124"/>
      <p:bold r:id="rId125"/>
      <p:italic r:id="rId126"/>
      <p:boldItalic r:id="rId127"/>
    </p:embeddedFont>
    <p:embeddedFont>
      <p:font typeface="Belleza"/>
      <p:regular r:id="rId128"/>
    </p:embeddedFont>
    <p:embeddedFont>
      <p:font typeface="Roboto"/>
      <p:regular r:id="rId129"/>
      <p:bold r:id="rId130"/>
      <p:italic r:id="rId131"/>
      <p:boldItalic r:id="rId132"/>
    </p:embeddedFont>
    <p:embeddedFont>
      <p:font typeface="Nunito"/>
      <p:regular r:id="rId133"/>
      <p:bold r:id="rId134"/>
      <p:italic r:id="rId135"/>
      <p:boldItalic r:id="rId136"/>
    </p:embeddedFont>
    <p:embeddedFont>
      <p:font typeface="Montserrat"/>
      <p:regular r:id="rId137"/>
      <p:bold r:id="rId138"/>
      <p:italic r:id="rId139"/>
      <p:boldItalic r:id="rId140"/>
    </p:embeddedFont>
    <p:embeddedFont>
      <p:font typeface="Roboto Light"/>
      <p:regular r:id="rId141"/>
      <p:bold r:id="rId142"/>
      <p:italic r:id="rId143"/>
      <p:boldItalic r:id="rId144"/>
    </p:embeddedFont>
    <p:embeddedFont>
      <p:font typeface="Century Gothic"/>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A54C36-555E-4E13-A439-14961329432B}">
  <a:tblStyle styleId="{02A54C36-555E-4E13-A439-1496132943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9" Type="http://schemas.openxmlformats.org/officeDocument/2006/relationships/slide" Target="slides/slide99.xml"/><Relationship Id="rId108" Type="http://schemas.openxmlformats.org/officeDocument/2006/relationships/slide" Target="slides/slide98.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129" Type="http://schemas.openxmlformats.org/officeDocument/2006/relationships/font" Target="fonts/Roboto-regular.fntdata"/><Relationship Id="rId128" Type="http://schemas.openxmlformats.org/officeDocument/2006/relationships/font" Target="fonts/Belleza-regular.fntdata"/><Relationship Id="rId127" Type="http://schemas.openxmlformats.org/officeDocument/2006/relationships/font" Target="fonts/NunitoSemiBold-boldItalic.fntdata"/><Relationship Id="rId126" Type="http://schemas.openxmlformats.org/officeDocument/2006/relationships/font" Target="fonts/NunitoSemiBold-italic.fntdata"/><Relationship Id="rId26" Type="http://schemas.openxmlformats.org/officeDocument/2006/relationships/slide" Target="slides/slide16.xml"/><Relationship Id="rId121" Type="http://schemas.openxmlformats.org/officeDocument/2006/relationships/slide" Target="slides/slide111.xml"/><Relationship Id="rId25" Type="http://schemas.openxmlformats.org/officeDocument/2006/relationships/slide" Target="slides/slide15.xml"/><Relationship Id="rId120" Type="http://schemas.openxmlformats.org/officeDocument/2006/relationships/slide" Target="slides/slide110.xml"/><Relationship Id="rId28" Type="http://schemas.openxmlformats.org/officeDocument/2006/relationships/slide" Target="slides/slide18.xml"/><Relationship Id="rId27" Type="http://schemas.openxmlformats.org/officeDocument/2006/relationships/slide" Target="slides/slide17.xml"/><Relationship Id="rId125" Type="http://schemas.openxmlformats.org/officeDocument/2006/relationships/font" Target="fonts/NunitoSemiBold-bold.fntdata"/><Relationship Id="rId29" Type="http://schemas.openxmlformats.org/officeDocument/2006/relationships/slide" Target="slides/slide19.xml"/><Relationship Id="rId124" Type="http://schemas.openxmlformats.org/officeDocument/2006/relationships/font" Target="fonts/NunitoSemiBold-regular.fntdata"/><Relationship Id="rId123" Type="http://schemas.openxmlformats.org/officeDocument/2006/relationships/slide" Target="slides/slide113.xml"/><Relationship Id="rId122" Type="http://schemas.openxmlformats.org/officeDocument/2006/relationships/slide" Target="slides/slide112.xml"/><Relationship Id="rId95" Type="http://schemas.openxmlformats.org/officeDocument/2006/relationships/slide" Target="slides/slide85.xml"/><Relationship Id="rId94" Type="http://schemas.openxmlformats.org/officeDocument/2006/relationships/slide" Target="slides/slide84.xml"/><Relationship Id="rId97" Type="http://schemas.openxmlformats.org/officeDocument/2006/relationships/slide" Target="slides/slide87.xml"/><Relationship Id="rId96" Type="http://schemas.openxmlformats.org/officeDocument/2006/relationships/slide" Target="slides/slide86.xml"/><Relationship Id="rId11" Type="http://schemas.openxmlformats.org/officeDocument/2006/relationships/slide" Target="slides/slide1.xml"/><Relationship Id="rId99" Type="http://schemas.openxmlformats.org/officeDocument/2006/relationships/slide" Target="slides/slide89.xml"/><Relationship Id="rId10" Type="http://schemas.openxmlformats.org/officeDocument/2006/relationships/notesMaster" Target="notesMasters/notesMaster1.xml"/><Relationship Id="rId98" Type="http://schemas.openxmlformats.org/officeDocument/2006/relationships/slide" Target="slides/slide88.xml"/><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9" Type="http://schemas.openxmlformats.org/officeDocument/2006/relationships/slide" Target="slides/slide109.xml"/><Relationship Id="rId15" Type="http://schemas.openxmlformats.org/officeDocument/2006/relationships/slide" Target="slides/slide5.xml"/><Relationship Id="rId110" Type="http://schemas.openxmlformats.org/officeDocument/2006/relationships/slide" Target="slides/slide100.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slide" Target="slides/slide104.xml"/><Relationship Id="rId18" Type="http://schemas.openxmlformats.org/officeDocument/2006/relationships/slide" Target="slides/slide8.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48" Type="http://schemas.openxmlformats.org/officeDocument/2006/relationships/font" Target="fonts/CenturyGothic-boldItalic.fntdata"/><Relationship Id="rId9" Type="http://schemas.openxmlformats.org/officeDocument/2006/relationships/slideMaster" Target="slideMasters/slideMaster5.xml"/><Relationship Id="rId143" Type="http://schemas.openxmlformats.org/officeDocument/2006/relationships/font" Target="fonts/RobotoLight-italic.fntdata"/><Relationship Id="rId142" Type="http://schemas.openxmlformats.org/officeDocument/2006/relationships/font" Target="fonts/RobotoLight-bold.fntdata"/><Relationship Id="rId141" Type="http://schemas.openxmlformats.org/officeDocument/2006/relationships/font" Target="fonts/RobotoLight-regular.fntdata"/><Relationship Id="rId140" Type="http://schemas.openxmlformats.org/officeDocument/2006/relationships/font" Target="fonts/Montserrat-boldItalic.fntdata"/><Relationship Id="rId5" Type="http://schemas.openxmlformats.org/officeDocument/2006/relationships/slideMaster" Target="slideMasters/slideMaster1.xml"/><Relationship Id="rId147" Type="http://schemas.openxmlformats.org/officeDocument/2006/relationships/font" Target="fonts/CenturyGothic-italic.fntdata"/><Relationship Id="rId6" Type="http://schemas.openxmlformats.org/officeDocument/2006/relationships/slideMaster" Target="slideMasters/slideMaster2.xml"/><Relationship Id="rId146" Type="http://schemas.openxmlformats.org/officeDocument/2006/relationships/font" Target="fonts/CenturyGothic-bold.fntdata"/><Relationship Id="rId7" Type="http://schemas.openxmlformats.org/officeDocument/2006/relationships/slideMaster" Target="slideMasters/slideMaster3.xml"/><Relationship Id="rId145" Type="http://schemas.openxmlformats.org/officeDocument/2006/relationships/font" Target="fonts/CenturyGothic-regular.fntdata"/><Relationship Id="rId8" Type="http://schemas.openxmlformats.org/officeDocument/2006/relationships/slideMaster" Target="slideMasters/slideMaster4.xml"/><Relationship Id="rId144" Type="http://schemas.openxmlformats.org/officeDocument/2006/relationships/font" Target="fonts/RobotoLight-boldItalic.fntdata"/><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139" Type="http://schemas.openxmlformats.org/officeDocument/2006/relationships/font" Target="fonts/Montserrat-italic.fntdata"/><Relationship Id="rId138" Type="http://schemas.openxmlformats.org/officeDocument/2006/relationships/font" Target="fonts/Montserrat-bold.fntdata"/><Relationship Id="rId137" Type="http://schemas.openxmlformats.org/officeDocument/2006/relationships/font" Target="fonts/Montserrat-regular.fntdata"/><Relationship Id="rId132" Type="http://schemas.openxmlformats.org/officeDocument/2006/relationships/font" Target="fonts/Roboto-boldItalic.fntdata"/><Relationship Id="rId131" Type="http://schemas.openxmlformats.org/officeDocument/2006/relationships/font" Target="fonts/Roboto-italic.fntdata"/><Relationship Id="rId130" Type="http://schemas.openxmlformats.org/officeDocument/2006/relationships/font" Target="fonts/Roboto-bold.fntdata"/><Relationship Id="rId136" Type="http://schemas.openxmlformats.org/officeDocument/2006/relationships/font" Target="fonts/Nunito-boldItalic.fntdata"/><Relationship Id="rId135" Type="http://schemas.openxmlformats.org/officeDocument/2006/relationships/font" Target="fonts/Nunito-italic.fntdata"/><Relationship Id="rId134" Type="http://schemas.openxmlformats.org/officeDocument/2006/relationships/font" Target="fonts/Nunito-bold.fntdata"/><Relationship Id="rId133" Type="http://schemas.openxmlformats.org/officeDocument/2006/relationships/font" Target="fonts/Nunito-regular.fntdata"/><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161b0bbe41_0_4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161b0bbe41_0_4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161b0bbe41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161b0bbe41_0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482" name="Google Shape;482;g2161b0bbe41_0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2161b0bbe41_0_39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g2161b0bbe41_0_3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2" name="Shape 2652"/>
        <p:cNvGrpSpPr/>
        <p:nvPr/>
      </p:nvGrpSpPr>
      <p:grpSpPr>
        <a:xfrm>
          <a:off x="0" y="0"/>
          <a:ext cx="0" cy="0"/>
          <a:chOff x="0" y="0"/>
          <a:chExt cx="0" cy="0"/>
        </a:xfrm>
      </p:grpSpPr>
      <p:sp>
        <p:nvSpPr>
          <p:cNvPr id="2653" name="Google Shape;2653;g2161b0bbe41_0_3987: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g2161b0bbe41_0_3987: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0" name="Shape 2660"/>
        <p:cNvGrpSpPr/>
        <p:nvPr/>
      </p:nvGrpSpPr>
      <p:grpSpPr>
        <a:xfrm>
          <a:off x="0" y="0"/>
          <a:ext cx="0" cy="0"/>
          <a:chOff x="0" y="0"/>
          <a:chExt cx="0" cy="0"/>
        </a:xfrm>
      </p:grpSpPr>
      <p:sp>
        <p:nvSpPr>
          <p:cNvPr id="2661" name="Google Shape;2661;g2161b0bbe41_0_3994: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g2161b0bbe41_0_3994: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2161b0bbe41_0_4002: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g2161b0bbe41_0_4002: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8" name="Shape 2678"/>
        <p:cNvGrpSpPr/>
        <p:nvPr/>
      </p:nvGrpSpPr>
      <p:grpSpPr>
        <a:xfrm>
          <a:off x="0" y="0"/>
          <a:ext cx="0" cy="0"/>
          <a:chOff x="0" y="0"/>
          <a:chExt cx="0" cy="0"/>
        </a:xfrm>
      </p:grpSpPr>
      <p:sp>
        <p:nvSpPr>
          <p:cNvPr id="2679" name="Google Shape;2679;g2161b0bbe41_0_4010: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g2161b0bbe41_0_4010: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2161b0bbe41_0_4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2161b0bbe41_0_40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g2161b0bbe41_0_40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8" name="Shape 2768"/>
        <p:cNvGrpSpPr/>
        <p:nvPr/>
      </p:nvGrpSpPr>
      <p:grpSpPr>
        <a:xfrm>
          <a:off x="0" y="0"/>
          <a:ext cx="0" cy="0"/>
          <a:chOff x="0" y="0"/>
          <a:chExt cx="0" cy="0"/>
        </a:xfrm>
      </p:grpSpPr>
      <p:sp>
        <p:nvSpPr>
          <p:cNvPr id="2769" name="Google Shape;2769;g2161b0bbe41_0_40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0" name="Google Shape;2770;g2161b0bbe41_0_40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g2161b0bbe41_0_409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2161b0bbe41_0_4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2161b0bbe41_0_4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g2161b0bbe41_0_41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2161b0bbe41_0_4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2161b0bbe41_0_4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g2161b0bbe41_0_41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9" name="Shape 2919"/>
        <p:cNvGrpSpPr/>
        <p:nvPr/>
      </p:nvGrpSpPr>
      <p:grpSpPr>
        <a:xfrm>
          <a:off x="0" y="0"/>
          <a:ext cx="0" cy="0"/>
          <a:chOff x="0" y="0"/>
          <a:chExt cx="0" cy="0"/>
        </a:xfrm>
      </p:grpSpPr>
      <p:sp>
        <p:nvSpPr>
          <p:cNvPr id="2920" name="Google Shape;2920;g2161b0bbe41_0_4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1" name="Google Shape;2921;g2161b0bbe41_0_42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g2161b0bbe41_0_42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161b0bbe41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161b0bbe41_0_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basic structure of a query block - where you traverse the graph and store the results of accumulators and filters. The query begins with select - but select actually happens after traversal and going through the set filters.</a:t>
            </a:r>
            <a:endParaRPr/>
          </a:p>
          <a:p>
            <a:pPr indent="0" lvl="0" marL="0" rtl="0" algn="l">
              <a:spcBef>
                <a:spcPts val="0"/>
              </a:spcBef>
              <a:spcAft>
                <a:spcPts val="0"/>
              </a:spcAft>
              <a:buNone/>
            </a:pPr>
            <a:r>
              <a:rPr lang="en"/>
              <a:t>All the phases are executed following a fixed order. Except FROM and SELECT all phases are optional. And each phase only executes once.</a:t>
            </a:r>
            <a:endParaRPr/>
          </a:p>
        </p:txBody>
      </p:sp>
      <p:sp>
        <p:nvSpPr>
          <p:cNvPr id="515" name="Google Shape;515;g2161b0bbe41_0_2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2161b0bbe41_0_42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g2161b0bbe41_0_4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2161b0bbe41_0_4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2161b0bbe41_0_4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g2161b0bbe41_0_42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2161b0bbe41_0_4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2161b0bbe41_0_4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Century Gothic"/>
                <a:ea typeface="Century Gothic"/>
                <a:cs typeface="Century Gothic"/>
                <a:sym typeface="Century Gothic"/>
              </a:rPr>
              <a:t>Now it’s time for your questions - if you haven’t already done so, you can submit your questions via the Q&amp;A tab.</a:t>
            </a:r>
            <a:endParaRPr sz="1000">
              <a:latin typeface="Century Gothic"/>
              <a:ea typeface="Century Gothic"/>
              <a:cs typeface="Century Gothic"/>
              <a:sym typeface="Century Gothic"/>
            </a:endParaRPr>
          </a:p>
        </p:txBody>
      </p:sp>
      <p:sp>
        <p:nvSpPr>
          <p:cNvPr id="2946" name="Google Shape;2946;g2161b0bbe41_0_4267: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2161b0bbe41_0_16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2161b0bbe41_0_16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And that brings us to the end of our webinar - we know you are very busy and had many choices on how to spend the past 45 minutes - and are flattered that you chose to spend it with us. We hope you found this webinar to be informative - and we hope that our enthusiasm for TigerGraph has been contagious.</a:t>
            </a:r>
            <a:endParaRPr sz="1000">
              <a:solidFill>
                <a:schemeClr val="dk1"/>
              </a:solidFill>
              <a:latin typeface="Century Gothic"/>
              <a:ea typeface="Century Gothic"/>
              <a:cs typeface="Century Gothic"/>
              <a:sym typeface="Century Gothic"/>
            </a:endParaRPr>
          </a:p>
        </p:txBody>
      </p:sp>
      <p:sp>
        <p:nvSpPr>
          <p:cNvPr id="2952" name="Google Shape;2952;g2161b0bbe41_0_164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161b0bbe41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161b0bbe41_0_2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categories of Accumulators we can use in our queries - local accumulators and global accumulators. Local accumulators are declared using a single @ symbol, and global accumulators are declared with double @@ symbols.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accumulators store data about each vertex, and can only be accessed by the traversal instance. They are basically runtime attributes for each vertex. If you run into the vertex again in the same query block, you will be able to see and make decisions based on the attribute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accumulators store data about the entire graph and can be accessed by any node. </a:t>
            </a:r>
            <a:endParaRPr/>
          </a:p>
        </p:txBody>
      </p:sp>
      <p:sp>
        <p:nvSpPr>
          <p:cNvPr id="538" name="Google Shape;538;g2161b0bbe41_0_2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61b0bbe41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161b0bbe41_0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161b0bbe41_0_2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161b0bbe41_0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161b0bbe41_0_2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categories of Accumulators we can use in our queries - local accumulators and global accumulators. Local accumulators are declared using a single @ symbol, and global accumulators are declared with double @@ symbols.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accumulators store data about each vertex, and can only be accessed by the traversal instance. They are basically runtime attributes for each vertex. If you run into the vertex again in the same query block, you will be able to see and make decisions based on the attribute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Global accumulators store data about the entire graph and can be accessed by any node. </a:t>
            </a:r>
            <a:endParaRPr/>
          </a:p>
        </p:txBody>
      </p:sp>
      <p:sp>
        <p:nvSpPr>
          <p:cNvPr id="580" name="Google Shape;580;g2161b0bbe41_0_2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61b0bbe41_0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61b0bbe41_0_3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many different types of accumulators. Their names are very intuitive so you can basically understand what they do just by reading the names.</a:t>
            </a:r>
            <a:endParaRPr/>
          </a:p>
          <a:p>
            <a:pPr indent="0" lvl="0" marL="0" rtl="0" algn="l">
              <a:spcBef>
                <a:spcPts val="0"/>
              </a:spcBef>
              <a:spcAft>
                <a:spcPts val="0"/>
              </a:spcAft>
              <a:buNone/>
            </a:pPr>
            <a:r>
              <a:rPr lang="en"/>
              <a:t>SumAccum keeps a running total of integer values, or cumulative concatenation of text values.</a:t>
            </a:r>
            <a:endParaRPr/>
          </a:p>
          <a:p>
            <a:pPr indent="0" lvl="0" marL="0" rtl="0" algn="l">
              <a:spcBef>
                <a:spcPts val="0"/>
              </a:spcBef>
              <a:spcAft>
                <a:spcPts val="0"/>
              </a:spcAft>
              <a:buNone/>
            </a:pPr>
            <a:r>
              <a:rPr lang="en"/>
              <a:t>Min/MaxAccum store the least/greatest value that has been passed into the accumulator, only accepting numerical values.</a:t>
            </a:r>
            <a:endParaRPr/>
          </a:p>
          <a:p>
            <a:pPr indent="0" lvl="0" marL="0" rtl="0" algn="l">
              <a:spcBef>
                <a:spcPts val="0"/>
              </a:spcBef>
              <a:spcAft>
                <a:spcPts val="0"/>
              </a:spcAft>
              <a:buNone/>
            </a:pPr>
            <a:r>
              <a:rPr lang="en"/>
              <a:t>Avg Accum stores the running average of numerical values that have been passed in. </a:t>
            </a:r>
            <a:endParaRPr/>
          </a:p>
        </p:txBody>
      </p:sp>
      <p:sp>
        <p:nvSpPr>
          <p:cNvPr id="643" name="Google Shape;643;g2161b0bbe41_0_3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161b0bbe41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161b0bbe41_0_4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Accum maintains a set of unique elements - there cannot be any repeating elements stored.</a:t>
            </a:r>
            <a:endParaRPr/>
          </a:p>
          <a:p>
            <a:pPr indent="0" lvl="0" marL="0" rtl="0" algn="l">
              <a:spcBef>
                <a:spcPts val="0"/>
              </a:spcBef>
              <a:spcAft>
                <a:spcPts val="0"/>
              </a:spcAft>
              <a:buNone/>
            </a:pPr>
            <a:r>
              <a:rPr lang="en"/>
              <a:t>List Accum accumulates a list of elements in the order of which it was received.</a:t>
            </a:r>
            <a:endParaRPr/>
          </a:p>
          <a:p>
            <a:pPr indent="0" lvl="0" marL="0" rtl="0" algn="l">
              <a:spcBef>
                <a:spcPts val="0"/>
              </a:spcBef>
              <a:spcAft>
                <a:spcPts val="0"/>
              </a:spcAft>
              <a:buNone/>
            </a:pPr>
            <a:r>
              <a:rPr lang="en"/>
              <a:t>MapAccum stores data like a map, using key -&gt; value pairs</a:t>
            </a:r>
            <a:endParaRPr/>
          </a:p>
          <a:p>
            <a:pPr indent="0" lvl="0" marL="0" rtl="0" algn="l">
              <a:spcBef>
                <a:spcPts val="0"/>
              </a:spcBef>
              <a:spcAft>
                <a:spcPts val="0"/>
              </a:spcAft>
              <a:buNone/>
            </a:pPr>
            <a:r>
              <a:rPr lang="en"/>
              <a:t>HeapAccum maintains a sorted collection of tuples. (Like a max/min heap). You are able to define a capacity limit for this accumulator, and once the capacity is reached, the lowest will be dropped when another value is parsed.</a:t>
            </a:r>
            <a:endParaRPr/>
          </a:p>
        </p:txBody>
      </p:sp>
      <p:sp>
        <p:nvSpPr>
          <p:cNvPr id="695" name="Google Shape;695;g2161b0bbe41_0_4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161b0bbe41_0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161b0bbe41_0_4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161b0bbe41_0_4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61b0bbe41_0_4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161b0bbe41_0_4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756" name="Google Shape;756;g2161b0bbe41_0_4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161b0bbe41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161b0bbe41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161b0bbe41_0_4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161b0bbe41_0_4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161b0bbe41_0_4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61b0bbe41_0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161b0bbe41_0_4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772" name="Google Shape;772;g2161b0bbe41_0_4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161b0bbe41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161b0bbe41_0_4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783" name="Google Shape;783;g2161b0bbe41_0_4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161b0bbe41_0_4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161b0bbe41_0_4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795" name="Google Shape;795;g2161b0bbe41_0_4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161b0bbe41_0_4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161b0bbe41_0_47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b="1" lang="en"/>
              <a:t>transition</a:t>
            </a:r>
            <a:r>
              <a:rPr lang="en"/>
              <a:t>] Under the setup I just showed you, let’s perform a simple traversal.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example, we’re going to find all the friends of a specific person.</a:t>
            </a:r>
            <a:endParaRPr/>
          </a:p>
          <a:p>
            <a:pPr indent="0" lvl="0" marL="0" rtl="0" algn="l">
              <a:spcBef>
                <a:spcPts val="0"/>
              </a:spcBef>
              <a:spcAft>
                <a:spcPts val="0"/>
              </a:spcAft>
              <a:buNone/>
            </a:pPr>
            <a:r>
              <a:rPr lang="en"/>
              <a:t>SELECT is the most fundamental block to building a query. It handles the traversal of the graph from one set of vertices to another. So in our case, we will perform 1 hop away from the source vertex to find all the user’s friends.</a:t>
            </a:r>
            <a:endParaRPr/>
          </a:p>
          <a:p>
            <a:pPr indent="0" lvl="0" marL="0" rtl="0" algn="l">
              <a:spcBef>
                <a:spcPts val="0"/>
              </a:spcBef>
              <a:spcAft>
                <a:spcPts val="0"/>
              </a:spcAft>
              <a:buNone/>
            </a:pPr>
            <a:r>
              <a:rPr lang="en"/>
              <a:t>This is what it looks like in GSQL. The query name is GetFriends, and it accepts a vertex of the type user as input for our specific graph. </a:t>
            </a:r>
            <a:endParaRPr/>
          </a:p>
          <a:p>
            <a:pPr indent="0" lvl="0" marL="0" rtl="0" algn="l">
              <a:spcBef>
                <a:spcPts val="0"/>
              </a:spcBef>
              <a:spcAft>
                <a:spcPts val="0"/>
              </a:spcAft>
              <a:buNone/>
            </a:pPr>
            <a:r>
              <a:rPr lang="en"/>
              <a:t>Start is a vertex set containing the vertex we first inputted when calling the query. vertex sets are like variables, they are a container of vertexes.</a:t>
            </a:r>
            <a:endParaRPr/>
          </a:p>
          <a:p>
            <a:pPr indent="0" lvl="0" marL="0" rtl="0" algn="l">
              <a:spcBef>
                <a:spcPts val="0"/>
              </a:spcBef>
              <a:spcAft>
                <a:spcPts val="0"/>
              </a:spcAft>
              <a:buNone/>
            </a:pPr>
            <a:r>
              <a:rPr lang="en"/>
              <a:t>Friends is another vertex set containing the results of our 1-hop traversal. The results are stored in Friends by selecting 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wonder what t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that question. Let’s begin with FROM clause. FROM clause finds edges which match the pattern: source vertex is in Start, edge type is IsFriend, and target vertex is restricted to User type.</a:t>
            </a:r>
            <a:br>
              <a:rPr lang="en"/>
            </a:br>
            <a:r>
              <a:rPr lang="en"/>
              <a:t>For each edge satisfies the conditions in the FROM clauses, s, e and t are aliases of source vertex, edge and target vertex.</a:t>
            </a:r>
            <a:endParaRPr/>
          </a:p>
          <a:p>
            <a:pPr indent="0" lvl="0" marL="0" rtl="0" algn="l">
              <a:spcBef>
                <a:spcPts val="0"/>
              </a:spcBef>
              <a:spcAft>
                <a:spcPts val="0"/>
              </a:spcAft>
              <a:buNone/>
            </a:pPr>
            <a:r>
              <a:rPr lang="en"/>
              <a:t>So here t is the alias of the target vertices, it means all the vertices on the right hand side.</a:t>
            </a:r>
            <a:endParaRPr/>
          </a:p>
          <a:p>
            <a:pPr indent="0" lvl="0" marL="0" rtl="0" algn="l">
              <a:spcBef>
                <a:spcPts val="0"/>
              </a:spcBef>
              <a:spcAft>
                <a:spcPts val="0"/>
              </a:spcAft>
              <a:buNone/>
            </a:pPr>
            <a:r>
              <a:rPr lang="en"/>
              <a:t>In our case UserA UserB and UserC are the target vertexes denoted by alias t, that has been stored to vertex set Friends.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aliases come after the colon symbol.  Aliases can be renamed to whatever you want - they are not reserved keywords.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results are stored, we can print the vertex set of t that were selected in the traversal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b="1" lang="en"/>
              <a:t>Recap</a:t>
            </a:r>
            <a:r>
              <a:rPr lang="en"/>
              <a:t>] So here, overall, this query traverse starting from a input vertex, finds all the friend user connected via edge IsFriends, store them in a vertex set, and print the vertex set in the end. Those are the most basic and essential elements of a SELECT block.</a:t>
            </a:r>
            <a:endParaRPr/>
          </a:p>
        </p:txBody>
      </p:sp>
      <p:sp>
        <p:nvSpPr>
          <p:cNvPr id="805" name="Google Shape;805;g2161b0bbe41_0_47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161b0bbe41_0_7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Hello everyone and thank you for joining us today - we know that you are very busy - and appreciate you choosing to spend the next 45 minutes with us.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Today…</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we hope you will enjoy this presentation and find it informative.</a:t>
            </a:r>
            <a:endParaRPr sz="1000">
              <a:solidFill>
                <a:schemeClr val="dk1"/>
              </a:solidFill>
              <a:latin typeface="Century Gothic"/>
              <a:ea typeface="Century Gothic"/>
              <a:cs typeface="Century Gothic"/>
              <a:sym typeface="Century Gothic"/>
            </a:endParaRPr>
          </a:p>
        </p:txBody>
      </p:sp>
      <p:sp>
        <p:nvSpPr>
          <p:cNvPr id="815" name="Google Shape;815;g2161b0bbe41_0_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161b0bbe41_0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161b0bbe41_0_8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161b0bbe41_0_8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161b0bbe41_0_8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161b0bbe41_0_8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2161b0bbe41_0_8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161b0bbe41_0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161b0bbe41_0_8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161b0bbe41_0_8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161b0bbe4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161b0bbe4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161b0bbe41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a:t>
            </a:r>
            <a:r>
              <a:rPr b="1" lang="en" sz="1800"/>
              <a:t>Transition</a:t>
            </a:r>
            <a:r>
              <a:rPr lang="en" sz="1800"/>
              <a:t>]</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This is the setup of our tutorial.</a:t>
            </a:r>
            <a:endParaRPr sz="1800"/>
          </a:p>
          <a:p>
            <a:pPr indent="0" lvl="0" marL="0" rtl="0" algn="l">
              <a:spcBef>
                <a:spcPts val="0"/>
              </a:spcBef>
              <a:spcAft>
                <a:spcPts val="0"/>
              </a:spcAft>
              <a:buClr>
                <a:schemeClr val="dk1"/>
              </a:buClr>
              <a:buSzPts val="1100"/>
              <a:buFont typeface="Arial"/>
              <a:buNone/>
            </a:pPr>
            <a:r>
              <a:rPr lang="en" sz="1800"/>
              <a:t>Let’s use this simple graph schema set up as our example. We have a social graph of users and when they became friends. Think of Facebook as an example. Each node represents a person or user of the platform, and the edge between them is the date they first connected. Each user node has two attributes - age and gender. And each edge contains the attribute when each pair of users became friends.</a:t>
            </a:r>
            <a:endParaRPr sz="1800"/>
          </a:p>
          <a:p>
            <a:pPr indent="0" lvl="0" marL="0" rtl="0" algn="l">
              <a:spcBef>
                <a:spcPts val="0"/>
              </a:spcBef>
              <a:spcAft>
                <a:spcPts val="0"/>
              </a:spcAft>
              <a:buNone/>
            </a:pPr>
            <a:r>
              <a:t/>
            </a:r>
            <a:endParaRPr/>
          </a:p>
        </p:txBody>
      </p:sp>
      <p:sp>
        <p:nvSpPr>
          <p:cNvPr id="853" name="Google Shape;853;g2161b0bbe41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61b0bbe41_0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Hello everyone and thank you for joining us today - we know that you are very busy - and appreciate you choosing to spend the next 45 minutes with us.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Today…</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we hope you will enjoy this presentation and find it informative.</a:t>
            </a:r>
            <a:endParaRPr sz="1000">
              <a:solidFill>
                <a:schemeClr val="dk1"/>
              </a:solidFill>
              <a:latin typeface="Century Gothic"/>
              <a:ea typeface="Century Gothic"/>
              <a:cs typeface="Century Gothic"/>
              <a:sym typeface="Century Gothic"/>
            </a:endParaRPr>
          </a:p>
        </p:txBody>
      </p:sp>
      <p:sp>
        <p:nvSpPr>
          <p:cNvPr id="301" name="Google Shape;301;g2161b0bbe4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161b0bbe41_0_8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161b0bbe41_0_8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Accum clause logic is done on the edge of each traversal instance, allowing it access to the source vertex, edge, and target vertex. Accumulators that are updated in the ACCUM clause cannot be immediately accessed/seen until after the ACCUM clause.</a:t>
            </a:r>
            <a:endParaRPr/>
          </a:p>
        </p:txBody>
      </p:sp>
      <p:sp>
        <p:nvSpPr>
          <p:cNvPr id="867" name="Google Shape;867;g2161b0bbe41_0_8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161b0bbe41_0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161b0bbe41_0_9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g2161b0bbe41_0_9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161b0bbe41_0_9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POST-ACCUM logic is done on the target vertex, only allowing access to the target vertex. </a:t>
            </a:r>
            <a:endParaRPr/>
          </a:p>
          <a:p>
            <a:pPr indent="0" lvl="0" marL="0" rtl="0" algn="l">
              <a:spcBef>
                <a:spcPts val="0"/>
              </a:spcBef>
              <a:spcAft>
                <a:spcPts val="0"/>
              </a:spcAft>
              <a:buNone/>
            </a:pPr>
            <a:r>
              <a:rPr lang="en"/>
              <a:t>Operations that should only occur once per vertex should be done in the POST-ACCUM clause. </a:t>
            </a:r>
            <a:endParaRPr/>
          </a:p>
          <a:p>
            <a:pPr indent="0" lvl="0" marL="0" rtl="0" algn="l">
              <a:spcBef>
                <a:spcPts val="0"/>
              </a:spcBef>
              <a:spcAft>
                <a:spcPts val="0"/>
              </a:spcAft>
              <a:buNone/>
            </a:pPr>
            <a:r>
              <a:t/>
            </a:r>
            <a:endParaRPr/>
          </a:p>
        </p:txBody>
      </p:sp>
      <p:sp>
        <p:nvSpPr>
          <p:cNvPr id="995" name="Google Shape;995;g2161b0bbe41_0_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161b0bbe41_0_10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2161b0bbe41_0_10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161b0bbe41_0_1066: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2161b0bbe41_0_1066: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161b0bbe41_0_1087: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2161b0bbe41_0_1087: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161b0bbe41_0_1137: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g2161b0bbe41_0_1137: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161b0bbe41_0_1147: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2161b0bbe41_0_1147: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161b0bbe41_0_1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161b0bbe41_0_12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2161b0bbe41_0_12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161b0bbe41_0_1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161b0bbe41_0_12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g2161b0bbe41_0_12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161b0bbe41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161b0bbe41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161b0bbe41_0_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161b0bbe41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161b0bbe41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161b0bbe41_0_1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161b0bbe41_0_13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2161b0bbe41_0_13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161b0bbe41_0_1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2161b0bbe41_0_13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g2161b0bbe41_0_13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2161b0bbe41_0_14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g2161b0bbe41_0_1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161b0bbe41_0_1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2161b0bbe41_0_14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g2161b0bbe41_0_14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161b0bbe41_0_1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2161b0bbe41_0_14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2161b0bbe41_0_14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161b0bbe41_0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161b0bbe41_0_1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2161b0bbe41_0_1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161b0bbe41_0_1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161b0bbe41_0_14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2161b0bbe41_0_14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161b0bbe41_0_1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161b0bbe41_0_1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g2161b0bbe41_0_1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161b0bbe41_0_257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Hello everyone and thank you for joining us today - we know that you are very busy - and appreciate you choosing to spend the next 45 minutes with us.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Today…</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we hope you will enjoy this presentation and find it informative.</a:t>
            </a:r>
            <a:endParaRPr sz="1000">
              <a:solidFill>
                <a:schemeClr val="dk1"/>
              </a:solidFill>
              <a:latin typeface="Century Gothic"/>
              <a:ea typeface="Century Gothic"/>
              <a:cs typeface="Century Gothic"/>
              <a:sym typeface="Century Gothic"/>
            </a:endParaRPr>
          </a:p>
        </p:txBody>
      </p:sp>
      <p:sp>
        <p:nvSpPr>
          <p:cNvPr id="1563" name="Google Shape;1563;g2161b0bbe41_0_2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161b0bbe41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161b0bbe41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161b0bbe41_0_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161b0bbe41_0_26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161b0bbe41_0_26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161b0bbe41_0_26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161b0bbe41_0_2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161b0bbe41_0_26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2161b0bbe41_0_26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161b0bbe41_0_2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161b0bbe41_0_26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g2161b0bbe41_0_26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161b0bbe41_0_26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161b0bbe41_0_26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g2161b0bbe41_0_26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161b0bbe41_0_2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161b0bbe41_0_26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g2161b0bbe41_0_26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161b0bbe41_0_2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161b0bbe41_0_26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2161b0bbe41_0_26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161b0bbe41_0_2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161b0bbe41_0_2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161b0bbe41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161b0bbe41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161b0bbe41_0_26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161b0bbe41_0_26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g2161b0bbe41_0_26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2161b0bbe41_0_2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2161b0bbe41_0_26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2161b0bbe41_0_267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161b0bbe4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161b0bbe41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2161b0bbe41_0_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161b0bbe41_0_26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g2161b0bbe41_0_26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161b0bbe41_0_2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161b0bbe41_0_27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g2161b0bbe41_0_27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161b0bbe41_0_27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2161b0bbe41_0_27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g2161b0bbe41_0_27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161b0bbe41_0_2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161b0bbe41_0_27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g2161b0bbe41_0_27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161b0bbe41_0_27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161b0bbe41_0_27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g2161b0bbe41_0_27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2161b0bbe41_0_2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2161b0bbe41_0_27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g2161b0bbe41_0_273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161b0bbe41_0_27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161b0bbe41_0_27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g2161b0bbe41_0_27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161b0bbe41_0_27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161b0bbe41_0_27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g2161b0bbe41_0_27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161b0bbe41_0_2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161b0bbe41_0_27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2161b0bbe41_0_27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2161b0bbe41_0_294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Hello everyone and thank you for joining us today - we know that you are very busy - and appreciate you choosing to spend the next 45 minutes with us.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Today…</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we hope you will enjoy this presentation and find it informative.</a:t>
            </a:r>
            <a:endParaRPr sz="1000">
              <a:solidFill>
                <a:schemeClr val="dk1"/>
              </a:solidFill>
              <a:latin typeface="Century Gothic"/>
              <a:ea typeface="Century Gothic"/>
              <a:cs typeface="Century Gothic"/>
              <a:sym typeface="Century Gothic"/>
            </a:endParaRPr>
          </a:p>
        </p:txBody>
      </p:sp>
      <p:sp>
        <p:nvSpPr>
          <p:cNvPr id="1742" name="Google Shape;1742;g2161b0bbe41_0_29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61b0bbe41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161b0bbe41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161b0bbe41_0_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161b0bbe41_0_2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161b0bbe41_0_29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g2161b0bbe41_0_29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161b0bbe41_0_29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161b0bbe41_0_297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g2161b0bbe41_0_297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161b0bbe41_0_2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161b0bbe41_0_29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Arial"/>
                <a:ea typeface="Arial"/>
                <a:cs typeface="Arial"/>
                <a:sym typeface="Arial"/>
              </a:rPr>
              <a:t>dispatcher is an internal module to schedule and </a:t>
            </a:r>
            <a:r>
              <a:rPr lang="en" sz="1050">
                <a:solidFill>
                  <a:srgbClr val="333333"/>
                </a:solidFill>
                <a:highlight>
                  <a:srgbClr val="FBE87E"/>
                </a:highlight>
                <a:latin typeface="Arial"/>
                <a:ea typeface="Arial"/>
                <a:cs typeface="Arial"/>
                <a:sym typeface="Arial"/>
              </a:rPr>
              <a:t>dispatch</a:t>
            </a:r>
            <a:r>
              <a:rPr lang="en" sz="1050">
                <a:solidFill>
                  <a:srgbClr val="333333"/>
                </a:solidFill>
                <a:latin typeface="Arial"/>
                <a:ea typeface="Arial"/>
                <a:cs typeface="Arial"/>
                <a:sym typeface="Arial"/>
              </a:rPr>
              <a:t> the tasks of a query (or an update) , e.g., which GPE as the master to process the query. </a:t>
            </a:r>
            <a:endParaRPr sz="1050">
              <a:solidFill>
                <a:srgbClr val="333333"/>
              </a:solidFill>
              <a:latin typeface="Arial"/>
              <a:ea typeface="Arial"/>
              <a:cs typeface="Arial"/>
              <a:sym typeface="Arial"/>
            </a:endParaRPr>
          </a:p>
          <a:p>
            <a:pPr indent="0" lvl="0" marL="0" rtl="0" algn="l">
              <a:spcBef>
                <a:spcPts val="0"/>
              </a:spcBef>
              <a:spcAft>
                <a:spcPts val="0"/>
              </a:spcAft>
              <a:buNone/>
            </a:pPr>
            <a:r>
              <a:rPr lang="en" sz="1050">
                <a:solidFill>
                  <a:srgbClr val="333333"/>
                </a:solidFill>
                <a:highlight>
                  <a:srgbClr val="FBE87E"/>
                </a:highlight>
                <a:latin typeface="Arial"/>
                <a:ea typeface="Arial"/>
                <a:cs typeface="Arial"/>
                <a:sym typeface="Arial"/>
              </a:rPr>
              <a:t>dispatcher</a:t>
            </a:r>
            <a:r>
              <a:rPr lang="en" sz="1050">
                <a:solidFill>
                  <a:srgbClr val="333333"/>
                </a:solidFill>
                <a:latin typeface="Arial"/>
                <a:ea typeface="Arial"/>
                <a:cs typeface="Arial"/>
                <a:sym typeface="Arial"/>
              </a:rPr>
              <a:t> is not a process itself. It's run inside RestPP server, restpp_loader, and GPE processes.</a:t>
            </a:r>
            <a:endParaRPr/>
          </a:p>
        </p:txBody>
      </p:sp>
      <p:sp>
        <p:nvSpPr>
          <p:cNvPr id="1764" name="Google Shape;1764;g2161b0bbe41_0_29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161b0bbe41_0_3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161b0bbe41_0_30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g2161b0bbe41_0_30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161b0bbe41_0_30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161b0bbe41_0_30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latin typeface="Arial"/>
                <a:ea typeface="Arial"/>
                <a:cs typeface="Arial"/>
                <a:sym typeface="Arial"/>
              </a:rPr>
              <a:t>dispatcher is an internal module to schedule and </a:t>
            </a:r>
            <a:r>
              <a:rPr lang="en" sz="1050">
                <a:solidFill>
                  <a:srgbClr val="333333"/>
                </a:solidFill>
                <a:highlight>
                  <a:srgbClr val="FBE87E"/>
                </a:highlight>
                <a:latin typeface="Arial"/>
                <a:ea typeface="Arial"/>
                <a:cs typeface="Arial"/>
                <a:sym typeface="Arial"/>
              </a:rPr>
              <a:t>dispatch</a:t>
            </a:r>
            <a:r>
              <a:rPr lang="en" sz="1050">
                <a:solidFill>
                  <a:srgbClr val="333333"/>
                </a:solidFill>
                <a:latin typeface="Arial"/>
                <a:ea typeface="Arial"/>
                <a:cs typeface="Arial"/>
                <a:sym typeface="Arial"/>
              </a:rPr>
              <a:t> the tasks of a query (or an update) , e.g., which GPE as the master to process the query. </a:t>
            </a:r>
            <a:endParaRPr sz="1050">
              <a:solidFill>
                <a:srgbClr val="333333"/>
              </a:solidFill>
              <a:latin typeface="Arial"/>
              <a:ea typeface="Arial"/>
              <a:cs typeface="Arial"/>
              <a:sym typeface="Arial"/>
            </a:endParaRPr>
          </a:p>
          <a:p>
            <a:pPr indent="0" lvl="0" marL="0" rtl="0" algn="l">
              <a:spcBef>
                <a:spcPts val="0"/>
              </a:spcBef>
              <a:spcAft>
                <a:spcPts val="0"/>
              </a:spcAft>
              <a:buNone/>
            </a:pPr>
            <a:r>
              <a:rPr lang="en" sz="1050">
                <a:solidFill>
                  <a:srgbClr val="333333"/>
                </a:solidFill>
                <a:highlight>
                  <a:srgbClr val="FBE87E"/>
                </a:highlight>
                <a:latin typeface="Arial"/>
                <a:ea typeface="Arial"/>
                <a:cs typeface="Arial"/>
                <a:sym typeface="Arial"/>
              </a:rPr>
              <a:t>dispatcher</a:t>
            </a:r>
            <a:r>
              <a:rPr lang="en" sz="1050">
                <a:solidFill>
                  <a:srgbClr val="333333"/>
                </a:solidFill>
                <a:latin typeface="Arial"/>
                <a:ea typeface="Arial"/>
                <a:cs typeface="Arial"/>
                <a:sym typeface="Arial"/>
              </a:rPr>
              <a:t> is not a process itself. It's run inside RestPP server, restpp_loader, and GPE processes.</a:t>
            </a:r>
            <a:endParaRPr/>
          </a:p>
        </p:txBody>
      </p:sp>
      <p:sp>
        <p:nvSpPr>
          <p:cNvPr id="1811" name="Google Shape;1811;g2161b0bbe41_0_30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0" name="Shape 1820"/>
        <p:cNvGrpSpPr/>
        <p:nvPr/>
      </p:nvGrpSpPr>
      <p:grpSpPr>
        <a:xfrm>
          <a:off x="0" y="0"/>
          <a:ext cx="0" cy="0"/>
          <a:chOff x="0" y="0"/>
          <a:chExt cx="0" cy="0"/>
        </a:xfrm>
      </p:grpSpPr>
      <p:sp>
        <p:nvSpPr>
          <p:cNvPr id="1821" name="Google Shape;1821;g2161b0bbe41_0_3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2" name="Google Shape;1822;g2161b0bbe41_0_3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161b0bbe41_0_3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161b0bbe41_0_3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2161b0bbe41_0_31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2161b0bbe41_0_3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2161b0bbe41_0_31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g2161b0bbe41_0_31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161b0bbe41_0_3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161b0bbe41_0_31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161b0bbe41_0_31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2161b0bbe41_0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2161b0bbe41_0_3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161b0bbe4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161b0bbe4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161b0bbe41_0_3362: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g2161b0bbe41_0_3362: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2161b0bbe41_0_3433: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g2161b0bbe41_0_3433: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161b0bbe41_0_3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2161b0bbe41_0_3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g2161b0bbe41_0_3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8" name="Shape 2458"/>
        <p:cNvGrpSpPr/>
        <p:nvPr/>
      </p:nvGrpSpPr>
      <p:grpSpPr>
        <a:xfrm>
          <a:off x="0" y="0"/>
          <a:ext cx="0" cy="0"/>
          <a:chOff x="0" y="0"/>
          <a:chExt cx="0" cy="0"/>
        </a:xfrm>
      </p:grpSpPr>
      <p:sp>
        <p:nvSpPr>
          <p:cNvPr id="2459" name="Google Shape;2459;g2161b0bbe41_0_36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2161b0bbe41_0_36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g2161b0bbe41_0_36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2161b0bbe41_0_3672: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g2161b0bbe41_0_3672: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2161b0bbe41_0_3681: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g2161b0bbe41_0_3681: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5" name="Shape 2485"/>
        <p:cNvGrpSpPr/>
        <p:nvPr/>
      </p:nvGrpSpPr>
      <p:grpSpPr>
        <a:xfrm>
          <a:off x="0" y="0"/>
          <a:ext cx="0" cy="0"/>
          <a:chOff x="0" y="0"/>
          <a:chExt cx="0" cy="0"/>
        </a:xfrm>
      </p:grpSpPr>
      <p:sp>
        <p:nvSpPr>
          <p:cNvPr id="2486" name="Google Shape;2486;g2161b0bbe41_0_3690: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g2161b0bbe41_0_3690: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2161b0bbe41_0_3699: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g2161b0bbe41_0_3699: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2161b0bbe41_0_3708: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g2161b0bbe41_0_3708: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2161b0bbe41_0_37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g2161b0bbe41_0_3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61b0bbe4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161b0bbe4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161b0bbe41_0_37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161b0bbe41_0_37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g2161b0bbe41_0_37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2161b0bbe41_0_3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2161b0bbe41_0_37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g2161b0bbe41_0_37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2161b0bbe41_0_37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2161b0bbe41_0_37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g2161b0bbe41_0_37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2161b0bbe41_0_3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2161b0bbe41_0_3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2161b0bbe41_0_3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2161b0bbe41_0_3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2161b0bbe41_0_393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Hello everyone and thank you for joining us today - we know that you are very busy - and appreciate you choosing to spend the next 45 minutes with us.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Today…</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sz="1000">
                <a:solidFill>
                  <a:schemeClr val="dk1"/>
                </a:solidFill>
                <a:latin typeface="Century Gothic"/>
                <a:ea typeface="Century Gothic"/>
                <a:cs typeface="Century Gothic"/>
                <a:sym typeface="Century Gothic"/>
              </a:rPr>
              <a:t>- we hope you will enjoy this presentation and find it informative.</a:t>
            </a:r>
            <a:endParaRPr sz="1000">
              <a:solidFill>
                <a:schemeClr val="dk1"/>
              </a:solidFill>
              <a:latin typeface="Century Gothic"/>
              <a:ea typeface="Century Gothic"/>
              <a:cs typeface="Century Gothic"/>
              <a:sym typeface="Century Gothic"/>
            </a:endParaRPr>
          </a:p>
        </p:txBody>
      </p:sp>
      <p:sp>
        <p:nvSpPr>
          <p:cNvPr id="2609" name="Google Shape;2609;g2161b0bbe41_0_3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161b0bbe41_0_39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161b0bbe41_0_39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g2161b0bbe41_0_395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2161b0bbe41_0_39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g2161b0bbe41_0_3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9" name="Shape 2629"/>
        <p:cNvGrpSpPr/>
        <p:nvPr/>
      </p:nvGrpSpPr>
      <p:grpSpPr>
        <a:xfrm>
          <a:off x="0" y="0"/>
          <a:ext cx="0" cy="0"/>
          <a:chOff x="0" y="0"/>
          <a:chExt cx="0" cy="0"/>
        </a:xfrm>
      </p:grpSpPr>
      <p:sp>
        <p:nvSpPr>
          <p:cNvPr id="2630" name="Google Shape;2630;g2161b0bbe41_0_3967: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g2161b0bbe41_0_3967: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2161b0bbe41_0_3974:notes"/>
          <p:cNvSpPr txBox="1"/>
          <p:nvPr>
            <p:ph idx="1" type="body"/>
          </p:nvPr>
        </p:nvSpPr>
        <p:spPr>
          <a:xfrm>
            <a:off x="881986" y="4357369"/>
            <a:ext cx="5078700" cy="41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g2161b0bbe41_0_3974:notes"/>
          <p:cNvSpPr/>
          <p:nvPr>
            <p:ph idx="2" type="sldImg"/>
          </p:nvPr>
        </p:nvSpPr>
        <p:spPr>
          <a:xfrm>
            <a:off x="382554" y="664683"/>
            <a:ext cx="6153000" cy="347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jpg"/><Relationship Id="rId3"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jp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1_Cover Slid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37088" l="7161" r="1614" t="672"/>
          <a:stretch/>
        </p:blipFill>
        <p:spPr>
          <a:xfrm>
            <a:off x="0" y="-51197"/>
            <a:ext cx="9143999" cy="5219700"/>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577453" y="1754981"/>
            <a:ext cx="3377802" cy="734616"/>
          </a:xfrm>
          <a:prstGeom prst="rect">
            <a:avLst/>
          </a:prstGeom>
          <a:noFill/>
          <a:ln>
            <a:noFill/>
          </a:ln>
        </p:spPr>
      </p:pic>
      <p:sp>
        <p:nvSpPr>
          <p:cNvPr id="53" name="Google Shape;53;p13"/>
          <p:cNvSpPr/>
          <p:nvPr/>
        </p:nvSpPr>
        <p:spPr>
          <a:xfrm>
            <a:off x="4567238" y="1875235"/>
            <a:ext cx="24900" cy="502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54" name="Google Shape;54;p13"/>
          <p:cNvSpPr txBox="1"/>
          <p:nvPr>
            <p:ph type="ctrTitle"/>
          </p:nvPr>
        </p:nvSpPr>
        <p:spPr>
          <a:xfrm>
            <a:off x="5178704" y="1633963"/>
            <a:ext cx="3615000" cy="937800"/>
          </a:xfrm>
          <a:prstGeom prst="rect">
            <a:avLst/>
          </a:prstGeom>
          <a:noFill/>
          <a:ln>
            <a:noFill/>
          </a:ln>
        </p:spPr>
        <p:txBody>
          <a:bodyPr anchorCtr="0" anchor="ctr" bIns="68575" lIns="68575" spcFirstLastPara="1" rIns="68575" wrap="square" tIns="68575">
            <a:normAutofit/>
          </a:bodyPr>
          <a:lstStyle>
            <a:lvl1pPr lvl="0" marR="0" rtl="0" algn="l">
              <a:lnSpc>
                <a:spcPct val="100000"/>
              </a:lnSpc>
              <a:spcBef>
                <a:spcPts val="0"/>
              </a:spcBef>
              <a:spcAft>
                <a:spcPts val="0"/>
              </a:spcAft>
              <a:buClr>
                <a:schemeClr val="lt1"/>
              </a:buClr>
              <a:buSzPts val="1800"/>
              <a:buFont typeface="Montserrat Light"/>
              <a:buNone/>
              <a:defRPr b="0" i="0" sz="24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55" name="Google Shape;55;p13"/>
          <p:cNvSpPr txBox="1"/>
          <p:nvPr>
            <p:ph idx="1" type="subTitle"/>
          </p:nvPr>
        </p:nvSpPr>
        <p:spPr>
          <a:xfrm>
            <a:off x="530522" y="2731189"/>
            <a:ext cx="8032800" cy="399900"/>
          </a:xfrm>
          <a:prstGeom prst="rect">
            <a:avLst/>
          </a:prstGeom>
          <a:noFill/>
          <a:ln>
            <a:noFill/>
          </a:ln>
        </p:spPr>
        <p:txBody>
          <a:bodyPr anchorCtr="0" anchor="t" bIns="68575" lIns="68575" spcFirstLastPara="1" rIns="68575" wrap="square" tIns="68575">
            <a:normAutofit/>
          </a:bodyPr>
          <a:lstStyle>
            <a:lvl1pPr lvl="0" marR="0" rtl="0" algn="ctr">
              <a:lnSpc>
                <a:spcPct val="90000"/>
              </a:lnSpc>
              <a:spcBef>
                <a:spcPts val="300"/>
              </a:spcBef>
              <a:spcAft>
                <a:spcPts val="0"/>
              </a:spcAft>
              <a:buClr>
                <a:srgbClr val="64AA0B"/>
              </a:buClr>
              <a:buSzPts val="1100"/>
              <a:buFont typeface="Arial"/>
              <a:buNone/>
              <a:defRPr b="0" i="0" sz="1400" u="none" cap="none" strike="noStrike">
                <a:solidFill>
                  <a:schemeClr val="lt1"/>
                </a:solidFill>
                <a:latin typeface="Century Gothic"/>
                <a:ea typeface="Century Gothic"/>
                <a:cs typeface="Century Gothic"/>
                <a:sym typeface="Century Gothic"/>
              </a:defRPr>
            </a:lvl1pPr>
            <a:lvl2pPr lvl="1" marR="0" rtl="0" algn="ctr">
              <a:lnSpc>
                <a:spcPct val="150000"/>
              </a:lnSpc>
              <a:spcBef>
                <a:spcPts val="300"/>
              </a:spcBef>
              <a:spcAft>
                <a:spcPts val="0"/>
              </a:spcAft>
              <a:buClr>
                <a:srgbClr val="F46C00"/>
              </a:buClr>
              <a:buSzPts val="1300"/>
              <a:buFont typeface="Arial"/>
              <a:buNone/>
              <a:defRPr b="0" i="0" sz="1700" u="none" cap="none" strike="noStrike">
                <a:solidFill>
                  <a:srgbClr val="888888"/>
                </a:solidFill>
                <a:latin typeface="Roboto"/>
                <a:ea typeface="Roboto"/>
                <a:cs typeface="Roboto"/>
                <a:sym typeface="Roboto"/>
              </a:defRPr>
            </a:lvl2pPr>
            <a:lvl3pPr lvl="2" marR="0" rtl="0" algn="ctr">
              <a:lnSpc>
                <a:spcPct val="150000"/>
              </a:lnSpc>
              <a:spcBef>
                <a:spcPts val="200"/>
              </a:spcBef>
              <a:spcAft>
                <a:spcPts val="0"/>
              </a:spcAft>
              <a:buClr>
                <a:srgbClr val="F46C00"/>
              </a:buClr>
              <a:buSzPts val="900"/>
              <a:buFont typeface="Arial"/>
              <a:buNone/>
              <a:defRPr b="0" i="0" sz="1200" u="none" cap="none" strike="noStrike">
                <a:solidFill>
                  <a:srgbClr val="888888"/>
                </a:solidFill>
                <a:latin typeface="Roboto Light"/>
                <a:ea typeface="Roboto Light"/>
                <a:cs typeface="Roboto Light"/>
                <a:sym typeface="Roboto Light"/>
              </a:defRPr>
            </a:lvl3pPr>
            <a:lvl4pPr lvl="3"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4pPr>
            <a:lvl5pPr lvl="4"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5pPr>
            <a:lvl6pPr lvl="5"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solidFill>
                  <a:schemeClr val="lt1"/>
                </a:solidFill>
                <a:latin typeface="Century Gothic"/>
                <a:ea typeface="Century Gothic"/>
                <a:cs typeface="Century Gothic"/>
                <a:sym typeface="Century Gothic"/>
              </a:defRPr>
            </a:lvl1pPr>
            <a:lvl2pPr lvl="1" rtl="0">
              <a:buNone/>
              <a:defRPr>
                <a:solidFill>
                  <a:schemeClr val="lt1"/>
                </a:solidFill>
                <a:latin typeface="Century Gothic"/>
                <a:ea typeface="Century Gothic"/>
                <a:cs typeface="Century Gothic"/>
                <a:sym typeface="Century Gothic"/>
              </a:defRPr>
            </a:lvl2pPr>
            <a:lvl3pPr lvl="2" rtl="0">
              <a:buNone/>
              <a:defRPr>
                <a:solidFill>
                  <a:schemeClr val="lt1"/>
                </a:solidFill>
                <a:latin typeface="Century Gothic"/>
                <a:ea typeface="Century Gothic"/>
                <a:cs typeface="Century Gothic"/>
                <a:sym typeface="Century Gothic"/>
              </a:defRPr>
            </a:lvl3pPr>
            <a:lvl4pPr lvl="3" rtl="0">
              <a:buNone/>
              <a:defRPr>
                <a:solidFill>
                  <a:schemeClr val="lt1"/>
                </a:solidFill>
                <a:latin typeface="Century Gothic"/>
                <a:ea typeface="Century Gothic"/>
                <a:cs typeface="Century Gothic"/>
                <a:sym typeface="Century Gothic"/>
              </a:defRPr>
            </a:lvl4pPr>
            <a:lvl5pPr lvl="4" rtl="0">
              <a:buNone/>
              <a:defRPr>
                <a:solidFill>
                  <a:schemeClr val="lt1"/>
                </a:solidFill>
                <a:latin typeface="Century Gothic"/>
                <a:ea typeface="Century Gothic"/>
                <a:cs typeface="Century Gothic"/>
                <a:sym typeface="Century Gothic"/>
              </a:defRPr>
            </a:lvl5pPr>
            <a:lvl6pPr lvl="5" rtl="0">
              <a:buNone/>
              <a:defRPr>
                <a:solidFill>
                  <a:schemeClr val="lt1"/>
                </a:solidFill>
                <a:latin typeface="Century Gothic"/>
                <a:ea typeface="Century Gothic"/>
                <a:cs typeface="Century Gothic"/>
                <a:sym typeface="Century Gothic"/>
              </a:defRPr>
            </a:lvl6pPr>
            <a:lvl7pPr lvl="6" rtl="0">
              <a:buNone/>
              <a:defRPr>
                <a:solidFill>
                  <a:schemeClr val="lt1"/>
                </a:solidFill>
                <a:latin typeface="Century Gothic"/>
                <a:ea typeface="Century Gothic"/>
                <a:cs typeface="Century Gothic"/>
                <a:sym typeface="Century Gothic"/>
              </a:defRPr>
            </a:lvl7pPr>
            <a:lvl8pPr lvl="7" rtl="0">
              <a:buNone/>
              <a:defRPr>
                <a:solidFill>
                  <a:schemeClr val="lt1"/>
                </a:solidFill>
                <a:latin typeface="Century Gothic"/>
                <a:ea typeface="Century Gothic"/>
                <a:cs typeface="Century Gothic"/>
                <a:sym typeface="Century Gothic"/>
              </a:defRPr>
            </a:lvl8pPr>
            <a:lvl9pPr lvl="8" rtl="0">
              <a:buNone/>
              <a:defRPr>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TigerGraph 1">
    <p:spTree>
      <p:nvGrpSpPr>
        <p:cNvPr id="57" name="Shape 57"/>
        <p:cNvGrpSpPr/>
        <p:nvPr/>
      </p:nvGrpSpPr>
      <p:grpSpPr>
        <a:xfrm>
          <a:off x="0" y="0"/>
          <a:ext cx="0" cy="0"/>
          <a:chOff x="0" y="0"/>
          <a:chExt cx="0" cy="0"/>
        </a:xfrm>
      </p:grpSpPr>
      <p:pic>
        <p:nvPicPr>
          <p:cNvPr descr="tigergraph-logo-2color-cropped.png" id="58" name="Google Shape;58;p14"/>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59" name="Google Shape;59;p14"/>
          <p:cNvSpPr txBox="1"/>
          <p:nvPr/>
        </p:nvSpPr>
        <p:spPr>
          <a:xfrm>
            <a:off x="326222" y="4808925"/>
            <a:ext cx="2850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a:t>
            </a:r>
            <a:r>
              <a:rPr lang="en" sz="800">
                <a:solidFill>
                  <a:srgbClr val="7F7F7F"/>
                </a:solidFill>
                <a:latin typeface="Century Gothic"/>
                <a:ea typeface="Century Gothic"/>
                <a:cs typeface="Century Gothic"/>
                <a:sym typeface="Century Gothic"/>
              </a:rPr>
              <a:t>2023 TigerGraph</a:t>
            </a:r>
            <a:r>
              <a:rPr b="0" i="0" lang="en" sz="800" u="none" cap="none" strike="noStrike">
                <a:solidFill>
                  <a:srgbClr val="7F7F7F"/>
                </a:solidFill>
                <a:latin typeface="Century Gothic"/>
                <a:ea typeface="Century Gothic"/>
                <a:cs typeface="Century Gothic"/>
                <a:sym typeface="Century Gothic"/>
              </a:rPr>
              <a:t>.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60" name="Google Shape;60;p14"/>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61" name="Google Shape;61;p14"/>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62" name="Google Shape;62;p14"/>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rm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63" name="Google Shape;63;p14"/>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TigerGraph 1_1">
    <p:spTree>
      <p:nvGrpSpPr>
        <p:cNvPr id="64" name="Shape 64"/>
        <p:cNvGrpSpPr/>
        <p:nvPr/>
      </p:nvGrpSpPr>
      <p:grpSpPr>
        <a:xfrm>
          <a:off x="0" y="0"/>
          <a:ext cx="0" cy="0"/>
          <a:chOff x="0" y="0"/>
          <a:chExt cx="0" cy="0"/>
        </a:xfrm>
      </p:grpSpPr>
      <p:pic>
        <p:nvPicPr>
          <p:cNvPr descr="tigergraph-logo-2color-cropped.png" id="65" name="Google Shape;65;p15"/>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66" name="Google Shape;66;p15"/>
          <p:cNvSpPr txBox="1"/>
          <p:nvPr/>
        </p:nvSpPr>
        <p:spPr>
          <a:xfrm>
            <a:off x="326224" y="4808925"/>
            <a:ext cx="23268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202</a:t>
            </a:r>
            <a:r>
              <a:rPr lang="en" sz="800">
                <a:solidFill>
                  <a:srgbClr val="7F7F7F"/>
                </a:solidFill>
                <a:latin typeface="Century Gothic"/>
                <a:ea typeface="Century Gothic"/>
                <a:cs typeface="Century Gothic"/>
                <a:sym typeface="Century Gothic"/>
              </a:rPr>
              <a:t>3</a:t>
            </a:r>
            <a:r>
              <a:rPr b="0" i="0" lang="en" sz="800" u="none" cap="none" strike="noStrike">
                <a:solidFill>
                  <a:srgbClr val="7F7F7F"/>
                </a:solidFill>
                <a:latin typeface="Century Gothic"/>
                <a:ea typeface="Century Gothic"/>
                <a:cs typeface="Century Gothic"/>
                <a:sym typeface="Century Gothic"/>
              </a:rPr>
              <a:t>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67" name="Google Shape;67;p15"/>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68" name="Google Shape;68;p15"/>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69" name="Google Shape;69;p15"/>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rm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70" name="Google Shape;70;p15"/>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73" name="Google Shape;73;p16"/>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74" name="Google Shape;74;p16"/>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75" name="Google Shape;75;p16"/>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76" name="Google Shape;76;p16"/>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rm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77" name="Google Shape;77;p16"/>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TigerGraph 1_2">
    <p:spTree>
      <p:nvGrpSpPr>
        <p:cNvPr id="78" name="Shape 78"/>
        <p:cNvGrpSpPr/>
        <p:nvPr/>
      </p:nvGrpSpPr>
      <p:grpSpPr>
        <a:xfrm>
          <a:off x="0" y="0"/>
          <a:ext cx="0" cy="0"/>
          <a:chOff x="0" y="0"/>
          <a:chExt cx="0" cy="0"/>
        </a:xfrm>
      </p:grpSpPr>
      <p:pic>
        <p:nvPicPr>
          <p:cNvPr descr="tigergraph-logo-2color-cropped.png" id="79" name="Google Shape;79;p17"/>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80" name="Google Shape;80;p17"/>
          <p:cNvSpPr txBox="1"/>
          <p:nvPr/>
        </p:nvSpPr>
        <p:spPr>
          <a:xfrm>
            <a:off x="326224" y="4808925"/>
            <a:ext cx="22275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a:t>
            </a:r>
            <a:r>
              <a:rPr lang="en" sz="800">
                <a:solidFill>
                  <a:srgbClr val="7F7F7F"/>
                </a:solidFill>
                <a:latin typeface="Century Gothic"/>
                <a:ea typeface="Century Gothic"/>
                <a:cs typeface="Century Gothic"/>
                <a:sym typeface="Century Gothic"/>
              </a:rPr>
              <a:t>23</a:t>
            </a:r>
            <a:r>
              <a:rPr b="0" i="0" lang="en" sz="800" u="none" cap="none" strike="noStrike">
                <a:solidFill>
                  <a:srgbClr val="7F7F7F"/>
                </a:solidFill>
                <a:latin typeface="Century Gothic"/>
                <a:ea typeface="Century Gothic"/>
                <a:cs typeface="Century Gothic"/>
                <a:sym typeface="Century Gothic"/>
              </a:rPr>
              <a:t>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81" name="Google Shape;81;p17"/>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82" name="Google Shape;82;p17"/>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83" name="Google Shape;83;p17"/>
          <p:cNvSpPr txBox="1"/>
          <p:nvPr>
            <p:ph idx="1" type="body"/>
          </p:nvPr>
        </p:nvSpPr>
        <p:spPr>
          <a:xfrm>
            <a:off x="304800" y="1028072"/>
            <a:ext cx="8382000" cy="35082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84" name="Google Shape;84;p17"/>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2">
    <p:spTree>
      <p:nvGrpSpPr>
        <p:cNvPr id="85" name="Shape 85"/>
        <p:cNvGrpSpPr/>
        <p:nvPr/>
      </p:nvGrpSpPr>
      <p:grpSpPr>
        <a:xfrm>
          <a:off x="0" y="0"/>
          <a:ext cx="0" cy="0"/>
          <a:chOff x="0" y="0"/>
          <a:chExt cx="0" cy="0"/>
        </a:xfrm>
      </p:grpSpPr>
      <p:pic>
        <p:nvPicPr>
          <p:cNvPr id="86" name="Google Shape;86;p18"/>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87" name="Google Shape;87;p18"/>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88" name="Google Shape;88;p18"/>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89" name="Google Shape;89;p18"/>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90" name="Google Shape;90;p18"/>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rm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91" name="Google Shape;91;p18"/>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 Layout 1_1">
    <p:spTree>
      <p:nvGrpSpPr>
        <p:cNvPr id="92" name="Shape 92"/>
        <p:cNvGrpSpPr/>
        <p:nvPr/>
      </p:nvGrpSpPr>
      <p:grpSpPr>
        <a:xfrm>
          <a:off x="0" y="0"/>
          <a:ext cx="0" cy="0"/>
          <a:chOff x="0" y="0"/>
          <a:chExt cx="0" cy="0"/>
        </a:xfrm>
      </p:grpSpPr>
      <p:pic>
        <p:nvPicPr>
          <p:cNvPr descr="tigergraph-logo-2color-cropped.png" id="93" name="Google Shape;93;p19"/>
          <p:cNvPicPr preferRelativeResize="0"/>
          <p:nvPr/>
        </p:nvPicPr>
        <p:blipFill rotWithShape="1">
          <a:blip r:embed="rId2">
            <a:alphaModFix/>
          </a:blip>
          <a:srcRect b="0" l="0" r="0" t="0"/>
          <a:stretch/>
        </p:blipFill>
        <p:spPr>
          <a:xfrm>
            <a:off x="7158038" y="4674394"/>
            <a:ext cx="1690687" cy="366713"/>
          </a:xfrm>
          <a:prstGeom prst="rect">
            <a:avLst/>
          </a:prstGeom>
          <a:noFill/>
          <a:ln>
            <a:noFill/>
          </a:ln>
        </p:spPr>
      </p:pic>
      <p:sp>
        <p:nvSpPr>
          <p:cNvPr id="94" name="Google Shape;94;p19"/>
          <p:cNvSpPr/>
          <p:nvPr/>
        </p:nvSpPr>
        <p:spPr>
          <a:xfrm>
            <a:off x="-76197" y="4582188"/>
            <a:ext cx="9229800" cy="10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5" name="Google Shape;95;p19"/>
          <p:cNvSpPr txBox="1"/>
          <p:nvPr/>
        </p:nvSpPr>
        <p:spPr>
          <a:xfrm>
            <a:off x="326231" y="4751785"/>
            <a:ext cx="2271600" cy="20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rgbClr val="7F7F7F"/>
                </a:solidFill>
                <a:latin typeface="Century Gothic"/>
                <a:ea typeface="Century Gothic"/>
                <a:cs typeface="Century Gothic"/>
                <a:sym typeface="Century Gothic"/>
              </a:rPr>
              <a:t>© </a:t>
            </a:r>
            <a:r>
              <a:rPr lang="en" sz="900">
                <a:solidFill>
                  <a:srgbClr val="7F7F7F"/>
                </a:solidFill>
                <a:latin typeface="Century Gothic"/>
                <a:ea typeface="Century Gothic"/>
                <a:cs typeface="Century Gothic"/>
                <a:sym typeface="Century Gothic"/>
              </a:rPr>
              <a:t>2023 Ti</a:t>
            </a:r>
            <a:r>
              <a:rPr b="0" i="0" lang="en" sz="900" u="none" cap="none" strike="noStrike">
                <a:solidFill>
                  <a:srgbClr val="7F7F7F"/>
                </a:solidFill>
                <a:latin typeface="Century Gothic"/>
                <a:ea typeface="Century Gothic"/>
                <a:cs typeface="Century Gothic"/>
                <a:sym typeface="Century Gothic"/>
              </a:rPr>
              <a:t>gerGraph. All Rights Reserved</a:t>
            </a:r>
            <a:endParaRPr b="0" i="0" sz="900" u="none" cap="none" strike="noStrike">
              <a:solidFill>
                <a:srgbClr val="7F7F7F"/>
              </a:solidFill>
              <a:latin typeface="Century Gothic"/>
              <a:ea typeface="Century Gothic"/>
              <a:cs typeface="Century Gothic"/>
              <a:sym typeface="Century Gothic"/>
            </a:endParaRPr>
          </a:p>
        </p:txBody>
      </p:sp>
      <p:sp>
        <p:nvSpPr>
          <p:cNvPr id="96" name="Google Shape;96;p19"/>
          <p:cNvSpPr txBox="1"/>
          <p:nvPr>
            <p:ph type="title"/>
          </p:nvPr>
        </p:nvSpPr>
        <p:spPr>
          <a:xfrm>
            <a:off x="304800" y="97426"/>
            <a:ext cx="8382000" cy="732300"/>
          </a:xfrm>
          <a:prstGeom prst="rect">
            <a:avLst/>
          </a:prstGeom>
          <a:noFill/>
          <a:ln>
            <a:noFill/>
          </a:ln>
        </p:spPr>
        <p:txBody>
          <a:bodyPr anchorCtr="0" anchor="ctr" bIns="68575" lIns="68575" spcFirstLastPara="1" rIns="68575" wrap="square" tIns="68575">
            <a:norm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97" name="Google Shape;97;p19"/>
          <p:cNvSpPr txBox="1"/>
          <p:nvPr>
            <p:ph idx="1" type="body"/>
          </p:nvPr>
        </p:nvSpPr>
        <p:spPr>
          <a:xfrm>
            <a:off x="304800" y="894806"/>
            <a:ext cx="8382000" cy="35286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accent2"/>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98" name="Google Shape;98;p19"/>
          <p:cNvSpPr txBox="1"/>
          <p:nvPr>
            <p:ph idx="12" type="sldNum"/>
          </p:nvPr>
        </p:nvSpPr>
        <p:spPr>
          <a:xfrm>
            <a:off x="4479131" y="4718447"/>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cxnSp>
        <p:nvCxnSpPr>
          <p:cNvPr id="101" name="Google Shape;101;p20"/>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02" name="Google Shape;102;p20"/>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103" name="Google Shape;103;p20"/>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rm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104" name="Google Shape;104;p20"/>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3">
    <p:spTree>
      <p:nvGrpSpPr>
        <p:cNvPr id="105" name="Shape 105"/>
        <p:cNvGrpSpPr/>
        <p:nvPr/>
      </p:nvGrpSpPr>
      <p:grpSpPr>
        <a:xfrm>
          <a:off x="0" y="0"/>
          <a:ext cx="0" cy="0"/>
          <a:chOff x="0" y="0"/>
          <a:chExt cx="0" cy="0"/>
        </a:xfrm>
      </p:grpSpPr>
      <p:pic>
        <p:nvPicPr>
          <p:cNvPr id="106" name="Google Shape;106;p21"/>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107" name="Google Shape;107;p21"/>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108" name="Google Shape;108;p21"/>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09" name="Google Shape;109;p21"/>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110" name="Google Shape;110;p21"/>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rm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111" name="Google Shape;111;p21"/>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4">
    <p:spTree>
      <p:nvGrpSpPr>
        <p:cNvPr id="112" name="Shape 112"/>
        <p:cNvGrpSpPr/>
        <p:nvPr/>
      </p:nvGrpSpPr>
      <p:grpSpPr>
        <a:xfrm>
          <a:off x="0" y="0"/>
          <a:ext cx="0" cy="0"/>
          <a:chOff x="0" y="0"/>
          <a:chExt cx="0" cy="0"/>
        </a:xfrm>
      </p:grpSpPr>
      <p:pic>
        <p:nvPicPr>
          <p:cNvPr id="113" name="Google Shape;113;p22"/>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114" name="Google Shape;114;p22"/>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115" name="Google Shape;115;p22"/>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16" name="Google Shape;116;p22"/>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rm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117" name="Google Shape;117;p22"/>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rm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12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1200"/>
              </a:spcBef>
              <a:spcAft>
                <a:spcPts val="120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118" name="Google Shape;118;p22"/>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rm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aph ">
  <p:cSld name="Title Slide 1">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628650" y="1476567"/>
            <a:ext cx="4206900" cy="1790700"/>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rgbClr val="414042"/>
              </a:buClr>
              <a:buSzPts val="3300"/>
              <a:buFont typeface="Nunito SemiBold"/>
              <a:buNone/>
              <a:defRPr i="0" sz="3300" u="none" cap="none" strike="noStrike">
                <a:solidFill>
                  <a:srgbClr val="414042"/>
                </a:solidFill>
                <a:latin typeface="Nunito SemiBold"/>
                <a:ea typeface="Nunito SemiBold"/>
                <a:cs typeface="Nunito SemiBold"/>
                <a:sym typeface="Nunito SemiBold"/>
              </a:defRPr>
            </a:lvl1pPr>
            <a:lvl2pPr lvl="1"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2pPr>
            <a:lvl3pPr lvl="2"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3pPr>
            <a:lvl4pPr lvl="3"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4pPr>
            <a:lvl5pPr lvl="4"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5pPr>
            <a:lvl6pPr lvl="5"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6pPr>
            <a:lvl7pPr lvl="6"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7pPr>
            <a:lvl8pPr lvl="7"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8pPr>
            <a:lvl9pPr lvl="8" rtl="0" algn="l">
              <a:lnSpc>
                <a:spcPct val="100000"/>
              </a:lnSpc>
              <a:spcBef>
                <a:spcPts val="0"/>
              </a:spcBef>
              <a:spcAft>
                <a:spcPts val="0"/>
              </a:spcAft>
              <a:buSzPts val="1100"/>
              <a:buFont typeface="Nunito SemiBold"/>
              <a:buNone/>
              <a:defRPr sz="1400">
                <a:latin typeface="Nunito SemiBold"/>
                <a:ea typeface="Nunito SemiBold"/>
                <a:cs typeface="Nunito SemiBold"/>
                <a:sym typeface="Nunito SemiBold"/>
              </a:defRPr>
            </a:lvl9pPr>
          </a:lstStyle>
          <a:p/>
        </p:txBody>
      </p:sp>
      <p:pic>
        <p:nvPicPr>
          <p:cNvPr descr="A picture containing clock&#10;&#10;Description automatically generated" id="121" name="Google Shape;121;p23"/>
          <p:cNvPicPr preferRelativeResize="0"/>
          <p:nvPr/>
        </p:nvPicPr>
        <p:blipFill rotWithShape="1">
          <a:blip r:embed="rId3">
            <a:alphaModFix/>
          </a:blip>
          <a:srcRect b="0" l="0" r="0" t="0"/>
          <a:stretch/>
        </p:blipFill>
        <p:spPr>
          <a:xfrm>
            <a:off x="4835698" y="1278611"/>
            <a:ext cx="4365453" cy="3067231"/>
          </a:xfrm>
          <a:prstGeom prst="rect">
            <a:avLst/>
          </a:prstGeom>
          <a:noFill/>
          <a:ln>
            <a:noFill/>
          </a:ln>
        </p:spPr>
      </p:pic>
      <p:pic>
        <p:nvPicPr>
          <p:cNvPr descr="A picture containing drawing&#10;&#10;Description automatically generated" id="122" name="Google Shape;122;p23"/>
          <p:cNvPicPr preferRelativeResize="0"/>
          <p:nvPr/>
        </p:nvPicPr>
        <p:blipFill rotWithShape="1">
          <a:blip r:embed="rId4">
            <a:alphaModFix/>
          </a:blip>
          <a:srcRect b="0" l="0" r="0" t="0"/>
          <a:stretch/>
        </p:blipFill>
        <p:spPr>
          <a:xfrm>
            <a:off x="628650" y="496543"/>
            <a:ext cx="1905426" cy="409264"/>
          </a:xfrm>
          <a:prstGeom prst="rect">
            <a:avLst/>
          </a:prstGeom>
          <a:noFill/>
          <a:ln>
            <a:noFill/>
          </a:ln>
        </p:spPr>
      </p:pic>
      <p:sp>
        <p:nvSpPr>
          <p:cNvPr id="123" name="Google Shape;123;p23"/>
          <p:cNvSpPr txBox="1"/>
          <p:nvPr>
            <p:ph idx="1" type="subTitle"/>
          </p:nvPr>
        </p:nvSpPr>
        <p:spPr>
          <a:xfrm>
            <a:off x="628650" y="3456802"/>
            <a:ext cx="4206900" cy="93150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800"/>
              </a:spcBef>
              <a:spcAft>
                <a:spcPts val="0"/>
              </a:spcAft>
              <a:buClr>
                <a:srgbClr val="FC6D20"/>
              </a:buClr>
              <a:buSzPts val="1400"/>
              <a:buFont typeface="Nunito"/>
              <a:buNone/>
              <a:defRPr i="0" sz="1400" u="none" cap="none" strike="noStrike">
                <a:solidFill>
                  <a:srgbClr val="414042"/>
                </a:solidFill>
                <a:latin typeface="Nunito"/>
                <a:ea typeface="Nunito"/>
                <a:cs typeface="Nunito"/>
                <a:sym typeface="Nunito"/>
              </a:defRPr>
            </a:lvl1pPr>
            <a:lvl2pPr lvl="1" marR="0" rtl="0" algn="ctr">
              <a:lnSpc>
                <a:spcPct val="90000"/>
              </a:lnSpc>
              <a:spcBef>
                <a:spcPts val="1200"/>
              </a:spcBef>
              <a:spcAft>
                <a:spcPts val="0"/>
              </a:spcAft>
              <a:buClr>
                <a:srgbClr val="FC6D20"/>
              </a:buClr>
              <a:buSzPts val="1500"/>
              <a:buFont typeface="Nunito"/>
              <a:buNone/>
              <a:defRPr i="0" sz="1500" u="none" cap="none" strike="noStrike">
                <a:solidFill>
                  <a:srgbClr val="414042"/>
                </a:solidFill>
                <a:latin typeface="Nunito"/>
                <a:ea typeface="Nunito"/>
                <a:cs typeface="Nunito"/>
                <a:sym typeface="Nunito"/>
              </a:defRPr>
            </a:lvl2pPr>
            <a:lvl3pPr lvl="2" marR="0" rtl="0" algn="ctr">
              <a:lnSpc>
                <a:spcPct val="90000"/>
              </a:lnSpc>
              <a:spcBef>
                <a:spcPts val="1200"/>
              </a:spcBef>
              <a:spcAft>
                <a:spcPts val="0"/>
              </a:spcAft>
              <a:buClr>
                <a:srgbClr val="FC6D20"/>
              </a:buClr>
              <a:buSzPts val="1400"/>
              <a:buFont typeface="Nunito"/>
              <a:buNone/>
              <a:defRPr i="0" sz="1400" u="none" cap="none" strike="noStrike">
                <a:solidFill>
                  <a:srgbClr val="414042"/>
                </a:solidFill>
                <a:latin typeface="Nunito"/>
                <a:ea typeface="Nunito"/>
                <a:cs typeface="Nunito"/>
                <a:sym typeface="Nunito"/>
              </a:defRPr>
            </a:lvl3pPr>
            <a:lvl4pPr lvl="3" marR="0" rtl="0" algn="ctr">
              <a:lnSpc>
                <a:spcPct val="90000"/>
              </a:lnSpc>
              <a:spcBef>
                <a:spcPts val="1200"/>
              </a:spcBef>
              <a:spcAft>
                <a:spcPts val="0"/>
              </a:spcAft>
              <a:buClr>
                <a:srgbClr val="FC6D20"/>
              </a:buClr>
              <a:buSzPts val="1200"/>
              <a:buFont typeface="Nunito"/>
              <a:buNone/>
              <a:defRPr i="0" sz="1200" u="none" cap="none" strike="noStrike">
                <a:solidFill>
                  <a:srgbClr val="414042"/>
                </a:solidFill>
                <a:latin typeface="Nunito"/>
                <a:ea typeface="Nunito"/>
                <a:cs typeface="Nunito"/>
                <a:sym typeface="Nunito"/>
              </a:defRPr>
            </a:lvl4pPr>
            <a:lvl5pPr lvl="4" marR="0" rtl="0" algn="ctr">
              <a:lnSpc>
                <a:spcPct val="90000"/>
              </a:lnSpc>
              <a:spcBef>
                <a:spcPts val="1200"/>
              </a:spcBef>
              <a:spcAft>
                <a:spcPts val="0"/>
              </a:spcAft>
              <a:buClr>
                <a:srgbClr val="FC6D20"/>
              </a:buClr>
              <a:buSzPts val="1200"/>
              <a:buFont typeface="Nunito"/>
              <a:buNone/>
              <a:defRPr i="0" sz="1200" u="none" cap="none" strike="noStrike">
                <a:solidFill>
                  <a:srgbClr val="414042"/>
                </a:solidFill>
                <a:latin typeface="Nunito"/>
                <a:ea typeface="Nunito"/>
                <a:cs typeface="Nunito"/>
                <a:sym typeface="Nunito"/>
              </a:defRPr>
            </a:lvl5pPr>
            <a:lvl6pPr lvl="5" marR="0" rtl="0" algn="ctr">
              <a:lnSpc>
                <a:spcPct val="90000"/>
              </a:lnSpc>
              <a:spcBef>
                <a:spcPts val="1200"/>
              </a:spcBef>
              <a:spcAft>
                <a:spcPts val="0"/>
              </a:spcAft>
              <a:buClr>
                <a:schemeClr val="dk1"/>
              </a:buClr>
              <a:buSzPts val="1200"/>
              <a:buFont typeface="Nunito"/>
              <a:buNone/>
              <a:defRPr i="0" sz="1200" u="none" cap="none" strike="noStrike">
                <a:solidFill>
                  <a:schemeClr val="dk1"/>
                </a:solidFill>
                <a:latin typeface="Nunito"/>
                <a:ea typeface="Nunito"/>
                <a:cs typeface="Nunito"/>
                <a:sym typeface="Nunito"/>
              </a:defRPr>
            </a:lvl6pPr>
            <a:lvl7pPr lvl="6" marR="0" rtl="0" algn="ctr">
              <a:lnSpc>
                <a:spcPct val="90000"/>
              </a:lnSpc>
              <a:spcBef>
                <a:spcPts val="1200"/>
              </a:spcBef>
              <a:spcAft>
                <a:spcPts val="0"/>
              </a:spcAft>
              <a:buClr>
                <a:schemeClr val="dk1"/>
              </a:buClr>
              <a:buSzPts val="1200"/>
              <a:buFont typeface="Nunito"/>
              <a:buNone/>
              <a:defRPr i="0" sz="1200" u="none" cap="none" strike="noStrike">
                <a:solidFill>
                  <a:schemeClr val="dk1"/>
                </a:solidFill>
                <a:latin typeface="Nunito"/>
                <a:ea typeface="Nunito"/>
                <a:cs typeface="Nunito"/>
                <a:sym typeface="Nunito"/>
              </a:defRPr>
            </a:lvl7pPr>
            <a:lvl8pPr lvl="7" marR="0" rtl="0" algn="ctr">
              <a:lnSpc>
                <a:spcPct val="90000"/>
              </a:lnSpc>
              <a:spcBef>
                <a:spcPts val="1200"/>
              </a:spcBef>
              <a:spcAft>
                <a:spcPts val="0"/>
              </a:spcAft>
              <a:buClr>
                <a:schemeClr val="dk1"/>
              </a:buClr>
              <a:buSzPts val="1200"/>
              <a:buFont typeface="Nunito"/>
              <a:buNone/>
              <a:defRPr i="0" sz="1200" u="none" cap="none" strike="noStrike">
                <a:solidFill>
                  <a:schemeClr val="dk1"/>
                </a:solidFill>
                <a:latin typeface="Nunito"/>
                <a:ea typeface="Nunito"/>
                <a:cs typeface="Nunito"/>
                <a:sym typeface="Nunito"/>
              </a:defRPr>
            </a:lvl8pPr>
            <a:lvl9pPr lvl="8" marR="0" rtl="0" algn="ctr">
              <a:lnSpc>
                <a:spcPct val="90000"/>
              </a:lnSpc>
              <a:spcBef>
                <a:spcPts val="1200"/>
              </a:spcBef>
              <a:spcAft>
                <a:spcPts val="1200"/>
              </a:spcAft>
              <a:buClr>
                <a:schemeClr val="dk1"/>
              </a:buClr>
              <a:buSzPts val="1200"/>
              <a:buFont typeface="Nunito"/>
              <a:buNone/>
              <a:defRPr i="0" sz="1200" u="none" cap="none" strike="noStrike">
                <a:solidFill>
                  <a:schemeClr val="dk1"/>
                </a:solidFill>
                <a:latin typeface="Nunito"/>
                <a:ea typeface="Nunito"/>
                <a:cs typeface="Nunito"/>
                <a:sym typeface="Nunito"/>
              </a:defRPr>
            </a:lvl9pPr>
          </a:lstStyle>
          <a:p/>
        </p:txBody>
      </p:sp>
      <p:sp>
        <p:nvSpPr>
          <p:cNvPr id="124" name="Google Shape;124;p23"/>
          <p:cNvSpPr txBox="1"/>
          <p:nvPr>
            <p:ph idx="2" type="body"/>
          </p:nvPr>
        </p:nvSpPr>
        <p:spPr>
          <a:xfrm>
            <a:off x="704850" y="4473600"/>
            <a:ext cx="2497800" cy="486900"/>
          </a:xfrm>
          <a:prstGeom prst="rect">
            <a:avLst/>
          </a:prstGeom>
          <a:noFill/>
          <a:ln>
            <a:noFill/>
          </a:ln>
        </p:spPr>
        <p:txBody>
          <a:bodyPr anchorCtr="0" anchor="t" bIns="34275" lIns="0" spcFirstLastPara="1" rIns="68575" wrap="square" tIns="34275">
            <a:normAutofit/>
          </a:bodyPr>
          <a:lstStyle>
            <a:lvl1pPr indent="-228600" lvl="0" marL="457200" marR="0" rtl="0" algn="l">
              <a:lnSpc>
                <a:spcPct val="90000"/>
              </a:lnSpc>
              <a:spcBef>
                <a:spcPts val="800"/>
              </a:spcBef>
              <a:spcAft>
                <a:spcPts val="0"/>
              </a:spcAft>
              <a:buClr>
                <a:schemeClr val="accent5"/>
              </a:buClr>
              <a:buSzPts val="800"/>
              <a:buFont typeface="Nunito"/>
              <a:buNone/>
              <a:defRPr i="0" sz="800" u="none" cap="none" strike="noStrike">
                <a:solidFill>
                  <a:schemeClr val="accent5"/>
                </a:solidFill>
                <a:latin typeface="Nunito"/>
                <a:ea typeface="Nunito"/>
                <a:cs typeface="Nunito"/>
                <a:sym typeface="Nunito"/>
              </a:defRPr>
            </a:lvl1pPr>
            <a:lvl2pPr indent="-279400" lvl="1" marL="914400" marR="0" rtl="0" algn="l">
              <a:lnSpc>
                <a:spcPct val="90000"/>
              </a:lnSpc>
              <a:spcBef>
                <a:spcPts val="1200"/>
              </a:spcBef>
              <a:spcAft>
                <a:spcPts val="0"/>
              </a:spcAft>
              <a:buClr>
                <a:srgbClr val="FC6D20"/>
              </a:buClr>
              <a:buSzPts val="800"/>
              <a:buFont typeface="Nunito"/>
              <a:buChar char="•"/>
              <a:defRPr i="0" sz="800" u="none" cap="none" strike="noStrike">
                <a:solidFill>
                  <a:srgbClr val="414042"/>
                </a:solidFill>
                <a:latin typeface="Nunito"/>
                <a:ea typeface="Nunito"/>
                <a:cs typeface="Nunito"/>
                <a:sym typeface="Nunito"/>
              </a:defRPr>
            </a:lvl2pPr>
            <a:lvl3pPr indent="-279400" lvl="2" marL="1371600" marR="0" rtl="0" algn="l">
              <a:lnSpc>
                <a:spcPct val="90000"/>
              </a:lnSpc>
              <a:spcBef>
                <a:spcPts val="1200"/>
              </a:spcBef>
              <a:spcAft>
                <a:spcPts val="0"/>
              </a:spcAft>
              <a:buClr>
                <a:srgbClr val="FC6D20"/>
              </a:buClr>
              <a:buSzPts val="800"/>
              <a:buFont typeface="Nunito"/>
              <a:buChar char="•"/>
              <a:defRPr i="0" sz="800" u="none" cap="none" strike="noStrike">
                <a:solidFill>
                  <a:srgbClr val="414042"/>
                </a:solidFill>
                <a:latin typeface="Nunito"/>
                <a:ea typeface="Nunito"/>
                <a:cs typeface="Nunito"/>
                <a:sym typeface="Nunito"/>
              </a:defRPr>
            </a:lvl3pPr>
            <a:lvl4pPr indent="-279400" lvl="3" marL="1828800" marR="0" rtl="0" algn="l">
              <a:lnSpc>
                <a:spcPct val="90000"/>
              </a:lnSpc>
              <a:spcBef>
                <a:spcPts val="1200"/>
              </a:spcBef>
              <a:spcAft>
                <a:spcPts val="0"/>
              </a:spcAft>
              <a:buClr>
                <a:srgbClr val="FC6D20"/>
              </a:buClr>
              <a:buSzPts val="800"/>
              <a:buFont typeface="Nunito"/>
              <a:buChar char="•"/>
              <a:defRPr i="0" sz="800" u="none" cap="none" strike="noStrike">
                <a:solidFill>
                  <a:srgbClr val="414042"/>
                </a:solidFill>
                <a:latin typeface="Nunito"/>
                <a:ea typeface="Nunito"/>
                <a:cs typeface="Nunito"/>
                <a:sym typeface="Nunito"/>
              </a:defRPr>
            </a:lvl4pPr>
            <a:lvl5pPr indent="-279400" lvl="4" marL="2286000" marR="0" rtl="0" algn="l">
              <a:lnSpc>
                <a:spcPct val="90000"/>
              </a:lnSpc>
              <a:spcBef>
                <a:spcPts val="1200"/>
              </a:spcBef>
              <a:spcAft>
                <a:spcPts val="0"/>
              </a:spcAft>
              <a:buClr>
                <a:srgbClr val="FC6D20"/>
              </a:buClr>
              <a:buSzPts val="800"/>
              <a:buFont typeface="Nunito"/>
              <a:buChar char="•"/>
              <a:defRPr i="0" sz="800" u="none" cap="none" strike="noStrike">
                <a:solidFill>
                  <a:srgbClr val="414042"/>
                </a:solidFill>
                <a:latin typeface="Nunito"/>
                <a:ea typeface="Nunito"/>
                <a:cs typeface="Nunito"/>
                <a:sym typeface="Nunito"/>
              </a:defRPr>
            </a:lvl5pPr>
            <a:lvl6pPr indent="-279400" lvl="5" marL="2743200" marR="0" rtl="0" algn="l">
              <a:lnSpc>
                <a:spcPct val="90000"/>
              </a:lnSpc>
              <a:spcBef>
                <a:spcPts val="1200"/>
              </a:spcBef>
              <a:spcAft>
                <a:spcPts val="0"/>
              </a:spcAft>
              <a:buClr>
                <a:schemeClr val="dk1"/>
              </a:buClr>
              <a:buSzPts val="800"/>
              <a:buFont typeface="Nunito"/>
              <a:buChar char="•"/>
              <a:defRPr i="0" sz="800" u="none" cap="none" strike="noStrike">
                <a:solidFill>
                  <a:schemeClr val="dk1"/>
                </a:solidFill>
                <a:latin typeface="Nunito"/>
                <a:ea typeface="Nunito"/>
                <a:cs typeface="Nunito"/>
                <a:sym typeface="Nunito"/>
              </a:defRPr>
            </a:lvl6pPr>
            <a:lvl7pPr indent="-279400" lvl="6" marL="3200400" marR="0" rtl="0" algn="l">
              <a:lnSpc>
                <a:spcPct val="90000"/>
              </a:lnSpc>
              <a:spcBef>
                <a:spcPts val="1200"/>
              </a:spcBef>
              <a:spcAft>
                <a:spcPts val="0"/>
              </a:spcAft>
              <a:buClr>
                <a:schemeClr val="dk1"/>
              </a:buClr>
              <a:buSzPts val="800"/>
              <a:buFont typeface="Nunito"/>
              <a:buChar char="•"/>
              <a:defRPr i="0" sz="800" u="none" cap="none" strike="noStrike">
                <a:solidFill>
                  <a:schemeClr val="dk1"/>
                </a:solidFill>
                <a:latin typeface="Nunito"/>
                <a:ea typeface="Nunito"/>
                <a:cs typeface="Nunito"/>
                <a:sym typeface="Nunito"/>
              </a:defRPr>
            </a:lvl7pPr>
            <a:lvl8pPr indent="-279400" lvl="7" marL="3657600" marR="0" rtl="0" algn="l">
              <a:lnSpc>
                <a:spcPct val="90000"/>
              </a:lnSpc>
              <a:spcBef>
                <a:spcPts val="1200"/>
              </a:spcBef>
              <a:spcAft>
                <a:spcPts val="0"/>
              </a:spcAft>
              <a:buClr>
                <a:schemeClr val="dk1"/>
              </a:buClr>
              <a:buSzPts val="800"/>
              <a:buFont typeface="Nunito"/>
              <a:buChar char="•"/>
              <a:defRPr i="0" sz="800" u="none" cap="none" strike="noStrike">
                <a:solidFill>
                  <a:schemeClr val="dk1"/>
                </a:solidFill>
                <a:latin typeface="Nunito"/>
                <a:ea typeface="Nunito"/>
                <a:cs typeface="Nunito"/>
                <a:sym typeface="Nunito"/>
              </a:defRPr>
            </a:lvl8pPr>
            <a:lvl9pPr indent="-279400" lvl="8" marL="4114800" marR="0" rtl="0" algn="l">
              <a:lnSpc>
                <a:spcPct val="90000"/>
              </a:lnSpc>
              <a:spcBef>
                <a:spcPts val="1200"/>
              </a:spcBef>
              <a:spcAft>
                <a:spcPts val="1200"/>
              </a:spcAft>
              <a:buClr>
                <a:schemeClr val="dk1"/>
              </a:buClr>
              <a:buSzPts val="800"/>
              <a:buFont typeface="Nunito"/>
              <a:buChar char="•"/>
              <a:defRPr i="0" sz="800" u="none" cap="none" strike="noStrike">
                <a:solidFill>
                  <a:schemeClr val="dk1"/>
                </a:solidFill>
                <a:latin typeface="Nunito"/>
                <a:ea typeface="Nunito"/>
                <a:cs typeface="Nunito"/>
                <a:sym typeface="Nunito"/>
              </a:defRPr>
            </a:lvl9pPr>
          </a:lstStyle>
          <a:p/>
        </p:txBody>
      </p:sp>
      <p:cxnSp>
        <p:nvCxnSpPr>
          <p:cNvPr id="125" name="Google Shape;125;p23"/>
          <p:cNvCxnSpPr/>
          <p:nvPr/>
        </p:nvCxnSpPr>
        <p:spPr>
          <a:xfrm>
            <a:off x="704850" y="4455319"/>
            <a:ext cx="2497800" cy="0"/>
          </a:xfrm>
          <a:prstGeom prst="straightConnector1">
            <a:avLst/>
          </a:prstGeom>
          <a:noFill/>
          <a:ln cap="flat" cmpd="sng" w="25400">
            <a:solidFill>
              <a:srgbClr val="ADAEB0"/>
            </a:solidFill>
            <a:prstDash val="solid"/>
            <a:miter lim="800000"/>
            <a:headEnd len="sm" w="sm" type="none"/>
            <a:tailEnd len="sm" w="sm" type="none"/>
          </a:ln>
        </p:spPr>
      </p:cxnSp>
      <p:sp>
        <p:nvSpPr>
          <p:cNvPr id="126" name="Google Shape;126;p2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8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1_Cover Slide">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37088" l="7161" r="1614" t="672"/>
          <a:stretch/>
        </p:blipFill>
        <p:spPr>
          <a:xfrm>
            <a:off x="0" y="-51197"/>
            <a:ext cx="9143999" cy="5219700"/>
          </a:xfrm>
          <a:prstGeom prst="rect">
            <a:avLst/>
          </a:prstGeom>
          <a:noFill/>
          <a:ln>
            <a:noFill/>
          </a:ln>
        </p:spPr>
      </p:pic>
      <p:pic>
        <p:nvPicPr>
          <p:cNvPr id="131" name="Google Shape;131;p25"/>
          <p:cNvPicPr preferRelativeResize="0"/>
          <p:nvPr/>
        </p:nvPicPr>
        <p:blipFill rotWithShape="1">
          <a:blip r:embed="rId3">
            <a:alphaModFix/>
          </a:blip>
          <a:srcRect b="0" l="0" r="0" t="0"/>
          <a:stretch/>
        </p:blipFill>
        <p:spPr>
          <a:xfrm>
            <a:off x="577453" y="1754981"/>
            <a:ext cx="3377802" cy="734616"/>
          </a:xfrm>
          <a:prstGeom prst="rect">
            <a:avLst/>
          </a:prstGeom>
          <a:noFill/>
          <a:ln>
            <a:noFill/>
          </a:ln>
        </p:spPr>
      </p:pic>
      <p:sp>
        <p:nvSpPr>
          <p:cNvPr id="132" name="Google Shape;132;p25"/>
          <p:cNvSpPr/>
          <p:nvPr/>
        </p:nvSpPr>
        <p:spPr>
          <a:xfrm>
            <a:off x="4567238" y="1875235"/>
            <a:ext cx="24900" cy="502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3" name="Google Shape;133;p25"/>
          <p:cNvSpPr txBox="1"/>
          <p:nvPr>
            <p:ph type="ctrTitle"/>
          </p:nvPr>
        </p:nvSpPr>
        <p:spPr>
          <a:xfrm>
            <a:off x="5178704" y="1633963"/>
            <a:ext cx="3615000" cy="9378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800"/>
              <a:buFont typeface="Montserrat Light"/>
              <a:buNone/>
              <a:defRPr b="0" i="0" sz="24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34" name="Google Shape;134;p25"/>
          <p:cNvSpPr txBox="1"/>
          <p:nvPr>
            <p:ph idx="1" type="subTitle"/>
          </p:nvPr>
        </p:nvSpPr>
        <p:spPr>
          <a:xfrm>
            <a:off x="530522" y="2731189"/>
            <a:ext cx="8032800" cy="3999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300"/>
              </a:spcBef>
              <a:spcAft>
                <a:spcPts val="0"/>
              </a:spcAft>
              <a:buClr>
                <a:srgbClr val="64AA0B"/>
              </a:buClr>
              <a:buSzPts val="1100"/>
              <a:buFont typeface="Arial"/>
              <a:buNone/>
              <a:defRPr b="0" i="0" sz="1400" u="none" cap="none" strike="noStrike">
                <a:solidFill>
                  <a:schemeClr val="lt1"/>
                </a:solidFill>
                <a:latin typeface="Century Gothic"/>
                <a:ea typeface="Century Gothic"/>
                <a:cs typeface="Century Gothic"/>
                <a:sym typeface="Century Gothic"/>
              </a:defRPr>
            </a:lvl1pPr>
            <a:lvl2pPr lvl="1" marR="0" rtl="0" algn="ctr">
              <a:lnSpc>
                <a:spcPct val="150000"/>
              </a:lnSpc>
              <a:spcBef>
                <a:spcPts val="300"/>
              </a:spcBef>
              <a:spcAft>
                <a:spcPts val="0"/>
              </a:spcAft>
              <a:buClr>
                <a:srgbClr val="F46C00"/>
              </a:buClr>
              <a:buSzPts val="1300"/>
              <a:buFont typeface="Arial"/>
              <a:buNone/>
              <a:defRPr b="0" i="0" sz="1700" u="none" cap="none" strike="noStrike">
                <a:solidFill>
                  <a:srgbClr val="888888"/>
                </a:solidFill>
                <a:latin typeface="Roboto"/>
                <a:ea typeface="Roboto"/>
                <a:cs typeface="Roboto"/>
                <a:sym typeface="Roboto"/>
              </a:defRPr>
            </a:lvl2pPr>
            <a:lvl3pPr lvl="2" marR="0" rtl="0" algn="ctr">
              <a:lnSpc>
                <a:spcPct val="150000"/>
              </a:lnSpc>
              <a:spcBef>
                <a:spcPts val="200"/>
              </a:spcBef>
              <a:spcAft>
                <a:spcPts val="0"/>
              </a:spcAft>
              <a:buClr>
                <a:srgbClr val="F46C00"/>
              </a:buClr>
              <a:buSzPts val="900"/>
              <a:buFont typeface="Arial"/>
              <a:buNone/>
              <a:defRPr b="0" i="0" sz="1200" u="none" cap="none" strike="noStrike">
                <a:solidFill>
                  <a:srgbClr val="888888"/>
                </a:solidFill>
                <a:latin typeface="Roboto Light"/>
                <a:ea typeface="Roboto Light"/>
                <a:cs typeface="Roboto Light"/>
                <a:sym typeface="Roboto Light"/>
              </a:defRPr>
            </a:lvl3pPr>
            <a:lvl4pPr lvl="3"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4pPr>
            <a:lvl5pPr lvl="4"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5pPr>
            <a:lvl6pPr lvl="5"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
        <p:nvSpPr>
          <p:cNvPr id="135" name="Google Shape;13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latin typeface="Century Gothic"/>
                <a:ea typeface="Century Gothic"/>
                <a:cs typeface="Century Gothic"/>
                <a:sym typeface="Century Gothic"/>
              </a:defRPr>
            </a:lvl1pPr>
            <a:lvl2pPr lvl="1" rtl="0">
              <a:buNone/>
              <a:defRPr>
                <a:solidFill>
                  <a:schemeClr val="lt1"/>
                </a:solidFill>
                <a:latin typeface="Century Gothic"/>
                <a:ea typeface="Century Gothic"/>
                <a:cs typeface="Century Gothic"/>
                <a:sym typeface="Century Gothic"/>
              </a:defRPr>
            </a:lvl2pPr>
            <a:lvl3pPr lvl="2" rtl="0">
              <a:buNone/>
              <a:defRPr>
                <a:solidFill>
                  <a:schemeClr val="lt1"/>
                </a:solidFill>
                <a:latin typeface="Century Gothic"/>
                <a:ea typeface="Century Gothic"/>
                <a:cs typeface="Century Gothic"/>
                <a:sym typeface="Century Gothic"/>
              </a:defRPr>
            </a:lvl3pPr>
            <a:lvl4pPr lvl="3" rtl="0">
              <a:buNone/>
              <a:defRPr>
                <a:solidFill>
                  <a:schemeClr val="lt1"/>
                </a:solidFill>
                <a:latin typeface="Century Gothic"/>
                <a:ea typeface="Century Gothic"/>
                <a:cs typeface="Century Gothic"/>
                <a:sym typeface="Century Gothic"/>
              </a:defRPr>
            </a:lvl4pPr>
            <a:lvl5pPr lvl="4" rtl="0">
              <a:buNone/>
              <a:defRPr>
                <a:solidFill>
                  <a:schemeClr val="lt1"/>
                </a:solidFill>
                <a:latin typeface="Century Gothic"/>
                <a:ea typeface="Century Gothic"/>
                <a:cs typeface="Century Gothic"/>
                <a:sym typeface="Century Gothic"/>
              </a:defRPr>
            </a:lvl5pPr>
            <a:lvl6pPr lvl="5" rtl="0">
              <a:buNone/>
              <a:defRPr>
                <a:solidFill>
                  <a:schemeClr val="lt1"/>
                </a:solidFill>
                <a:latin typeface="Century Gothic"/>
                <a:ea typeface="Century Gothic"/>
                <a:cs typeface="Century Gothic"/>
                <a:sym typeface="Century Gothic"/>
              </a:defRPr>
            </a:lvl6pPr>
            <a:lvl7pPr lvl="6" rtl="0">
              <a:buNone/>
              <a:defRPr>
                <a:solidFill>
                  <a:schemeClr val="lt1"/>
                </a:solidFill>
                <a:latin typeface="Century Gothic"/>
                <a:ea typeface="Century Gothic"/>
                <a:cs typeface="Century Gothic"/>
                <a:sym typeface="Century Gothic"/>
              </a:defRPr>
            </a:lvl7pPr>
            <a:lvl8pPr lvl="7" rtl="0">
              <a:buNone/>
              <a:defRPr>
                <a:solidFill>
                  <a:schemeClr val="lt1"/>
                </a:solidFill>
                <a:latin typeface="Century Gothic"/>
                <a:ea typeface="Century Gothic"/>
                <a:cs typeface="Century Gothic"/>
                <a:sym typeface="Century Gothic"/>
              </a:defRPr>
            </a:lvl8pPr>
            <a:lvl9pPr lvl="8" rtl="0">
              <a:buNone/>
              <a:defRPr>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TigerGraph 1">
    <p:spTree>
      <p:nvGrpSpPr>
        <p:cNvPr id="136" name="Shape 136"/>
        <p:cNvGrpSpPr/>
        <p:nvPr/>
      </p:nvGrpSpPr>
      <p:grpSpPr>
        <a:xfrm>
          <a:off x="0" y="0"/>
          <a:ext cx="0" cy="0"/>
          <a:chOff x="0" y="0"/>
          <a:chExt cx="0" cy="0"/>
        </a:xfrm>
      </p:grpSpPr>
      <p:pic>
        <p:nvPicPr>
          <p:cNvPr descr="tigergraph-logo-2color-cropped.png" id="137" name="Google Shape;137;p26"/>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138" name="Google Shape;138;p26"/>
          <p:cNvSpPr txBox="1"/>
          <p:nvPr/>
        </p:nvSpPr>
        <p:spPr>
          <a:xfrm>
            <a:off x="326222" y="4808925"/>
            <a:ext cx="2850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a:t>
            </a:r>
            <a:r>
              <a:rPr lang="en" sz="800">
                <a:solidFill>
                  <a:srgbClr val="7F7F7F"/>
                </a:solidFill>
                <a:latin typeface="Century Gothic"/>
                <a:ea typeface="Century Gothic"/>
                <a:cs typeface="Century Gothic"/>
                <a:sym typeface="Century Gothic"/>
              </a:rPr>
              <a:t>2020 TigerGraph</a:t>
            </a:r>
            <a:r>
              <a:rPr b="0" i="0" lang="en" sz="800" u="none" cap="none" strike="noStrike">
                <a:solidFill>
                  <a:srgbClr val="7F7F7F"/>
                </a:solidFill>
                <a:latin typeface="Century Gothic"/>
                <a:ea typeface="Century Gothic"/>
                <a:cs typeface="Century Gothic"/>
                <a:sym typeface="Century Gothic"/>
              </a:rPr>
              <a:t>.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139" name="Google Shape;139;p26"/>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40" name="Google Shape;140;p26"/>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41" name="Google Shape;141;p26"/>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42" name="Google Shape;142;p26"/>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145" name="Google Shape;145;p27"/>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146" name="Google Shape;146;p27"/>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47" name="Google Shape;147;p27"/>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148" name="Google Shape;148;p27"/>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149" name="Google Shape;149;p27"/>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TigerGraph 1_1">
    <p:spTree>
      <p:nvGrpSpPr>
        <p:cNvPr id="150" name="Shape 150"/>
        <p:cNvGrpSpPr/>
        <p:nvPr/>
      </p:nvGrpSpPr>
      <p:grpSpPr>
        <a:xfrm>
          <a:off x="0" y="0"/>
          <a:ext cx="0" cy="0"/>
          <a:chOff x="0" y="0"/>
          <a:chExt cx="0" cy="0"/>
        </a:xfrm>
      </p:grpSpPr>
      <p:pic>
        <p:nvPicPr>
          <p:cNvPr descr="tigergraph-logo-2color-cropped.png" id="151" name="Google Shape;151;p28"/>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152" name="Google Shape;152;p28"/>
          <p:cNvSpPr txBox="1"/>
          <p:nvPr/>
        </p:nvSpPr>
        <p:spPr>
          <a:xfrm>
            <a:off x="326222" y="4808925"/>
            <a:ext cx="2850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a:t>
            </a:r>
            <a:r>
              <a:rPr lang="en" sz="800">
                <a:solidFill>
                  <a:srgbClr val="7F7F7F"/>
                </a:solidFill>
                <a:latin typeface="Century Gothic"/>
                <a:ea typeface="Century Gothic"/>
                <a:cs typeface="Century Gothic"/>
                <a:sym typeface="Century Gothic"/>
              </a:rPr>
              <a:t>2020 TigerGraph</a:t>
            </a:r>
            <a:r>
              <a:rPr b="0" i="0" lang="en" sz="800" u="none" cap="none" strike="noStrike">
                <a:solidFill>
                  <a:srgbClr val="7F7F7F"/>
                </a:solidFill>
                <a:latin typeface="Century Gothic"/>
                <a:ea typeface="Century Gothic"/>
                <a:cs typeface="Century Gothic"/>
                <a:sym typeface="Century Gothic"/>
              </a:rPr>
              <a:t>.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153" name="Google Shape;153;p28"/>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54" name="Google Shape;154;p28"/>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55" name="Google Shape;155;p28"/>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56" name="Google Shape;156;p28"/>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cxnSp>
        <p:nvCxnSpPr>
          <p:cNvPr id="157" name="Google Shape;157;p28"/>
          <p:cNvCxnSpPr/>
          <p:nvPr/>
        </p:nvCxnSpPr>
        <p:spPr>
          <a:xfrm>
            <a:off x="374904" y="962360"/>
            <a:ext cx="8415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58" name="Shape 158"/>
        <p:cNvGrpSpPr/>
        <p:nvPr/>
      </p:nvGrpSpPr>
      <p:grpSpPr>
        <a:xfrm>
          <a:off x="0" y="0"/>
          <a:ext cx="0" cy="0"/>
          <a:chOff x="0" y="0"/>
          <a:chExt cx="0" cy="0"/>
        </a:xfrm>
      </p:grpSpPr>
      <p:pic>
        <p:nvPicPr>
          <p:cNvPr id="159" name="Google Shape;159;p29"/>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cxnSp>
        <p:nvCxnSpPr>
          <p:cNvPr id="160" name="Google Shape;160;p29"/>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61" name="Google Shape;161;p29"/>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162" name="Google Shape;162;p29"/>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163" name="Google Shape;163;p29"/>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type="tx">
  <p:cSld name="TITLE_AND_BODY">
    <p:spTree>
      <p:nvGrpSpPr>
        <p:cNvPr id="164" name="Shape 164"/>
        <p:cNvGrpSpPr/>
        <p:nvPr/>
      </p:nvGrpSpPr>
      <p:grpSpPr>
        <a:xfrm>
          <a:off x="0" y="0"/>
          <a:ext cx="0" cy="0"/>
          <a:chOff x="0" y="0"/>
          <a:chExt cx="0" cy="0"/>
        </a:xfrm>
      </p:grpSpPr>
      <p:sp>
        <p:nvSpPr>
          <p:cNvPr id="165" name="Google Shape;165;p30"/>
          <p:cNvSpPr txBox="1"/>
          <p:nvPr>
            <p:ph type="title"/>
          </p:nvPr>
        </p:nvSpPr>
        <p:spPr>
          <a:xfrm>
            <a:off x="304800" y="90895"/>
            <a:ext cx="8382000" cy="795600"/>
          </a:xfrm>
          <a:prstGeom prst="rect">
            <a:avLst/>
          </a:prstGeom>
          <a:noFill/>
          <a:ln>
            <a:noFill/>
          </a:ln>
        </p:spPr>
        <p:txBody>
          <a:bodyPr anchorCtr="0" anchor="ctr" bIns="51425" lIns="51425" spcFirstLastPara="1" rIns="51425" wrap="square" tIns="51425">
            <a:noAutofit/>
          </a:bodyPr>
          <a:lstStyle>
            <a:lvl1pPr lvl="0" rtl="0" algn="l">
              <a:lnSpc>
                <a:spcPct val="90000"/>
              </a:lnSpc>
              <a:spcBef>
                <a:spcPts val="0"/>
              </a:spcBef>
              <a:spcAft>
                <a:spcPts val="0"/>
              </a:spcAft>
              <a:buClr>
                <a:srgbClr val="000000"/>
              </a:buClr>
              <a:buSzPts val="1400"/>
              <a:buChar char="●"/>
              <a:defRPr/>
            </a:lvl1pPr>
            <a:lvl2pPr lvl="1" rtl="0" algn="l">
              <a:lnSpc>
                <a:spcPct val="90000"/>
              </a:lnSpc>
              <a:spcBef>
                <a:spcPts val="0"/>
              </a:spcBef>
              <a:spcAft>
                <a:spcPts val="0"/>
              </a:spcAft>
              <a:buClr>
                <a:srgbClr val="000000"/>
              </a:buClr>
              <a:buSzPts val="1400"/>
              <a:buChar char="○"/>
              <a:defRPr/>
            </a:lvl2pPr>
            <a:lvl3pPr lvl="2" rtl="0" algn="l">
              <a:lnSpc>
                <a:spcPct val="90000"/>
              </a:lnSpc>
              <a:spcBef>
                <a:spcPts val="0"/>
              </a:spcBef>
              <a:spcAft>
                <a:spcPts val="0"/>
              </a:spcAft>
              <a:buClr>
                <a:srgbClr val="000000"/>
              </a:buClr>
              <a:buSzPts val="1400"/>
              <a:buChar char="■"/>
              <a:defRPr/>
            </a:lvl3pPr>
            <a:lvl4pPr lvl="3" rtl="0" algn="l">
              <a:lnSpc>
                <a:spcPct val="90000"/>
              </a:lnSpc>
              <a:spcBef>
                <a:spcPts val="0"/>
              </a:spcBef>
              <a:spcAft>
                <a:spcPts val="0"/>
              </a:spcAft>
              <a:buClr>
                <a:srgbClr val="000000"/>
              </a:buClr>
              <a:buSzPts val="1400"/>
              <a:buChar char="●"/>
              <a:defRPr/>
            </a:lvl4pPr>
            <a:lvl5pPr lvl="4" rtl="0" algn="l">
              <a:lnSpc>
                <a:spcPct val="90000"/>
              </a:lnSpc>
              <a:spcBef>
                <a:spcPts val="0"/>
              </a:spcBef>
              <a:spcAft>
                <a:spcPts val="0"/>
              </a:spcAft>
              <a:buClr>
                <a:srgbClr val="000000"/>
              </a:buClr>
              <a:buSzPts val="1400"/>
              <a:buChar char="○"/>
              <a:defRPr/>
            </a:lvl5pPr>
            <a:lvl6pPr lvl="5" rtl="0" algn="l">
              <a:lnSpc>
                <a:spcPct val="90000"/>
              </a:lnSpc>
              <a:spcBef>
                <a:spcPts val="0"/>
              </a:spcBef>
              <a:spcAft>
                <a:spcPts val="0"/>
              </a:spcAft>
              <a:buClr>
                <a:srgbClr val="000000"/>
              </a:buClr>
              <a:buSzPts val="1400"/>
              <a:buChar char="■"/>
              <a:defRPr/>
            </a:lvl6pPr>
            <a:lvl7pPr lvl="6" rtl="0" algn="l">
              <a:lnSpc>
                <a:spcPct val="90000"/>
              </a:lnSpc>
              <a:spcBef>
                <a:spcPts val="0"/>
              </a:spcBef>
              <a:spcAft>
                <a:spcPts val="0"/>
              </a:spcAft>
              <a:buClr>
                <a:srgbClr val="000000"/>
              </a:buClr>
              <a:buSzPts val="1400"/>
              <a:buChar char="●"/>
              <a:defRPr/>
            </a:lvl7pPr>
            <a:lvl8pPr lvl="7" rtl="0" algn="l">
              <a:lnSpc>
                <a:spcPct val="90000"/>
              </a:lnSpc>
              <a:spcBef>
                <a:spcPts val="0"/>
              </a:spcBef>
              <a:spcAft>
                <a:spcPts val="0"/>
              </a:spcAft>
              <a:buClr>
                <a:srgbClr val="000000"/>
              </a:buClr>
              <a:buSzPts val="1400"/>
              <a:buChar char="○"/>
              <a:defRPr/>
            </a:lvl8pPr>
            <a:lvl9pPr lvl="8" rtl="0" algn="l">
              <a:lnSpc>
                <a:spcPct val="90000"/>
              </a:lnSpc>
              <a:spcBef>
                <a:spcPts val="0"/>
              </a:spcBef>
              <a:spcAft>
                <a:spcPts val="0"/>
              </a:spcAft>
              <a:buClr>
                <a:srgbClr val="000000"/>
              </a:buClr>
              <a:buSzPts val="1400"/>
              <a:buChar char="■"/>
              <a:defRPr/>
            </a:lvl9pPr>
          </a:lstStyle>
          <a:p/>
        </p:txBody>
      </p:sp>
      <p:sp>
        <p:nvSpPr>
          <p:cNvPr id="166" name="Google Shape;166;p30"/>
          <p:cNvSpPr txBox="1"/>
          <p:nvPr>
            <p:ph idx="1" type="body"/>
          </p:nvPr>
        </p:nvSpPr>
        <p:spPr>
          <a:xfrm>
            <a:off x="304800" y="1028073"/>
            <a:ext cx="8382000" cy="3508200"/>
          </a:xfrm>
          <a:prstGeom prst="rect">
            <a:avLst/>
          </a:prstGeom>
          <a:noFill/>
          <a:ln>
            <a:noFill/>
          </a:ln>
        </p:spPr>
        <p:txBody>
          <a:bodyPr anchorCtr="0" anchor="t" bIns="25700" lIns="25700" spcFirstLastPara="1" rIns="25700" wrap="square" tIns="25700">
            <a:noAutofit/>
          </a:bodyPr>
          <a:lstStyle>
            <a:lvl1pPr indent="-330200" lvl="0" marL="457200" rtl="0" algn="l">
              <a:lnSpc>
                <a:spcPct val="90000"/>
              </a:lnSpc>
              <a:spcBef>
                <a:spcPts val="700"/>
              </a:spcBef>
              <a:spcAft>
                <a:spcPts val="0"/>
              </a:spcAft>
              <a:buSzPts val="1600"/>
              <a:buChar char="●"/>
              <a:defRPr/>
            </a:lvl1pPr>
            <a:lvl2pPr indent="-330200" lvl="1" marL="914400" rtl="0" algn="l">
              <a:lnSpc>
                <a:spcPct val="90000"/>
              </a:lnSpc>
              <a:spcBef>
                <a:spcPts val="700"/>
              </a:spcBef>
              <a:spcAft>
                <a:spcPts val="0"/>
              </a:spcAft>
              <a:buSzPts val="1600"/>
              <a:buChar char="○"/>
              <a:defRPr/>
            </a:lvl2pPr>
            <a:lvl3pPr indent="-330200" lvl="2" marL="1371600" rtl="0" algn="l">
              <a:lnSpc>
                <a:spcPct val="90000"/>
              </a:lnSpc>
              <a:spcBef>
                <a:spcPts val="700"/>
              </a:spcBef>
              <a:spcAft>
                <a:spcPts val="0"/>
              </a:spcAft>
              <a:buSzPts val="1600"/>
              <a:buChar char="■"/>
              <a:defRPr/>
            </a:lvl3pPr>
            <a:lvl4pPr indent="-330200" lvl="3" marL="1828800" rtl="0" algn="l">
              <a:lnSpc>
                <a:spcPct val="90000"/>
              </a:lnSpc>
              <a:spcBef>
                <a:spcPts val="700"/>
              </a:spcBef>
              <a:spcAft>
                <a:spcPts val="0"/>
              </a:spcAft>
              <a:buSzPts val="1600"/>
              <a:buChar char="●"/>
              <a:defRPr/>
            </a:lvl4pPr>
            <a:lvl5pPr indent="-330200" lvl="4" marL="2286000" rtl="0" algn="l">
              <a:lnSpc>
                <a:spcPct val="90000"/>
              </a:lnSpc>
              <a:spcBef>
                <a:spcPts val="700"/>
              </a:spcBef>
              <a:spcAft>
                <a:spcPts val="0"/>
              </a:spcAft>
              <a:buSzPts val="1600"/>
              <a:buChar char="○"/>
              <a:defRPr/>
            </a:lvl5pPr>
            <a:lvl6pPr indent="-330200" lvl="5" marL="2743200" rtl="0" algn="l">
              <a:lnSpc>
                <a:spcPct val="90000"/>
              </a:lnSpc>
              <a:spcBef>
                <a:spcPts val="700"/>
              </a:spcBef>
              <a:spcAft>
                <a:spcPts val="0"/>
              </a:spcAft>
              <a:buSzPts val="1600"/>
              <a:buChar char="■"/>
              <a:defRPr/>
            </a:lvl6pPr>
            <a:lvl7pPr indent="-330200" lvl="6" marL="3200400" rtl="0" algn="l">
              <a:lnSpc>
                <a:spcPct val="90000"/>
              </a:lnSpc>
              <a:spcBef>
                <a:spcPts val="700"/>
              </a:spcBef>
              <a:spcAft>
                <a:spcPts val="0"/>
              </a:spcAft>
              <a:buSzPts val="1600"/>
              <a:buChar char="●"/>
              <a:defRPr/>
            </a:lvl7pPr>
            <a:lvl8pPr indent="-330200" lvl="7" marL="3657600" rtl="0" algn="l">
              <a:lnSpc>
                <a:spcPct val="90000"/>
              </a:lnSpc>
              <a:spcBef>
                <a:spcPts val="700"/>
              </a:spcBef>
              <a:spcAft>
                <a:spcPts val="0"/>
              </a:spcAft>
              <a:buSzPts val="1600"/>
              <a:buChar char="○"/>
              <a:defRPr/>
            </a:lvl8pPr>
            <a:lvl9pPr indent="-330200" lvl="8" marL="4114800" rtl="0" algn="l">
              <a:lnSpc>
                <a:spcPct val="90000"/>
              </a:lnSpc>
              <a:spcBef>
                <a:spcPts val="700"/>
              </a:spcBef>
              <a:spcAft>
                <a:spcPts val="0"/>
              </a:spcAft>
              <a:buSzPts val="1600"/>
              <a:buChar char="■"/>
              <a:defRPr/>
            </a:lvl9pPr>
          </a:lstStyle>
          <a:p/>
        </p:txBody>
      </p:sp>
      <p:sp>
        <p:nvSpPr>
          <p:cNvPr id="167" name="Google Shape;167;p30"/>
          <p:cNvSpPr txBox="1"/>
          <p:nvPr>
            <p:ph idx="12" type="sldNum"/>
          </p:nvPr>
        </p:nvSpPr>
        <p:spPr>
          <a:xfrm>
            <a:off x="4590688" y="4824984"/>
            <a:ext cx="175800" cy="175200"/>
          </a:xfrm>
          <a:prstGeom prst="rect">
            <a:avLst/>
          </a:prstGeom>
          <a:noFill/>
          <a:ln>
            <a:noFill/>
          </a:ln>
        </p:spPr>
        <p:txBody>
          <a:bodyPr anchorCtr="0" anchor="ctr" bIns="25700" lIns="25700" spcFirstLastPara="1" rIns="25700" wrap="square" tIns="25700">
            <a:noAutofit/>
          </a:bodyPr>
          <a:lstStyle>
            <a:lvl1pPr indent="0" lvl="0" marL="0" rtl="0" algn="ctr">
              <a:lnSpc>
                <a:spcPct val="100000"/>
              </a:lnSpc>
              <a:spcBef>
                <a:spcPts val="0"/>
              </a:spcBef>
              <a:spcAft>
                <a:spcPts val="0"/>
              </a:spcAft>
              <a:buClr>
                <a:srgbClr val="888888"/>
              </a:buClr>
              <a:buSzPts val="800"/>
              <a:buFont typeface="Century Gothic"/>
              <a:buNone/>
              <a:defRPr/>
            </a:lvl1pPr>
            <a:lvl2pPr indent="0" lvl="1" marL="0" rtl="0" algn="ctr">
              <a:lnSpc>
                <a:spcPct val="100000"/>
              </a:lnSpc>
              <a:spcBef>
                <a:spcPts val="0"/>
              </a:spcBef>
              <a:spcAft>
                <a:spcPts val="0"/>
              </a:spcAft>
              <a:buClr>
                <a:srgbClr val="888888"/>
              </a:buClr>
              <a:buSzPts val="800"/>
              <a:buFont typeface="Century Gothic"/>
              <a:buNone/>
              <a:defRPr/>
            </a:lvl2pPr>
            <a:lvl3pPr indent="0" lvl="2" marL="0" rtl="0" algn="ctr">
              <a:lnSpc>
                <a:spcPct val="100000"/>
              </a:lnSpc>
              <a:spcBef>
                <a:spcPts val="0"/>
              </a:spcBef>
              <a:spcAft>
                <a:spcPts val="0"/>
              </a:spcAft>
              <a:buClr>
                <a:srgbClr val="888888"/>
              </a:buClr>
              <a:buSzPts val="800"/>
              <a:buFont typeface="Century Gothic"/>
              <a:buNone/>
              <a:defRPr/>
            </a:lvl3pPr>
            <a:lvl4pPr indent="0" lvl="3" marL="0" rtl="0" algn="ctr">
              <a:lnSpc>
                <a:spcPct val="100000"/>
              </a:lnSpc>
              <a:spcBef>
                <a:spcPts val="0"/>
              </a:spcBef>
              <a:spcAft>
                <a:spcPts val="0"/>
              </a:spcAft>
              <a:buClr>
                <a:srgbClr val="888888"/>
              </a:buClr>
              <a:buSzPts val="800"/>
              <a:buFont typeface="Century Gothic"/>
              <a:buNone/>
              <a:defRPr/>
            </a:lvl4pPr>
            <a:lvl5pPr indent="0" lvl="4" marL="0" rtl="0" algn="ctr">
              <a:lnSpc>
                <a:spcPct val="100000"/>
              </a:lnSpc>
              <a:spcBef>
                <a:spcPts val="0"/>
              </a:spcBef>
              <a:spcAft>
                <a:spcPts val="0"/>
              </a:spcAft>
              <a:buClr>
                <a:srgbClr val="888888"/>
              </a:buClr>
              <a:buSzPts val="800"/>
              <a:buFont typeface="Century Gothic"/>
              <a:buNone/>
              <a:defRPr/>
            </a:lvl5pPr>
            <a:lvl6pPr indent="0" lvl="5" marL="0" rtl="0" algn="ctr">
              <a:lnSpc>
                <a:spcPct val="100000"/>
              </a:lnSpc>
              <a:spcBef>
                <a:spcPts val="0"/>
              </a:spcBef>
              <a:spcAft>
                <a:spcPts val="0"/>
              </a:spcAft>
              <a:buClr>
                <a:srgbClr val="888888"/>
              </a:buClr>
              <a:buSzPts val="800"/>
              <a:buFont typeface="Century Gothic"/>
              <a:buNone/>
              <a:defRPr/>
            </a:lvl6pPr>
            <a:lvl7pPr indent="0" lvl="6" marL="0" rtl="0" algn="ctr">
              <a:lnSpc>
                <a:spcPct val="100000"/>
              </a:lnSpc>
              <a:spcBef>
                <a:spcPts val="0"/>
              </a:spcBef>
              <a:spcAft>
                <a:spcPts val="0"/>
              </a:spcAft>
              <a:buClr>
                <a:srgbClr val="888888"/>
              </a:buClr>
              <a:buSzPts val="800"/>
              <a:buFont typeface="Century Gothic"/>
              <a:buNone/>
              <a:defRPr/>
            </a:lvl7pPr>
            <a:lvl8pPr indent="0" lvl="7" marL="0" rtl="0" algn="ctr">
              <a:lnSpc>
                <a:spcPct val="100000"/>
              </a:lnSpc>
              <a:spcBef>
                <a:spcPts val="0"/>
              </a:spcBef>
              <a:spcAft>
                <a:spcPts val="0"/>
              </a:spcAft>
              <a:buClr>
                <a:srgbClr val="888888"/>
              </a:buClr>
              <a:buSzPts val="800"/>
              <a:buFont typeface="Century Gothic"/>
              <a:buNone/>
              <a:defRPr/>
            </a:lvl8pPr>
            <a:lvl9pPr indent="0" lvl="8" marL="0" rtl="0" algn="ctr">
              <a:lnSpc>
                <a:spcPct val="100000"/>
              </a:lnSpc>
              <a:spcBef>
                <a:spcPts val="0"/>
              </a:spcBef>
              <a:spcAft>
                <a:spcPts val="0"/>
              </a:spcAft>
              <a:buClr>
                <a:srgbClr val="888888"/>
              </a:buClr>
              <a:buSzPts val="800"/>
              <a:buFont typeface="Century Gothic"/>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3">
  <p:cSld name="Custom Layout 1">
    <p:spTree>
      <p:nvGrpSpPr>
        <p:cNvPr id="168" name="Shape 168"/>
        <p:cNvGrpSpPr/>
        <p:nvPr/>
      </p:nvGrpSpPr>
      <p:grpSpPr>
        <a:xfrm>
          <a:off x="0" y="0"/>
          <a:ext cx="0" cy="0"/>
          <a:chOff x="0" y="0"/>
          <a:chExt cx="0" cy="0"/>
        </a:xfrm>
      </p:grpSpPr>
      <p:pic>
        <p:nvPicPr>
          <p:cNvPr descr="tigergraph-logo-2color-cropped.png" id="169" name="Google Shape;169;p31"/>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170" name="Google Shape;170;p31"/>
          <p:cNvSpPr txBox="1"/>
          <p:nvPr/>
        </p:nvSpPr>
        <p:spPr>
          <a:xfrm>
            <a:off x="326223" y="4808925"/>
            <a:ext cx="24930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7F7F7F"/>
              </a:buClr>
              <a:buSzPts val="800"/>
              <a:buFont typeface="Century Gothic"/>
              <a:buNone/>
            </a:pPr>
            <a:r>
              <a:rPr b="0" i="0" lang="en" sz="800" u="none" cap="none" strike="noStrike">
                <a:solidFill>
                  <a:srgbClr val="7F7F7F"/>
                </a:solidFill>
                <a:latin typeface="Century Gothic"/>
                <a:ea typeface="Century Gothic"/>
                <a:cs typeface="Century Gothic"/>
                <a:sym typeface="Century Gothic"/>
              </a:rPr>
              <a:t>© 2020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171" name="Google Shape;171;p31"/>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72" name="Google Shape;172;p31"/>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73" name="Google Shape;173;p31"/>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74" name="Google Shape;174;p31"/>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Clr>
                <a:srgbClr val="888888"/>
              </a:buClr>
              <a:buSzPts val="800"/>
              <a:buFont typeface="Century Gothic"/>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3 1">
  <p:cSld name="Custom Layout 1 3">
    <p:spTree>
      <p:nvGrpSpPr>
        <p:cNvPr id="175" name="Shape 175"/>
        <p:cNvGrpSpPr/>
        <p:nvPr/>
      </p:nvGrpSpPr>
      <p:grpSpPr>
        <a:xfrm>
          <a:off x="0" y="0"/>
          <a:ext cx="0" cy="0"/>
          <a:chOff x="0" y="0"/>
          <a:chExt cx="0" cy="0"/>
        </a:xfrm>
      </p:grpSpPr>
      <p:pic>
        <p:nvPicPr>
          <p:cNvPr descr="tigergraph-logo-2color-cropped.png" id="176" name="Google Shape;176;p32"/>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177" name="Google Shape;177;p32"/>
          <p:cNvSpPr txBox="1"/>
          <p:nvPr/>
        </p:nvSpPr>
        <p:spPr>
          <a:xfrm>
            <a:off x="326223" y="4808925"/>
            <a:ext cx="2597400" cy="1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7F7F7F"/>
                </a:solidFill>
                <a:latin typeface="Century Gothic"/>
                <a:ea typeface="Century Gothic"/>
                <a:cs typeface="Century Gothic"/>
                <a:sym typeface="Century Gothic"/>
              </a:rPr>
              <a:t>© 2020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178" name="Google Shape;178;p32"/>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179" name="Google Shape;179;p32"/>
          <p:cNvSpPr txBox="1"/>
          <p:nvPr>
            <p:ph type="title"/>
          </p:nvPr>
        </p:nvSpPr>
        <p:spPr>
          <a:xfrm>
            <a:off x="304800" y="90894"/>
            <a:ext cx="8382000" cy="7956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80" name="Google Shape;180;p32"/>
          <p:cNvSpPr txBox="1"/>
          <p:nvPr>
            <p:ph idx="1" type="body"/>
          </p:nvPr>
        </p:nvSpPr>
        <p:spPr>
          <a:xfrm>
            <a:off x="304800" y="1028072"/>
            <a:ext cx="8382000" cy="35082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81" name="Google Shape;181;p32"/>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 Layout 1_1">
    <p:spTree>
      <p:nvGrpSpPr>
        <p:cNvPr id="182" name="Shape 182"/>
        <p:cNvGrpSpPr/>
        <p:nvPr/>
      </p:nvGrpSpPr>
      <p:grpSpPr>
        <a:xfrm>
          <a:off x="0" y="0"/>
          <a:ext cx="0" cy="0"/>
          <a:chOff x="0" y="0"/>
          <a:chExt cx="0" cy="0"/>
        </a:xfrm>
      </p:grpSpPr>
      <p:pic>
        <p:nvPicPr>
          <p:cNvPr descr="tigergraph-logo-2color-cropped.png" id="183" name="Google Shape;183;p33"/>
          <p:cNvPicPr preferRelativeResize="0"/>
          <p:nvPr/>
        </p:nvPicPr>
        <p:blipFill rotWithShape="1">
          <a:blip r:embed="rId2">
            <a:alphaModFix/>
          </a:blip>
          <a:srcRect b="0" l="0" r="0" t="0"/>
          <a:stretch/>
        </p:blipFill>
        <p:spPr>
          <a:xfrm>
            <a:off x="7158038" y="4674394"/>
            <a:ext cx="1690687" cy="366713"/>
          </a:xfrm>
          <a:prstGeom prst="rect">
            <a:avLst/>
          </a:prstGeom>
          <a:noFill/>
          <a:ln>
            <a:noFill/>
          </a:ln>
        </p:spPr>
      </p:pic>
      <p:sp>
        <p:nvSpPr>
          <p:cNvPr id="184" name="Google Shape;184;p33"/>
          <p:cNvSpPr/>
          <p:nvPr/>
        </p:nvSpPr>
        <p:spPr>
          <a:xfrm>
            <a:off x="-76197" y="4582188"/>
            <a:ext cx="9229800" cy="10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5" name="Google Shape;185;p33"/>
          <p:cNvSpPr txBox="1"/>
          <p:nvPr/>
        </p:nvSpPr>
        <p:spPr>
          <a:xfrm>
            <a:off x="326231" y="4751785"/>
            <a:ext cx="2271600" cy="20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rgbClr val="7F7F7F"/>
                </a:solidFill>
                <a:latin typeface="Century Gothic"/>
                <a:ea typeface="Century Gothic"/>
                <a:cs typeface="Century Gothic"/>
                <a:sym typeface="Century Gothic"/>
              </a:rPr>
              <a:t>© </a:t>
            </a:r>
            <a:r>
              <a:rPr lang="en" sz="900">
                <a:solidFill>
                  <a:srgbClr val="7F7F7F"/>
                </a:solidFill>
                <a:latin typeface="Century Gothic"/>
                <a:ea typeface="Century Gothic"/>
                <a:cs typeface="Century Gothic"/>
                <a:sym typeface="Century Gothic"/>
              </a:rPr>
              <a:t>2020 Ti</a:t>
            </a:r>
            <a:r>
              <a:rPr b="0" i="0" lang="en" sz="900" u="none" cap="none" strike="noStrike">
                <a:solidFill>
                  <a:srgbClr val="7F7F7F"/>
                </a:solidFill>
                <a:latin typeface="Century Gothic"/>
                <a:ea typeface="Century Gothic"/>
                <a:cs typeface="Century Gothic"/>
                <a:sym typeface="Century Gothic"/>
              </a:rPr>
              <a:t>gerGraph. All Rights Reserved</a:t>
            </a:r>
            <a:endParaRPr b="0" i="0" sz="900" u="none" cap="none" strike="noStrike">
              <a:solidFill>
                <a:srgbClr val="7F7F7F"/>
              </a:solidFill>
              <a:latin typeface="Century Gothic"/>
              <a:ea typeface="Century Gothic"/>
              <a:cs typeface="Century Gothic"/>
              <a:sym typeface="Century Gothic"/>
            </a:endParaRPr>
          </a:p>
        </p:txBody>
      </p:sp>
      <p:sp>
        <p:nvSpPr>
          <p:cNvPr id="186" name="Google Shape;186;p33"/>
          <p:cNvSpPr txBox="1"/>
          <p:nvPr>
            <p:ph type="title"/>
          </p:nvPr>
        </p:nvSpPr>
        <p:spPr>
          <a:xfrm>
            <a:off x="304800" y="97426"/>
            <a:ext cx="8382000" cy="732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87" name="Google Shape;187;p33"/>
          <p:cNvSpPr txBox="1"/>
          <p:nvPr>
            <p:ph idx="1" type="body"/>
          </p:nvPr>
        </p:nvSpPr>
        <p:spPr>
          <a:xfrm>
            <a:off x="304800" y="894806"/>
            <a:ext cx="8382000" cy="3528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188" name="Google Shape;188;p33"/>
          <p:cNvSpPr txBox="1"/>
          <p:nvPr>
            <p:ph idx="12" type="sldNum"/>
          </p:nvPr>
        </p:nvSpPr>
        <p:spPr>
          <a:xfrm>
            <a:off x="4479131" y="471844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1_Cover Slide">
    <p:spTree>
      <p:nvGrpSpPr>
        <p:cNvPr id="190" name="Shape 190"/>
        <p:cNvGrpSpPr/>
        <p:nvPr/>
      </p:nvGrpSpPr>
      <p:grpSpPr>
        <a:xfrm>
          <a:off x="0" y="0"/>
          <a:ext cx="0" cy="0"/>
          <a:chOff x="0" y="0"/>
          <a:chExt cx="0" cy="0"/>
        </a:xfrm>
      </p:grpSpPr>
      <p:pic>
        <p:nvPicPr>
          <p:cNvPr id="191" name="Google Shape;191;p35"/>
          <p:cNvPicPr preferRelativeResize="0"/>
          <p:nvPr/>
        </p:nvPicPr>
        <p:blipFill rotWithShape="1">
          <a:blip r:embed="rId2">
            <a:alphaModFix/>
          </a:blip>
          <a:srcRect b="37088" l="7161" r="1614" t="672"/>
          <a:stretch/>
        </p:blipFill>
        <p:spPr>
          <a:xfrm>
            <a:off x="0" y="-51197"/>
            <a:ext cx="9143999" cy="5219700"/>
          </a:xfrm>
          <a:prstGeom prst="rect">
            <a:avLst/>
          </a:prstGeom>
          <a:noFill/>
          <a:ln>
            <a:noFill/>
          </a:ln>
        </p:spPr>
      </p:pic>
      <p:pic>
        <p:nvPicPr>
          <p:cNvPr id="192" name="Google Shape;192;p35"/>
          <p:cNvPicPr preferRelativeResize="0"/>
          <p:nvPr/>
        </p:nvPicPr>
        <p:blipFill rotWithShape="1">
          <a:blip r:embed="rId3">
            <a:alphaModFix/>
          </a:blip>
          <a:srcRect b="0" l="0" r="0" t="0"/>
          <a:stretch/>
        </p:blipFill>
        <p:spPr>
          <a:xfrm>
            <a:off x="577453" y="1754981"/>
            <a:ext cx="3377802" cy="734616"/>
          </a:xfrm>
          <a:prstGeom prst="rect">
            <a:avLst/>
          </a:prstGeom>
          <a:noFill/>
          <a:ln>
            <a:noFill/>
          </a:ln>
        </p:spPr>
      </p:pic>
      <p:sp>
        <p:nvSpPr>
          <p:cNvPr id="193" name="Google Shape;193;p35"/>
          <p:cNvSpPr/>
          <p:nvPr/>
        </p:nvSpPr>
        <p:spPr>
          <a:xfrm>
            <a:off x="4567238" y="1875235"/>
            <a:ext cx="24900" cy="502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4" name="Google Shape;194;p35"/>
          <p:cNvSpPr txBox="1"/>
          <p:nvPr>
            <p:ph type="ctrTitle"/>
          </p:nvPr>
        </p:nvSpPr>
        <p:spPr>
          <a:xfrm>
            <a:off x="5178704" y="1633963"/>
            <a:ext cx="3615000" cy="9378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800"/>
              <a:buFont typeface="Montserrat Light"/>
              <a:buNone/>
              <a:defRPr b="0" i="0" sz="24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195" name="Google Shape;195;p35"/>
          <p:cNvSpPr txBox="1"/>
          <p:nvPr>
            <p:ph idx="1" type="subTitle"/>
          </p:nvPr>
        </p:nvSpPr>
        <p:spPr>
          <a:xfrm>
            <a:off x="530522" y="2731189"/>
            <a:ext cx="8032800" cy="3999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300"/>
              </a:spcBef>
              <a:spcAft>
                <a:spcPts val="0"/>
              </a:spcAft>
              <a:buClr>
                <a:srgbClr val="64AA0B"/>
              </a:buClr>
              <a:buSzPts val="1100"/>
              <a:buFont typeface="Arial"/>
              <a:buNone/>
              <a:defRPr b="0" i="0" sz="1400" u="none" cap="none" strike="noStrike">
                <a:solidFill>
                  <a:schemeClr val="lt1"/>
                </a:solidFill>
                <a:latin typeface="Century Gothic"/>
                <a:ea typeface="Century Gothic"/>
                <a:cs typeface="Century Gothic"/>
                <a:sym typeface="Century Gothic"/>
              </a:defRPr>
            </a:lvl1pPr>
            <a:lvl2pPr lvl="1" marR="0" rtl="0" algn="ctr">
              <a:lnSpc>
                <a:spcPct val="150000"/>
              </a:lnSpc>
              <a:spcBef>
                <a:spcPts val="300"/>
              </a:spcBef>
              <a:spcAft>
                <a:spcPts val="0"/>
              </a:spcAft>
              <a:buClr>
                <a:srgbClr val="F46C00"/>
              </a:buClr>
              <a:buSzPts val="1300"/>
              <a:buFont typeface="Arial"/>
              <a:buNone/>
              <a:defRPr b="0" i="0" sz="1700" u="none" cap="none" strike="noStrike">
                <a:solidFill>
                  <a:srgbClr val="888888"/>
                </a:solidFill>
                <a:latin typeface="Roboto"/>
                <a:ea typeface="Roboto"/>
                <a:cs typeface="Roboto"/>
                <a:sym typeface="Roboto"/>
              </a:defRPr>
            </a:lvl2pPr>
            <a:lvl3pPr lvl="2" marR="0" rtl="0" algn="ctr">
              <a:lnSpc>
                <a:spcPct val="150000"/>
              </a:lnSpc>
              <a:spcBef>
                <a:spcPts val="200"/>
              </a:spcBef>
              <a:spcAft>
                <a:spcPts val="0"/>
              </a:spcAft>
              <a:buClr>
                <a:srgbClr val="F46C00"/>
              </a:buClr>
              <a:buSzPts val="900"/>
              <a:buFont typeface="Arial"/>
              <a:buNone/>
              <a:defRPr b="0" i="0" sz="1200" u="none" cap="none" strike="noStrike">
                <a:solidFill>
                  <a:srgbClr val="888888"/>
                </a:solidFill>
                <a:latin typeface="Roboto Light"/>
                <a:ea typeface="Roboto Light"/>
                <a:cs typeface="Roboto Light"/>
                <a:sym typeface="Roboto Light"/>
              </a:defRPr>
            </a:lvl3pPr>
            <a:lvl4pPr lvl="3"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4pPr>
            <a:lvl5pPr lvl="4"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5pPr>
            <a:lvl6pPr lvl="5"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TigerGraph 1">
    <p:spTree>
      <p:nvGrpSpPr>
        <p:cNvPr id="196" name="Shape 196"/>
        <p:cNvGrpSpPr/>
        <p:nvPr/>
      </p:nvGrpSpPr>
      <p:grpSpPr>
        <a:xfrm>
          <a:off x="0" y="0"/>
          <a:ext cx="0" cy="0"/>
          <a:chOff x="0" y="0"/>
          <a:chExt cx="0" cy="0"/>
        </a:xfrm>
      </p:grpSpPr>
      <p:pic>
        <p:nvPicPr>
          <p:cNvPr descr="tigergraph-logo-2color-cropped.png" id="197" name="Google Shape;197;p36"/>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198" name="Google Shape;198;p36"/>
          <p:cNvSpPr txBox="1"/>
          <p:nvPr/>
        </p:nvSpPr>
        <p:spPr>
          <a:xfrm>
            <a:off x="326224" y="4808925"/>
            <a:ext cx="23268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2020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199" name="Google Shape;199;p36"/>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00" name="Google Shape;200;p36"/>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01" name="Google Shape;201;p36"/>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02" name="Google Shape;202;p36"/>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Background">
  <p:cSld name="TigerGraph 1_1">
    <p:spTree>
      <p:nvGrpSpPr>
        <p:cNvPr id="203" name="Shape 203"/>
        <p:cNvGrpSpPr/>
        <p:nvPr/>
      </p:nvGrpSpPr>
      <p:grpSpPr>
        <a:xfrm>
          <a:off x="0" y="0"/>
          <a:ext cx="0" cy="0"/>
          <a:chOff x="0" y="0"/>
          <a:chExt cx="0" cy="0"/>
        </a:xfrm>
      </p:grpSpPr>
      <p:pic>
        <p:nvPicPr>
          <p:cNvPr id="204" name="Google Shape;204;p37"/>
          <p:cNvPicPr preferRelativeResize="0"/>
          <p:nvPr/>
        </p:nvPicPr>
        <p:blipFill rotWithShape="1">
          <a:blip r:embed="rId2">
            <a:alphaModFix/>
          </a:blip>
          <a:srcRect b="25583" l="2635" r="12633" t="18189"/>
          <a:stretch/>
        </p:blipFill>
        <p:spPr>
          <a:xfrm>
            <a:off x="-57150" y="0"/>
            <a:ext cx="9201150" cy="4629150"/>
          </a:xfrm>
          <a:prstGeom prst="rect">
            <a:avLst/>
          </a:prstGeom>
          <a:noFill/>
          <a:ln>
            <a:noFill/>
          </a:ln>
        </p:spPr>
      </p:pic>
      <p:pic>
        <p:nvPicPr>
          <p:cNvPr descr="tigergraph-logo-2color-cropped.png" id="205" name="Google Shape;205;p37"/>
          <p:cNvPicPr preferRelativeResize="0"/>
          <p:nvPr/>
        </p:nvPicPr>
        <p:blipFill rotWithShape="1">
          <a:blip r:embed="rId3">
            <a:alphaModFix/>
          </a:blip>
          <a:srcRect b="0" l="0" r="0" t="0"/>
          <a:stretch/>
        </p:blipFill>
        <p:spPr>
          <a:xfrm>
            <a:off x="7158038" y="4731544"/>
            <a:ext cx="1690688" cy="366712"/>
          </a:xfrm>
          <a:prstGeom prst="rect">
            <a:avLst/>
          </a:prstGeom>
          <a:noFill/>
          <a:ln>
            <a:noFill/>
          </a:ln>
        </p:spPr>
      </p:pic>
      <p:sp>
        <p:nvSpPr>
          <p:cNvPr id="206" name="Google Shape;206;p37"/>
          <p:cNvSpPr txBox="1"/>
          <p:nvPr/>
        </p:nvSpPr>
        <p:spPr>
          <a:xfrm>
            <a:off x="326224" y="4808925"/>
            <a:ext cx="22275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a:t>
            </a:r>
            <a:r>
              <a:rPr lang="en" sz="800">
                <a:solidFill>
                  <a:srgbClr val="7F7F7F"/>
                </a:solidFill>
                <a:latin typeface="Century Gothic"/>
                <a:ea typeface="Century Gothic"/>
                <a:cs typeface="Century Gothic"/>
                <a:sym typeface="Century Gothic"/>
              </a:rPr>
              <a:t>20</a:t>
            </a:r>
            <a:r>
              <a:rPr b="0" i="0" lang="en" sz="800" u="none" cap="none" strike="noStrike">
                <a:solidFill>
                  <a:srgbClr val="7F7F7F"/>
                </a:solidFill>
                <a:latin typeface="Century Gothic"/>
                <a:ea typeface="Century Gothic"/>
                <a:cs typeface="Century Gothic"/>
                <a:sym typeface="Century Gothic"/>
              </a:rPr>
              <a:t>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207" name="Google Shape;207;p37"/>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08" name="Google Shape;208;p37"/>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09" name="Google Shape;209;p37"/>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37"/>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1" name="Shape 211"/>
        <p:cNvGrpSpPr/>
        <p:nvPr/>
      </p:nvGrpSpPr>
      <p:grpSpPr>
        <a:xfrm>
          <a:off x="0" y="0"/>
          <a:ext cx="0" cy="0"/>
          <a:chOff x="0" y="0"/>
          <a:chExt cx="0" cy="0"/>
        </a:xfrm>
      </p:grpSpPr>
      <p:pic>
        <p:nvPicPr>
          <p:cNvPr id="212" name="Google Shape;212;p38"/>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213" name="Google Shape;213;p38"/>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214" name="Google Shape;214;p38"/>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15" name="Google Shape;215;p38"/>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216" name="Google Shape;216;p38"/>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217" name="Google Shape;217;p38"/>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1_Cover Slide">
    <p:spTree>
      <p:nvGrpSpPr>
        <p:cNvPr id="219" name="Shape 219"/>
        <p:cNvGrpSpPr/>
        <p:nvPr/>
      </p:nvGrpSpPr>
      <p:grpSpPr>
        <a:xfrm>
          <a:off x="0" y="0"/>
          <a:ext cx="0" cy="0"/>
          <a:chOff x="0" y="0"/>
          <a:chExt cx="0" cy="0"/>
        </a:xfrm>
      </p:grpSpPr>
      <p:pic>
        <p:nvPicPr>
          <p:cNvPr id="220" name="Google Shape;220;p40"/>
          <p:cNvPicPr preferRelativeResize="0"/>
          <p:nvPr/>
        </p:nvPicPr>
        <p:blipFill rotWithShape="1">
          <a:blip r:embed="rId2">
            <a:alphaModFix/>
          </a:blip>
          <a:srcRect b="37088" l="7161" r="1614" t="672"/>
          <a:stretch/>
        </p:blipFill>
        <p:spPr>
          <a:xfrm>
            <a:off x="0" y="-51197"/>
            <a:ext cx="9143999" cy="5219700"/>
          </a:xfrm>
          <a:prstGeom prst="rect">
            <a:avLst/>
          </a:prstGeom>
          <a:noFill/>
          <a:ln>
            <a:noFill/>
          </a:ln>
        </p:spPr>
      </p:pic>
      <p:pic>
        <p:nvPicPr>
          <p:cNvPr id="221" name="Google Shape;221;p40"/>
          <p:cNvPicPr preferRelativeResize="0"/>
          <p:nvPr/>
        </p:nvPicPr>
        <p:blipFill rotWithShape="1">
          <a:blip r:embed="rId3">
            <a:alphaModFix/>
          </a:blip>
          <a:srcRect b="0" l="0" r="0" t="0"/>
          <a:stretch/>
        </p:blipFill>
        <p:spPr>
          <a:xfrm>
            <a:off x="577453" y="1754981"/>
            <a:ext cx="3377802" cy="734616"/>
          </a:xfrm>
          <a:prstGeom prst="rect">
            <a:avLst/>
          </a:prstGeom>
          <a:noFill/>
          <a:ln>
            <a:noFill/>
          </a:ln>
        </p:spPr>
      </p:pic>
      <p:sp>
        <p:nvSpPr>
          <p:cNvPr id="222" name="Google Shape;222;p40"/>
          <p:cNvSpPr/>
          <p:nvPr/>
        </p:nvSpPr>
        <p:spPr>
          <a:xfrm>
            <a:off x="4567238" y="1875235"/>
            <a:ext cx="24900" cy="502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3" name="Google Shape;223;p40"/>
          <p:cNvSpPr txBox="1"/>
          <p:nvPr>
            <p:ph type="ctrTitle"/>
          </p:nvPr>
        </p:nvSpPr>
        <p:spPr>
          <a:xfrm>
            <a:off x="5178704" y="1633963"/>
            <a:ext cx="3615000" cy="9378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800"/>
              <a:buFont typeface="Montserrat Light"/>
              <a:buNone/>
              <a:defRPr b="0" i="0" sz="24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24" name="Google Shape;224;p40"/>
          <p:cNvSpPr txBox="1"/>
          <p:nvPr>
            <p:ph idx="1" type="subTitle"/>
          </p:nvPr>
        </p:nvSpPr>
        <p:spPr>
          <a:xfrm>
            <a:off x="530522" y="2731189"/>
            <a:ext cx="8032800" cy="3999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300"/>
              </a:spcBef>
              <a:spcAft>
                <a:spcPts val="0"/>
              </a:spcAft>
              <a:buClr>
                <a:srgbClr val="64AA0B"/>
              </a:buClr>
              <a:buSzPts val="1100"/>
              <a:buFont typeface="Arial"/>
              <a:buNone/>
              <a:defRPr b="0" i="0" sz="1400" u="none" cap="none" strike="noStrike">
                <a:solidFill>
                  <a:schemeClr val="lt1"/>
                </a:solidFill>
                <a:latin typeface="Century Gothic"/>
                <a:ea typeface="Century Gothic"/>
                <a:cs typeface="Century Gothic"/>
                <a:sym typeface="Century Gothic"/>
              </a:defRPr>
            </a:lvl1pPr>
            <a:lvl2pPr lvl="1" marR="0" rtl="0" algn="ctr">
              <a:lnSpc>
                <a:spcPct val="150000"/>
              </a:lnSpc>
              <a:spcBef>
                <a:spcPts val="300"/>
              </a:spcBef>
              <a:spcAft>
                <a:spcPts val="0"/>
              </a:spcAft>
              <a:buClr>
                <a:srgbClr val="F46C00"/>
              </a:buClr>
              <a:buSzPts val="1300"/>
              <a:buFont typeface="Arial"/>
              <a:buNone/>
              <a:defRPr b="0" i="0" sz="1700" u="none" cap="none" strike="noStrike">
                <a:solidFill>
                  <a:srgbClr val="888888"/>
                </a:solidFill>
                <a:latin typeface="Roboto"/>
                <a:ea typeface="Roboto"/>
                <a:cs typeface="Roboto"/>
                <a:sym typeface="Roboto"/>
              </a:defRPr>
            </a:lvl2pPr>
            <a:lvl3pPr lvl="2" marR="0" rtl="0" algn="ctr">
              <a:lnSpc>
                <a:spcPct val="150000"/>
              </a:lnSpc>
              <a:spcBef>
                <a:spcPts val="200"/>
              </a:spcBef>
              <a:spcAft>
                <a:spcPts val="0"/>
              </a:spcAft>
              <a:buClr>
                <a:srgbClr val="F46C00"/>
              </a:buClr>
              <a:buSzPts val="900"/>
              <a:buFont typeface="Arial"/>
              <a:buNone/>
              <a:defRPr b="0" i="0" sz="1200" u="none" cap="none" strike="noStrike">
                <a:solidFill>
                  <a:srgbClr val="888888"/>
                </a:solidFill>
                <a:latin typeface="Roboto Light"/>
                <a:ea typeface="Roboto Light"/>
                <a:cs typeface="Roboto Light"/>
                <a:sym typeface="Roboto Light"/>
              </a:defRPr>
            </a:lvl3pPr>
            <a:lvl4pPr lvl="3"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4pPr>
            <a:lvl5pPr lvl="4"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5pPr>
            <a:lvl6pPr lvl="5"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TigerGraph 1">
    <p:spTree>
      <p:nvGrpSpPr>
        <p:cNvPr id="225" name="Shape 225"/>
        <p:cNvGrpSpPr/>
        <p:nvPr/>
      </p:nvGrpSpPr>
      <p:grpSpPr>
        <a:xfrm>
          <a:off x="0" y="0"/>
          <a:ext cx="0" cy="0"/>
          <a:chOff x="0" y="0"/>
          <a:chExt cx="0" cy="0"/>
        </a:xfrm>
      </p:grpSpPr>
      <p:pic>
        <p:nvPicPr>
          <p:cNvPr descr="tigergraph-logo-2color-cropped.png" id="226" name="Google Shape;226;p41"/>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227" name="Google Shape;227;p41"/>
          <p:cNvSpPr txBox="1"/>
          <p:nvPr/>
        </p:nvSpPr>
        <p:spPr>
          <a:xfrm>
            <a:off x="326231" y="4808935"/>
            <a:ext cx="1914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2018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228" name="Google Shape;228;p41"/>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29" name="Google Shape;229;p41"/>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30" name="Google Shape;230;p41"/>
          <p:cNvSpPr txBox="1"/>
          <p:nvPr>
            <p:ph idx="1" type="body"/>
          </p:nvPr>
        </p:nvSpPr>
        <p:spPr>
          <a:xfrm>
            <a:off x="304800" y="1028072"/>
            <a:ext cx="8382000" cy="35082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31" name="Google Shape;231;p41"/>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2" name="Shape 232"/>
        <p:cNvGrpSpPr/>
        <p:nvPr/>
      </p:nvGrpSpPr>
      <p:grpSpPr>
        <a:xfrm>
          <a:off x="0" y="0"/>
          <a:ext cx="0" cy="0"/>
          <a:chOff x="0" y="0"/>
          <a:chExt cx="0" cy="0"/>
        </a:xfrm>
      </p:grpSpPr>
      <p:pic>
        <p:nvPicPr>
          <p:cNvPr id="233" name="Google Shape;233;p42"/>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234" name="Google Shape;234;p42"/>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235" name="Google Shape;235;p42"/>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36" name="Google Shape;236;p42"/>
          <p:cNvSpPr txBox="1"/>
          <p:nvPr>
            <p:ph type="title"/>
          </p:nvPr>
        </p:nvSpPr>
        <p:spPr>
          <a:xfrm>
            <a:off x="643206" y="-13097"/>
            <a:ext cx="8194500" cy="1643400"/>
          </a:xfrm>
          <a:prstGeom prst="rect">
            <a:avLst/>
          </a:prstGeom>
          <a:noFill/>
          <a:ln>
            <a:noFill/>
          </a:ln>
        </p:spPr>
        <p:txBody>
          <a:bodyPr anchorCtr="0" anchor="b" bIns="34275" lIns="68575" spcFirstLastPara="1" rIns="68575" wrap="square" tIns="342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237" name="Google Shape;237;p42"/>
          <p:cNvSpPr txBox="1"/>
          <p:nvPr>
            <p:ph idx="1" type="body"/>
          </p:nvPr>
        </p:nvSpPr>
        <p:spPr>
          <a:xfrm>
            <a:off x="641589" y="1750402"/>
            <a:ext cx="7886700" cy="678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238" name="Google Shape;238;p42"/>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1_Cover Slide">
    <p:spTree>
      <p:nvGrpSpPr>
        <p:cNvPr id="240" name="Shape 240"/>
        <p:cNvGrpSpPr/>
        <p:nvPr/>
      </p:nvGrpSpPr>
      <p:grpSpPr>
        <a:xfrm>
          <a:off x="0" y="0"/>
          <a:ext cx="0" cy="0"/>
          <a:chOff x="0" y="0"/>
          <a:chExt cx="0" cy="0"/>
        </a:xfrm>
      </p:grpSpPr>
      <p:pic>
        <p:nvPicPr>
          <p:cNvPr id="241" name="Google Shape;241;p44"/>
          <p:cNvPicPr preferRelativeResize="0"/>
          <p:nvPr/>
        </p:nvPicPr>
        <p:blipFill rotWithShape="1">
          <a:blip r:embed="rId2">
            <a:alphaModFix/>
          </a:blip>
          <a:srcRect b="37088" l="7161" r="1614" t="672"/>
          <a:stretch/>
        </p:blipFill>
        <p:spPr>
          <a:xfrm>
            <a:off x="0" y="-51197"/>
            <a:ext cx="9143999" cy="5219700"/>
          </a:xfrm>
          <a:prstGeom prst="rect">
            <a:avLst/>
          </a:prstGeom>
          <a:noFill/>
          <a:ln>
            <a:noFill/>
          </a:ln>
        </p:spPr>
      </p:pic>
      <p:pic>
        <p:nvPicPr>
          <p:cNvPr id="242" name="Google Shape;242;p44"/>
          <p:cNvPicPr preferRelativeResize="0"/>
          <p:nvPr/>
        </p:nvPicPr>
        <p:blipFill rotWithShape="1">
          <a:blip r:embed="rId3">
            <a:alphaModFix/>
          </a:blip>
          <a:srcRect b="0" l="0" r="0" t="0"/>
          <a:stretch/>
        </p:blipFill>
        <p:spPr>
          <a:xfrm>
            <a:off x="577453" y="1754981"/>
            <a:ext cx="3377802" cy="734616"/>
          </a:xfrm>
          <a:prstGeom prst="rect">
            <a:avLst/>
          </a:prstGeom>
          <a:noFill/>
          <a:ln>
            <a:noFill/>
          </a:ln>
        </p:spPr>
      </p:pic>
      <p:sp>
        <p:nvSpPr>
          <p:cNvPr id="243" name="Google Shape;243;p44"/>
          <p:cNvSpPr/>
          <p:nvPr/>
        </p:nvSpPr>
        <p:spPr>
          <a:xfrm>
            <a:off x="4567238" y="1875235"/>
            <a:ext cx="24900" cy="5025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4" name="Google Shape;244;p44"/>
          <p:cNvSpPr txBox="1"/>
          <p:nvPr>
            <p:ph type="ctrTitle"/>
          </p:nvPr>
        </p:nvSpPr>
        <p:spPr>
          <a:xfrm>
            <a:off x="5178704" y="1633963"/>
            <a:ext cx="3615000" cy="9378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800"/>
              <a:buFont typeface="Montserrat Light"/>
              <a:buNone/>
              <a:defRPr b="0" i="0" sz="24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45" name="Google Shape;245;p44"/>
          <p:cNvSpPr txBox="1"/>
          <p:nvPr>
            <p:ph idx="1" type="subTitle"/>
          </p:nvPr>
        </p:nvSpPr>
        <p:spPr>
          <a:xfrm>
            <a:off x="530522" y="2731189"/>
            <a:ext cx="8032800" cy="399900"/>
          </a:xfrm>
          <a:prstGeom prst="rect">
            <a:avLst/>
          </a:prstGeom>
          <a:noFill/>
          <a:ln>
            <a:noFill/>
          </a:ln>
        </p:spPr>
        <p:txBody>
          <a:bodyPr anchorCtr="0" anchor="t" bIns="68575" lIns="68575" spcFirstLastPara="1" rIns="68575" wrap="square" tIns="68575">
            <a:noAutofit/>
          </a:bodyPr>
          <a:lstStyle>
            <a:lvl1pPr lvl="0" marR="0" rtl="0" algn="ctr">
              <a:lnSpc>
                <a:spcPct val="90000"/>
              </a:lnSpc>
              <a:spcBef>
                <a:spcPts val="300"/>
              </a:spcBef>
              <a:spcAft>
                <a:spcPts val="0"/>
              </a:spcAft>
              <a:buClr>
                <a:srgbClr val="64AA0B"/>
              </a:buClr>
              <a:buSzPts val="1100"/>
              <a:buFont typeface="Arial"/>
              <a:buNone/>
              <a:defRPr b="0" i="0" sz="1400" u="none" cap="none" strike="noStrike">
                <a:solidFill>
                  <a:schemeClr val="lt1"/>
                </a:solidFill>
                <a:latin typeface="Century Gothic"/>
                <a:ea typeface="Century Gothic"/>
                <a:cs typeface="Century Gothic"/>
                <a:sym typeface="Century Gothic"/>
              </a:defRPr>
            </a:lvl1pPr>
            <a:lvl2pPr lvl="1" marR="0" rtl="0" algn="ctr">
              <a:lnSpc>
                <a:spcPct val="150000"/>
              </a:lnSpc>
              <a:spcBef>
                <a:spcPts val="300"/>
              </a:spcBef>
              <a:spcAft>
                <a:spcPts val="0"/>
              </a:spcAft>
              <a:buClr>
                <a:srgbClr val="F46C00"/>
              </a:buClr>
              <a:buSzPts val="1300"/>
              <a:buFont typeface="Arial"/>
              <a:buNone/>
              <a:defRPr b="0" i="0" sz="1700" u="none" cap="none" strike="noStrike">
                <a:solidFill>
                  <a:srgbClr val="888888"/>
                </a:solidFill>
                <a:latin typeface="Roboto"/>
                <a:ea typeface="Roboto"/>
                <a:cs typeface="Roboto"/>
                <a:sym typeface="Roboto"/>
              </a:defRPr>
            </a:lvl2pPr>
            <a:lvl3pPr lvl="2" marR="0" rtl="0" algn="ctr">
              <a:lnSpc>
                <a:spcPct val="150000"/>
              </a:lnSpc>
              <a:spcBef>
                <a:spcPts val="200"/>
              </a:spcBef>
              <a:spcAft>
                <a:spcPts val="0"/>
              </a:spcAft>
              <a:buClr>
                <a:srgbClr val="F46C00"/>
              </a:buClr>
              <a:buSzPts val="900"/>
              <a:buFont typeface="Arial"/>
              <a:buNone/>
              <a:defRPr b="0" i="0" sz="1200" u="none" cap="none" strike="noStrike">
                <a:solidFill>
                  <a:srgbClr val="888888"/>
                </a:solidFill>
                <a:latin typeface="Roboto Light"/>
                <a:ea typeface="Roboto Light"/>
                <a:cs typeface="Roboto Light"/>
                <a:sym typeface="Roboto Light"/>
              </a:defRPr>
            </a:lvl3pPr>
            <a:lvl4pPr lvl="3"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4pPr>
            <a:lvl5pPr lvl="4" marR="0" rtl="0" algn="ctr">
              <a:lnSpc>
                <a:spcPct val="150000"/>
              </a:lnSpc>
              <a:spcBef>
                <a:spcPts val="400"/>
              </a:spcBef>
              <a:spcAft>
                <a:spcPts val="0"/>
              </a:spcAft>
              <a:buClr>
                <a:srgbClr val="C1D82F"/>
              </a:buClr>
              <a:buSzPts val="1400"/>
              <a:buFont typeface="Noto Sans Symbols"/>
              <a:buNone/>
              <a:defRPr b="0" i="0" sz="1800" u="none" cap="none" strike="noStrike">
                <a:solidFill>
                  <a:srgbClr val="888888"/>
                </a:solidFill>
                <a:latin typeface="Roboto"/>
                <a:ea typeface="Roboto"/>
                <a:cs typeface="Roboto"/>
                <a:sym typeface="Roboto"/>
              </a:defRPr>
            </a:lvl5pPr>
            <a:lvl6pPr lvl="5"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6pPr>
            <a:lvl7pPr lvl="6"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7pPr>
            <a:lvl8pPr lvl="7"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8pPr>
            <a:lvl9pPr lvl="8" marR="0" rtl="0" algn="ctr">
              <a:lnSpc>
                <a:spcPct val="90000"/>
              </a:lnSpc>
              <a:spcBef>
                <a:spcPts val="400"/>
              </a:spcBef>
              <a:spcAft>
                <a:spcPts val="0"/>
              </a:spcAft>
              <a:buClr>
                <a:srgbClr val="888888"/>
              </a:buClr>
              <a:buSzPts val="15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TigerGraph 1">
    <p:spTree>
      <p:nvGrpSpPr>
        <p:cNvPr id="246" name="Shape 246"/>
        <p:cNvGrpSpPr/>
        <p:nvPr/>
      </p:nvGrpSpPr>
      <p:grpSpPr>
        <a:xfrm>
          <a:off x="0" y="0"/>
          <a:ext cx="0" cy="0"/>
          <a:chOff x="0" y="0"/>
          <a:chExt cx="0" cy="0"/>
        </a:xfrm>
      </p:grpSpPr>
      <p:pic>
        <p:nvPicPr>
          <p:cNvPr descr="tigergraph-logo-2color-cropped.png" id="247" name="Google Shape;247;p45"/>
          <p:cNvPicPr preferRelativeResize="0"/>
          <p:nvPr/>
        </p:nvPicPr>
        <p:blipFill rotWithShape="1">
          <a:blip r:embed="rId2">
            <a:alphaModFix/>
          </a:blip>
          <a:srcRect b="0" l="0" r="0" t="0"/>
          <a:stretch/>
        </p:blipFill>
        <p:spPr>
          <a:xfrm>
            <a:off x="7158038" y="4731544"/>
            <a:ext cx="1690688" cy="366712"/>
          </a:xfrm>
          <a:prstGeom prst="rect">
            <a:avLst/>
          </a:prstGeom>
          <a:noFill/>
          <a:ln>
            <a:noFill/>
          </a:ln>
        </p:spPr>
      </p:pic>
      <p:sp>
        <p:nvSpPr>
          <p:cNvPr id="248" name="Google Shape;248;p45"/>
          <p:cNvSpPr txBox="1"/>
          <p:nvPr/>
        </p:nvSpPr>
        <p:spPr>
          <a:xfrm>
            <a:off x="326231" y="4808935"/>
            <a:ext cx="1914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201</a:t>
            </a:r>
            <a:r>
              <a:rPr lang="en" sz="800">
                <a:solidFill>
                  <a:srgbClr val="7F7F7F"/>
                </a:solidFill>
                <a:latin typeface="Century Gothic"/>
                <a:ea typeface="Century Gothic"/>
                <a:cs typeface="Century Gothic"/>
                <a:sym typeface="Century Gothic"/>
              </a:rPr>
              <a:t>9</a:t>
            </a:r>
            <a:r>
              <a:rPr b="0" i="0" lang="en" sz="800" u="none" cap="none" strike="noStrike">
                <a:solidFill>
                  <a:srgbClr val="7F7F7F"/>
                </a:solidFill>
                <a:latin typeface="Century Gothic"/>
                <a:ea typeface="Century Gothic"/>
                <a:cs typeface="Century Gothic"/>
                <a:sym typeface="Century Gothic"/>
              </a:rPr>
              <a:t>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249" name="Google Shape;249;p45"/>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50" name="Google Shape;250;p45"/>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51" name="Google Shape;251;p45"/>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52" name="Google Shape;252;p45"/>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Background">
  <p:cSld name="TigerGraph 1_1">
    <p:spTree>
      <p:nvGrpSpPr>
        <p:cNvPr id="253" name="Shape 253"/>
        <p:cNvGrpSpPr/>
        <p:nvPr/>
      </p:nvGrpSpPr>
      <p:grpSpPr>
        <a:xfrm>
          <a:off x="0" y="0"/>
          <a:ext cx="0" cy="0"/>
          <a:chOff x="0" y="0"/>
          <a:chExt cx="0" cy="0"/>
        </a:xfrm>
      </p:grpSpPr>
      <p:pic>
        <p:nvPicPr>
          <p:cNvPr id="254" name="Google Shape;254;p46"/>
          <p:cNvPicPr preferRelativeResize="0"/>
          <p:nvPr/>
        </p:nvPicPr>
        <p:blipFill rotWithShape="1">
          <a:blip r:embed="rId2">
            <a:alphaModFix/>
          </a:blip>
          <a:srcRect b="25583" l="2635" r="12633" t="18189"/>
          <a:stretch/>
        </p:blipFill>
        <p:spPr>
          <a:xfrm>
            <a:off x="-57150" y="0"/>
            <a:ext cx="9201150" cy="4629150"/>
          </a:xfrm>
          <a:prstGeom prst="rect">
            <a:avLst/>
          </a:prstGeom>
          <a:noFill/>
          <a:ln>
            <a:noFill/>
          </a:ln>
        </p:spPr>
      </p:pic>
      <p:pic>
        <p:nvPicPr>
          <p:cNvPr descr="tigergraph-logo-2color-cropped.png" id="255" name="Google Shape;255;p46"/>
          <p:cNvPicPr preferRelativeResize="0"/>
          <p:nvPr/>
        </p:nvPicPr>
        <p:blipFill rotWithShape="1">
          <a:blip r:embed="rId3">
            <a:alphaModFix/>
          </a:blip>
          <a:srcRect b="0" l="0" r="0" t="0"/>
          <a:stretch/>
        </p:blipFill>
        <p:spPr>
          <a:xfrm>
            <a:off x="7158038" y="4731544"/>
            <a:ext cx="1690688" cy="366712"/>
          </a:xfrm>
          <a:prstGeom prst="rect">
            <a:avLst/>
          </a:prstGeom>
          <a:noFill/>
          <a:ln>
            <a:noFill/>
          </a:ln>
        </p:spPr>
      </p:pic>
      <p:sp>
        <p:nvSpPr>
          <p:cNvPr id="256" name="Google Shape;256;p46"/>
          <p:cNvSpPr txBox="1"/>
          <p:nvPr/>
        </p:nvSpPr>
        <p:spPr>
          <a:xfrm>
            <a:off x="326231" y="4808935"/>
            <a:ext cx="1914600" cy="1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800" u="none" cap="none" strike="noStrike">
                <a:solidFill>
                  <a:srgbClr val="7F7F7F"/>
                </a:solidFill>
                <a:latin typeface="Century Gothic"/>
                <a:ea typeface="Century Gothic"/>
                <a:cs typeface="Century Gothic"/>
                <a:sym typeface="Century Gothic"/>
              </a:rPr>
              <a:t>© 201</a:t>
            </a:r>
            <a:r>
              <a:rPr lang="en" sz="800">
                <a:solidFill>
                  <a:srgbClr val="7F7F7F"/>
                </a:solidFill>
                <a:latin typeface="Century Gothic"/>
                <a:ea typeface="Century Gothic"/>
                <a:cs typeface="Century Gothic"/>
                <a:sym typeface="Century Gothic"/>
              </a:rPr>
              <a:t>9</a:t>
            </a:r>
            <a:r>
              <a:rPr b="0" i="0" lang="en" sz="800" u="none" cap="none" strike="noStrike">
                <a:solidFill>
                  <a:srgbClr val="7F7F7F"/>
                </a:solidFill>
                <a:latin typeface="Century Gothic"/>
                <a:ea typeface="Century Gothic"/>
                <a:cs typeface="Century Gothic"/>
                <a:sym typeface="Century Gothic"/>
              </a:rPr>
              <a:t> TigerGraph. All Rights Reserved</a:t>
            </a:r>
            <a:endParaRPr b="0" i="0" sz="800" u="none" cap="none" strike="noStrike">
              <a:solidFill>
                <a:srgbClr val="7F7F7F"/>
              </a:solidFill>
              <a:latin typeface="Century Gothic"/>
              <a:ea typeface="Century Gothic"/>
              <a:cs typeface="Century Gothic"/>
              <a:sym typeface="Century Gothic"/>
            </a:endParaRPr>
          </a:p>
        </p:txBody>
      </p:sp>
      <p:cxnSp>
        <p:nvCxnSpPr>
          <p:cNvPr id="257" name="Google Shape;257;p46"/>
          <p:cNvCxnSpPr/>
          <p:nvPr/>
        </p:nvCxnSpPr>
        <p:spPr>
          <a:xfrm>
            <a:off x="0" y="4633913"/>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58" name="Google Shape;258;p46"/>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59" name="Google Shape;259;p46"/>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8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260" name="Google Shape;260;p46"/>
          <p:cNvSpPr txBox="1"/>
          <p:nvPr>
            <p:ph idx="1" type="body"/>
          </p:nvPr>
        </p:nvSpPr>
        <p:spPr>
          <a:xfrm>
            <a:off x="304800" y="1028072"/>
            <a:ext cx="8382000" cy="3508200"/>
          </a:xfrm>
          <a:prstGeom prst="rect">
            <a:avLst/>
          </a:prstGeom>
          <a:noFill/>
          <a:ln>
            <a:noFill/>
          </a:ln>
        </p:spPr>
        <p:txBody>
          <a:bodyPr anchorCtr="0" anchor="t" bIns="68575" lIns="68575" spcFirstLastPara="1" rIns="68575" wrap="square" tIns="68575">
            <a:noAutofit/>
          </a:bodyPr>
          <a:lstStyle>
            <a:lvl1pPr indent="-361950" lvl="0" marL="457200" marR="0" rtl="0" algn="l">
              <a:lnSpc>
                <a:spcPct val="90000"/>
              </a:lnSpc>
              <a:spcBef>
                <a:spcPts val="800"/>
              </a:spcBef>
              <a:spcAft>
                <a:spcPts val="0"/>
              </a:spcAft>
              <a:buClr>
                <a:schemeClr val="accent2"/>
              </a:buClr>
              <a:buSzPts val="2100"/>
              <a:buFont typeface="Arial"/>
              <a:buChar char="•"/>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accent2"/>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accent2"/>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1" name="Shape 261"/>
        <p:cNvGrpSpPr/>
        <p:nvPr/>
      </p:nvGrpSpPr>
      <p:grpSpPr>
        <a:xfrm>
          <a:off x="0" y="0"/>
          <a:ext cx="0" cy="0"/>
          <a:chOff x="0" y="0"/>
          <a:chExt cx="0" cy="0"/>
        </a:xfrm>
      </p:grpSpPr>
      <p:pic>
        <p:nvPicPr>
          <p:cNvPr id="262" name="Google Shape;262;p47"/>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pic>
        <p:nvPicPr>
          <p:cNvPr id="263" name="Google Shape;263;p47"/>
          <p:cNvPicPr preferRelativeResize="0"/>
          <p:nvPr/>
        </p:nvPicPr>
        <p:blipFill rotWithShape="1">
          <a:blip r:embed="rId3">
            <a:alphaModFix/>
          </a:blip>
          <a:srcRect b="0" l="0" r="0" t="0"/>
          <a:stretch/>
        </p:blipFill>
        <p:spPr>
          <a:xfrm>
            <a:off x="6562725" y="2669381"/>
            <a:ext cx="2543174" cy="2466974"/>
          </a:xfrm>
          <a:prstGeom prst="rect">
            <a:avLst/>
          </a:prstGeom>
          <a:noFill/>
          <a:ln>
            <a:noFill/>
          </a:ln>
        </p:spPr>
      </p:pic>
      <p:cxnSp>
        <p:nvCxnSpPr>
          <p:cNvPr id="264" name="Google Shape;264;p47"/>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65" name="Google Shape;265;p47"/>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266" name="Google Shape;266;p47"/>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267" name="Google Shape;267;p47"/>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8" name="Shape 268"/>
        <p:cNvGrpSpPr/>
        <p:nvPr/>
      </p:nvGrpSpPr>
      <p:grpSpPr>
        <a:xfrm>
          <a:off x="0" y="0"/>
          <a:ext cx="0" cy="0"/>
          <a:chOff x="0" y="0"/>
          <a:chExt cx="0" cy="0"/>
        </a:xfrm>
      </p:grpSpPr>
      <p:sp>
        <p:nvSpPr>
          <p:cNvPr id="269" name="Google Shape;269;p48"/>
          <p:cNvSpPr txBox="1"/>
          <p:nvPr>
            <p:ph type="title"/>
          </p:nvPr>
        </p:nvSpPr>
        <p:spPr>
          <a:xfrm>
            <a:off x="637953" y="580159"/>
            <a:ext cx="8080800" cy="311700"/>
          </a:xfrm>
          <a:prstGeom prst="rect">
            <a:avLst/>
          </a:prstGeom>
          <a:noFill/>
          <a:ln>
            <a:noFill/>
          </a:ln>
        </p:spPr>
        <p:txBody>
          <a:bodyPr anchorCtr="0" anchor="b" bIns="0" lIns="0" spcFirstLastPara="1" rIns="68575" wrap="square" tIns="0">
            <a:noAutofit/>
          </a:bodyPr>
          <a:lstStyle>
            <a:lvl1pPr lvl="0" marR="0" rtl="0" algn="l">
              <a:lnSpc>
                <a:spcPct val="90000"/>
              </a:lnSpc>
              <a:spcBef>
                <a:spcPts val="0"/>
              </a:spcBef>
              <a:spcAft>
                <a:spcPts val="0"/>
              </a:spcAft>
              <a:buSzPts val="1100"/>
              <a:buNone/>
              <a:defRPr b="1" i="0" sz="2100" u="none" cap="none" strike="noStrike">
                <a:solidFill>
                  <a:srgbClr val="FF6E00"/>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2pPr>
            <a:lvl3pPr lvl="2"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3pPr>
            <a:lvl4pPr lvl="3"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4pPr>
            <a:lvl5pPr lvl="4"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5pPr>
            <a:lvl6pPr lvl="5"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6pPr>
            <a:lvl7pPr lvl="6"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7pPr>
            <a:lvl8pPr lvl="7"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8pPr>
            <a:lvl9pPr lvl="8" marR="0" rtl="0" algn="l">
              <a:lnSpc>
                <a:spcPct val="90000"/>
              </a:lnSpc>
              <a:spcBef>
                <a:spcPts val="0"/>
              </a:spcBef>
              <a:spcAft>
                <a:spcPts val="0"/>
              </a:spcAft>
              <a:buSzPts val="1100"/>
              <a:buNone/>
              <a:defRPr b="1" i="0" sz="1100" u="none" cap="none" strike="noStrike">
                <a:solidFill>
                  <a:schemeClr val="lt2"/>
                </a:solidFill>
                <a:latin typeface="Belleza"/>
                <a:ea typeface="Belleza"/>
                <a:cs typeface="Belleza"/>
                <a:sym typeface="Belleza"/>
              </a:defRPr>
            </a:lvl9pPr>
          </a:lstStyle>
          <a:p/>
        </p:txBody>
      </p:sp>
      <p:sp>
        <p:nvSpPr>
          <p:cNvPr id="270" name="Google Shape;270;p48"/>
          <p:cNvSpPr txBox="1"/>
          <p:nvPr>
            <p:ph idx="1" type="body"/>
          </p:nvPr>
        </p:nvSpPr>
        <p:spPr>
          <a:xfrm>
            <a:off x="637953" y="935182"/>
            <a:ext cx="8080800" cy="3740700"/>
          </a:xfrm>
          <a:prstGeom prst="rect">
            <a:avLst/>
          </a:prstGeom>
          <a:noFill/>
          <a:ln>
            <a:noFill/>
          </a:ln>
        </p:spPr>
        <p:txBody>
          <a:bodyPr anchorCtr="0" anchor="t" bIns="0" lIns="0" spcFirstLastPara="1" rIns="0" wrap="square" tIns="68575">
            <a:noAutofit/>
          </a:bodyPr>
          <a:lstStyle>
            <a:lvl1pPr indent="-292100" lvl="0" marL="457200" marR="0" rtl="0" algn="l">
              <a:lnSpc>
                <a:spcPct val="100000"/>
              </a:lnSpc>
              <a:spcBef>
                <a:spcPts val="0"/>
              </a:spcBef>
              <a:spcAft>
                <a:spcPts val="0"/>
              </a:spcAft>
              <a:buClr>
                <a:srgbClr val="9A9ABD"/>
              </a:buClr>
              <a:buSzPts val="1000"/>
              <a:buFont typeface="Arial"/>
              <a:buChar char="🔵"/>
              <a:defRPr b="0" i="0" sz="1700" u="none" cap="none" strike="noStrike">
                <a:solidFill>
                  <a:schemeClr val="dk1"/>
                </a:solidFill>
                <a:latin typeface="Century Gothic"/>
                <a:ea typeface="Century Gothic"/>
                <a:cs typeface="Century Gothic"/>
                <a:sym typeface="Century Gothic"/>
              </a:defRPr>
            </a:lvl1pPr>
            <a:lvl2pPr indent="-298450" lvl="1" marL="914400" marR="0" rtl="0" algn="l">
              <a:lnSpc>
                <a:spcPct val="100000"/>
              </a:lnSpc>
              <a:spcBef>
                <a:spcPts val="500"/>
              </a:spcBef>
              <a:spcAft>
                <a:spcPts val="0"/>
              </a:spcAft>
              <a:buClr>
                <a:schemeClr val="accent2"/>
              </a:buClr>
              <a:buSzPts val="1100"/>
              <a:buFont typeface="Noto Sans Symbols"/>
              <a:buChar char="❑"/>
              <a:defRPr b="0" i="0" sz="1500" u="none" cap="none" strike="noStrike">
                <a:solidFill>
                  <a:schemeClr val="dk1"/>
                </a:solidFill>
                <a:latin typeface="Century Gothic"/>
                <a:ea typeface="Century Gothic"/>
                <a:cs typeface="Century Gothic"/>
                <a:sym typeface="Century Gothic"/>
              </a:defRPr>
            </a:lvl2pPr>
            <a:lvl3pPr indent="-285750" lvl="2" marL="1371600" marR="0" rtl="0" algn="l">
              <a:lnSpc>
                <a:spcPct val="100000"/>
              </a:lnSpc>
              <a:spcBef>
                <a:spcPts val="0"/>
              </a:spcBef>
              <a:spcAft>
                <a:spcPts val="0"/>
              </a:spcAft>
              <a:buClr>
                <a:srgbClr val="57ABFF"/>
              </a:buClr>
              <a:buSzPts val="900"/>
              <a:buFont typeface="Arimo"/>
              <a:buChar char="▬"/>
              <a:defRPr b="0" i="0" sz="1400" u="none" cap="none" strike="noStrike">
                <a:solidFill>
                  <a:schemeClr val="dk1"/>
                </a:solidFill>
                <a:latin typeface="Century Gothic"/>
                <a:ea typeface="Century Gothic"/>
                <a:cs typeface="Century Gothic"/>
                <a:sym typeface="Century Gothic"/>
              </a:defRPr>
            </a:lvl3pPr>
            <a:lvl4pPr indent="-304800" lvl="3" marL="1828800" marR="0" rtl="0" algn="l">
              <a:lnSpc>
                <a:spcPct val="100000"/>
              </a:lnSpc>
              <a:spcBef>
                <a:spcPts val="0"/>
              </a:spcBef>
              <a:spcAft>
                <a:spcPts val="0"/>
              </a:spcAft>
              <a:buClr>
                <a:schemeClr val="accent2"/>
              </a:buClr>
              <a:buSzPts val="1200"/>
              <a:buFont typeface="Noto Sans Symbols"/>
              <a:buChar char="▪"/>
              <a:defRPr b="0" i="0" sz="1200" u="none" cap="none" strike="noStrike">
                <a:solidFill>
                  <a:schemeClr val="dk1"/>
                </a:solidFill>
                <a:latin typeface="Century Gothic"/>
                <a:ea typeface="Century Gothic"/>
                <a:cs typeface="Century Gothic"/>
                <a:sym typeface="Century Gothic"/>
              </a:defRPr>
            </a:lvl4pPr>
            <a:lvl5pPr indent="-292100" lvl="4" marL="2286000" marR="0" rtl="0" algn="l">
              <a:spcBef>
                <a:spcPts val="300"/>
              </a:spcBef>
              <a:spcAft>
                <a:spcPts val="0"/>
              </a:spcAft>
              <a:buClr>
                <a:schemeClr val="dk1"/>
              </a:buClr>
              <a:buSzPts val="1000"/>
              <a:buFont typeface="Belleza"/>
              <a:buChar char="»"/>
              <a:defRPr b="0" i="0" sz="1000" u="none" cap="none" strike="noStrike">
                <a:solidFill>
                  <a:schemeClr val="dk1"/>
                </a:solidFill>
                <a:latin typeface="Belleza"/>
                <a:ea typeface="Belleza"/>
                <a:cs typeface="Belleza"/>
                <a:sym typeface="Bellez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Belleza"/>
                <a:ea typeface="Belleza"/>
                <a:cs typeface="Belleza"/>
                <a:sym typeface="Bellez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Belleza"/>
                <a:ea typeface="Belleza"/>
                <a:cs typeface="Belleza"/>
                <a:sym typeface="Bellez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Belleza"/>
                <a:ea typeface="Belleza"/>
                <a:cs typeface="Belleza"/>
                <a:sym typeface="Bellez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Belleza"/>
                <a:ea typeface="Belleza"/>
                <a:cs typeface="Belleza"/>
                <a:sym typeface="Belleza"/>
              </a:defRPr>
            </a:lvl9pPr>
          </a:lstStyle>
          <a:p/>
        </p:txBody>
      </p:sp>
      <p:sp>
        <p:nvSpPr>
          <p:cNvPr id="271" name="Google Shape;271;p48"/>
          <p:cNvSpPr txBox="1"/>
          <p:nvPr>
            <p:ph idx="12" type="sldNum"/>
          </p:nvPr>
        </p:nvSpPr>
        <p:spPr>
          <a:xfrm>
            <a:off x="6667692" y="4766830"/>
            <a:ext cx="20568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1pPr>
            <a:lvl2pPr indent="0" lvl="1"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2pPr>
            <a:lvl3pPr indent="0" lvl="2"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3pPr>
            <a:lvl4pPr indent="0" lvl="3"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4pPr>
            <a:lvl5pPr indent="0" lvl="4"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5pPr>
            <a:lvl6pPr indent="0" lvl="5"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6pPr>
            <a:lvl7pPr indent="0" lvl="6"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7pPr>
            <a:lvl8pPr indent="0" lvl="7"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8pPr>
            <a:lvl9pPr indent="0" lvl="8" marL="0" marR="0" rtl="0" algn="r">
              <a:lnSpc>
                <a:spcPct val="90000"/>
              </a:lnSpc>
              <a:spcBef>
                <a:spcPts val="0"/>
              </a:spcBef>
              <a:spcAft>
                <a:spcPts val="0"/>
              </a:spcAft>
              <a:buNone/>
              <a:defRPr b="0" sz="1100">
                <a:solidFill>
                  <a:srgbClr val="FF6E00"/>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 Layout 1_1">
    <p:spTree>
      <p:nvGrpSpPr>
        <p:cNvPr id="272" name="Shape 272"/>
        <p:cNvGrpSpPr/>
        <p:nvPr/>
      </p:nvGrpSpPr>
      <p:grpSpPr>
        <a:xfrm>
          <a:off x="0" y="0"/>
          <a:ext cx="0" cy="0"/>
          <a:chOff x="0" y="0"/>
          <a:chExt cx="0" cy="0"/>
        </a:xfrm>
      </p:grpSpPr>
      <p:pic>
        <p:nvPicPr>
          <p:cNvPr descr="tigergraph-logo-2color-cropped.png" id="273" name="Google Shape;273;p49"/>
          <p:cNvPicPr preferRelativeResize="0"/>
          <p:nvPr/>
        </p:nvPicPr>
        <p:blipFill rotWithShape="1">
          <a:blip r:embed="rId2">
            <a:alphaModFix/>
          </a:blip>
          <a:srcRect b="0" l="0" r="0" t="0"/>
          <a:stretch/>
        </p:blipFill>
        <p:spPr>
          <a:xfrm>
            <a:off x="7158038" y="4674394"/>
            <a:ext cx="1690687" cy="366713"/>
          </a:xfrm>
          <a:prstGeom prst="rect">
            <a:avLst/>
          </a:prstGeom>
          <a:noFill/>
          <a:ln>
            <a:noFill/>
          </a:ln>
        </p:spPr>
      </p:pic>
      <p:sp>
        <p:nvSpPr>
          <p:cNvPr id="274" name="Google Shape;274;p49"/>
          <p:cNvSpPr/>
          <p:nvPr/>
        </p:nvSpPr>
        <p:spPr>
          <a:xfrm>
            <a:off x="-76197" y="4582188"/>
            <a:ext cx="9229800" cy="108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75" name="Google Shape;275;p49"/>
          <p:cNvSpPr txBox="1"/>
          <p:nvPr/>
        </p:nvSpPr>
        <p:spPr>
          <a:xfrm>
            <a:off x="326231" y="4751785"/>
            <a:ext cx="2271600" cy="207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900" u="none" cap="none" strike="noStrike">
                <a:solidFill>
                  <a:srgbClr val="7F7F7F"/>
                </a:solidFill>
                <a:latin typeface="Century Gothic"/>
                <a:ea typeface="Century Gothic"/>
                <a:cs typeface="Century Gothic"/>
                <a:sym typeface="Century Gothic"/>
              </a:rPr>
              <a:t>© </a:t>
            </a:r>
            <a:r>
              <a:rPr lang="en" sz="900">
                <a:solidFill>
                  <a:srgbClr val="7F7F7F"/>
                </a:solidFill>
                <a:latin typeface="Century Gothic"/>
                <a:ea typeface="Century Gothic"/>
                <a:cs typeface="Century Gothic"/>
                <a:sym typeface="Century Gothic"/>
              </a:rPr>
              <a:t>2020 Ti</a:t>
            </a:r>
            <a:r>
              <a:rPr b="0" i="0" lang="en" sz="900" u="none" cap="none" strike="noStrike">
                <a:solidFill>
                  <a:srgbClr val="7F7F7F"/>
                </a:solidFill>
                <a:latin typeface="Century Gothic"/>
                <a:ea typeface="Century Gothic"/>
                <a:cs typeface="Century Gothic"/>
                <a:sym typeface="Century Gothic"/>
              </a:rPr>
              <a:t>gerGraph. All Rights Reserved</a:t>
            </a:r>
            <a:endParaRPr b="0" i="0" sz="900" u="none" cap="none" strike="noStrike">
              <a:solidFill>
                <a:srgbClr val="7F7F7F"/>
              </a:solidFill>
              <a:latin typeface="Century Gothic"/>
              <a:ea typeface="Century Gothic"/>
              <a:cs typeface="Century Gothic"/>
              <a:sym typeface="Century Gothic"/>
            </a:endParaRPr>
          </a:p>
        </p:txBody>
      </p:sp>
      <p:sp>
        <p:nvSpPr>
          <p:cNvPr id="276" name="Google Shape;276;p49"/>
          <p:cNvSpPr txBox="1"/>
          <p:nvPr>
            <p:ph type="title"/>
          </p:nvPr>
        </p:nvSpPr>
        <p:spPr>
          <a:xfrm>
            <a:off x="304800" y="97426"/>
            <a:ext cx="8382000" cy="732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3A9F4"/>
              </a:buClr>
              <a:buSzPts val="2300"/>
              <a:buFont typeface="Montserrat Light"/>
              <a:buNone/>
              <a:defRPr b="1" i="0" sz="3000" u="none" cap="none" strike="noStrike">
                <a:solidFill>
                  <a:schemeClr val="dk1"/>
                </a:solidFill>
                <a:latin typeface="Century Gothic"/>
                <a:ea typeface="Century Gothic"/>
                <a:cs typeface="Century Gothic"/>
                <a:sym typeface="Century Gothic"/>
              </a:defRPr>
            </a:lvl1pPr>
            <a:lvl2pPr lvl="1"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3pPr>
            <a:lvl4pPr lvl="3"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4pPr>
            <a:lvl5pPr lvl="4"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5pPr>
            <a:lvl6pPr lvl="5"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6pPr>
            <a:lvl7pPr lvl="6"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7pPr>
            <a:lvl8pPr lvl="7"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8pPr>
            <a:lvl9pPr lvl="8" marR="0" rtl="0" algn="l">
              <a:lnSpc>
                <a:spcPct val="90000"/>
              </a:lnSpc>
              <a:spcBef>
                <a:spcPts val="0"/>
              </a:spcBef>
              <a:spcAft>
                <a:spcPts val="0"/>
              </a:spcAft>
              <a:buClr>
                <a:schemeClr val="dk1"/>
              </a:buClr>
              <a:buSzPts val="1100"/>
              <a:buFont typeface="Montserrat"/>
              <a:buNone/>
              <a:defRPr b="0" i="0" sz="1800" u="none" cap="none" strike="noStrike">
                <a:solidFill>
                  <a:schemeClr val="dk1"/>
                </a:solidFill>
                <a:latin typeface="Montserrat"/>
                <a:ea typeface="Montserrat"/>
                <a:cs typeface="Montserrat"/>
                <a:sym typeface="Montserrat"/>
              </a:defRPr>
            </a:lvl9pPr>
          </a:lstStyle>
          <a:p/>
        </p:txBody>
      </p:sp>
      <p:sp>
        <p:nvSpPr>
          <p:cNvPr id="277" name="Google Shape;277;p49"/>
          <p:cNvSpPr txBox="1"/>
          <p:nvPr>
            <p:ph idx="1" type="body"/>
          </p:nvPr>
        </p:nvSpPr>
        <p:spPr>
          <a:xfrm>
            <a:off x="304800" y="894806"/>
            <a:ext cx="8382000" cy="35286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90000"/>
              </a:lnSpc>
              <a:spcBef>
                <a:spcPts val="800"/>
              </a:spcBef>
              <a:spcAft>
                <a:spcPts val="0"/>
              </a:spcAft>
              <a:buClr>
                <a:schemeClr val="accent2"/>
              </a:buClr>
              <a:buSzPts val="2100"/>
              <a:buFont typeface="Arial"/>
              <a:buNone/>
              <a:defRPr b="0" i="0" sz="2100" u="none" cap="none" strike="noStrike">
                <a:solidFill>
                  <a:schemeClr val="dk1"/>
                </a:solidFill>
                <a:latin typeface="Century Gothic"/>
                <a:ea typeface="Century Gothic"/>
                <a:cs typeface="Century Gothic"/>
                <a:sym typeface="Century Gothic"/>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2pPr>
            <a:lvl3pPr indent="-323850" lvl="2" marL="1371600" marR="0" rtl="0" algn="l">
              <a:lnSpc>
                <a:spcPct val="90000"/>
              </a:lnSpc>
              <a:spcBef>
                <a:spcPts val="400"/>
              </a:spcBef>
              <a:spcAft>
                <a:spcPts val="0"/>
              </a:spcAft>
              <a:buClr>
                <a:schemeClr val="accent2"/>
              </a:buClr>
              <a:buSzPts val="1500"/>
              <a:buFont typeface="Courier New"/>
              <a:buChar char="o"/>
              <a:defRPr b="0" i="0" sz="1500" u="none" cap="none" strike="noStrike">
                <a:solidFill>
                  <a:schemeClr val="dk1"/>
                </a:solidFill>
                <a:latin typeface="Century Gothic"/>
                <a:ea typeface="Century Gothic"/>
                <a:cs typeface="Century Gothic"/>
                <a:sym typeface="Century Gothic"/>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
        <p:nvSpPr>
          <p:cNvPr id="278" name="Google Shape;278;p49"/>
          <p:cNvSpPr txBox="1"/>
          <p:nvPr>
            <p:ph idx="12" type="sldNum"/>
          </p:nvPr>
        </p:nvSpPr>
        <p:spPr>
          <a:xfrm>
            <a:off x="4479131" y="4718447"/>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1pPr>
            <a:lvl2pPr indent="0" lvl="1"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2pPr>
            <a:lvl3pPr indent="0" lvl="2"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3pPr>
            <a:lvl4pPr indent="0" lvl="3"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4pPr>
            <a:lvl5pPr indent="0" lvl="4"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5pPr>
            <a:lvl6pPr indent="0" lvl="5"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6pPr>
            <a:lvl7pPr indent="0" lvl="6"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7pPr>
            <a:lvl8pPr indent="0" lvl="7"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8pPr>
            <a:lvl9pPr indent="0" lvl="8" marL="0" marR="0" rtl="0" algn="ctr">
              <a:spcBef>
                <a:spcPts val="0"/>
              </a:spcBef>
              <a:spcAft>
                <a:spcPts val="0"/>
              </a:spcAft>
              <a:buNone/>
              <a:defRPr b="0" i="0" sz="900" u="none" cap="none" strike="noStrike">
                <a:solidFill>
                  <a:srgbClr val="888888"/>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9" name="Shape 279"/>
        <p:cNvGrpSpPr/>
        <p:nvPr/>
      </p:nvGrpSpPr>
      <p:grpSpPr>
        <a:xfrm>
          <a:off x="0" y="0"/>
          <a:ext cx="0" cy="0"/>
          <a:chOff x="0" y="0"/>
          <a:chExt cx="0" cy="0"/>
        </a:xfrm>
      </p:grpSpPr>
      <p:pic>
        <p:nvPicPr>
          <p:cNvPr id="280" name="Google Shape;280;p50"/>
          <p:cNvPicPr preferRelativeResize="0"/>
          <p:nvPr/>
        </p:nvPicPr>
        <p:blipFill rotWithShape="1">
          <a:blip r:embed="rId2">
            <a:alphaModFix/>
          </a:blip>
          <a:srcRect b="37088" l="7161" r="1614" t="672"/>
          <a:stretch/>
        </p:blipFill>
        <p:spPr>
          <a:xfrm>
            <a:off x="0" y="-76200"/>
            <a:ext cx="9143999" cy="5219700"/>
          </a:xfrm>
          <a:prstGeom prst="rect">
            <a:avLst/>
          </a:prstGeom>
          <a:noFill/>
          <a:ln>
            <a:noFill/>
          </a:ln>
        </p:spPr>
      </p:pic>
      <p:cxnSp>
        <p:nvCxnSpPr>
          <p:cNvPr id="281" name="Google Shape;281;p50"/>
          <p:cNvCxnSpPr/>
          <p:nvPr/>
        </p:nvCxnSpPr>
        <p:spPr>
          <a:xfrm>
            <a:off x="0" y="1691879"/>
            <a:ext cx="9144000" cy="0"/>
          </a:xfrm>
          <a:prstGeom prst="straightConnector1">
            <a:avLst/>
          </a:prstGeom>
          <a:noFill/>
          <a:ln cap="flat" cmpd="sng" w="9525">
            <a:solidFill>
              <a:schemeClr val="accent2"/>
            </a:solidFill>
            <a:prstDash val="solid"/>
            <a:miter lim="800000"/>
            <a:headEnd len="sm" w="sm" type="none"/>
            <a:tailEnd len="sm" w="sm" type="none"/>
          </a:ln>
        </p:spPr>
      </p:cxnSp>
      <p:sp>
        <p:nvSpPr>
          <p:cNvPr id="282" name="Google Shape;282;p50"/>
          <p:cNvSpPr txBox="1"/>
          <p:nvPr>
            <p:ph type="title"/>
          </p:nvPr>
        </p:nvSpPr>
        <p:spPr>
          <a:xfrm>
            <a:off x="643206" y="-13097"/>
            <a:ext cx="8194500" cy="16434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0" i="0" sz="4500" u="none" cap="none" strike="noStrike">
                <a:solidFill>
                  <a:schemeClr val="lt1"/>
                </a:solidFill>
                <a:latin typeface="Century Gothic"/>
                <a:ea typeface="Century Gothic"/>
                <a:cs typeface="Century Gothic"/>
                <a:sym typeface="Century Gothic"/>
              </a:defRPr>
            </a:lvl1pPr>
            <a:lvl2pPr lvl="1"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2pPr>
            <a:lvl3pPr lvl="2"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3pPr>
            <a:lvl4pPr lvl="3"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4pPr>
            <a:lvl5pPr lvl="4"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0"/>
              </a:spcBef>
              <a:spcAft>
                <a:spcPts val="0"/>
              </a:spcAft>
              <a:buSzPts val="1100"/>
              <a:buNone/>
              <a:defRPr b="0" i="0" sz="3300" u="none" cap="none" strike="noStrike">
                <a:solidFill>
                  <a:schemeClr val="dk1"/>
                </a:solidFill>
                <a:latin typeface="Century Gothic"/>
                <a:ea typeface="Century Gothic"/>
                <a:cs typeface="Century Gothic"/>
                <a:sym typeface="Century Gothic"/>
              </a:defRPr>
            </a:lvl9pPr>
          </a:lstStyle>
          <a:p/>
        </p:txBody>
      </p:sp>
      <p:sp>
        <p:nvSpPr>
          <p:cNvPr id="283" name="Google Shape;283;p50"/>
          <p:cNvSpPr txBox="1"/>
          <p:nvPr>
            <p:ph idx="1" type="body"/>
          </p:nvPr>
        </p:nvSpPr>
        <p:spPr>
          <a:xfrm>
            <a:off x="641589" y="1750402"/>
            <a:ext cx="7886700" cy="678600"/>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00000"/>
              </a:lnSpc>
              <a:spcBef>
                <a:spcPts val="800"/>
              </a:spcBef>
              <a:spcAft>
                <a:spcPts val="0"/>
              </a:spcAft>
              <a:buClr>
                <a:schemeClr val="lt1"/>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Century Gothic"/>
                <a:ea typeface="Century Gothic"/>
                <a:cs typeface="Century Gothic"/>
                <a:sym typeface="Century Gothic"/>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Century Gothic"/>
                <a:ea typeface="Century Gothic"/>
                <a:cs typeface="Century Gothic"/>
                <a:sym typeface="Century Gothic"/>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entury Gothic"/>
                <a:ea typeface="Century Gothic"/>
                <a:cs typeface="Century Gothic"/>
                <a:sym typeface="Century Gothic"/>
              </a:defRPr>
            </a:lvl9pPr>
          </a:lstStyle>
          <a:p/>
        </p:txBody>
      </p:sp>
      <p:sp>
        <p:nvSpPr>
          <p:cNvPr id="284" name="Google Shape;284;p50"/>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None/>
              <a:defRPr b="0" i="0" sz="1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5"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youtube.com/watch?v=fG3t5WoHhNg" TargetMode="External"/><Relationship Id="rId4" Type="http://schemas.openxmlformats.org/officeDocument/2006/relationships/hyperlink" Target="https://www.youtube.com/watch?v=PoHAL5_tz2I" TargetMode="External"/><Relationship Id="rId5" Type="http://schemas.openxmlformats.org/officeDocument/2006/relationships/hyperlink" Target="https://www.youtube.com/watch?v=hasy4Z4F57I" TargetMode="External"/><Relationship Id="rId6" Type="http://schemas.openxmlformats.org/officeDocument/2006/relationships/hyperlink" Target="https://www.youtube.com/watch?v=0kxgWktHjPU" TargetMode="External"/><Relationship Id="rId7" Type="http://schemas.openxmlformats.org/officeDocument/2006/relationships/hyperlink" Target="https://www.youtube.com/watch?v=zWyeea10Fm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69.png"/><Relationship Id="rId5" Type="http://schemas.openxmlformats.org/officeDocument/2006/relationships/image" Target="../media/image45.png"/><Relationship Id="rId6"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42.png"/><Relationship Id="rId5"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64.png"/><Relationship Id="rId5"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4.xml"/><Relationship Id="rId3" Type="http://schemas.openxmlformats.org/officeDocument/2006/relationships/hyperlink" Target="mailto:john@abc.com" TargetMode="External"/><Relationship Id="rId4" Type="http://schemas.openxmlformats.org/officeDocument/2006/relationships/hyperlink" Target="mailto:john@abc.co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7.xml"/><Relationship Id="rId3" Type="http://schemas.openxmlformats.org/officeDocument/2006/relationships/image" Target="../media/image6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9.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5.xml"/><Relationship Id="rId3" Type="http://schemas.openxmlformats.org/officeDocument/2006/relationships/image" Target="../media/image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8.xml"/><Relationship Id="rId3"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2.xml"/><Relationship Id="rId3" Type="http://schemas.openxmlformats.org/officeDocument/2006/relationships/hyperlink" Target="https://github.com/tigergraph/gsql-graph-algorithms/blob/master/algorithms/examples/Centrality/pageRank.gsq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3.xml"/><Relationship Id="rId3" Type="http://schemas.openxmlformats.org/officeDocument/2006/relationships/hyperlink" Target="https://github.com/tigergraph/gsql-graph-algorithms/blob/master/algorithms/examples/Similarity/cosine_nbor_ap.gsq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5.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1"/>
          <p:cNvSpPr txBox="1"/>
          <p:nvPr>
            <p:ph type="ctrTitle"/>
          </p:nvPr>
        </p:nvSpPr>
        <p:spPr>
          <a:xfrm>
            <a:off x="628650" y="1476575"/>
            <a:ext cx="5244000" cy="1790700"/>
          </a:xfrm>
          <a:prstGeom prst="rect">
            <a:avLst/>
          </a:prstGeom>
          <a:noFill/>
          <a:ln>
            <a:noFill/>
          </a:ln>
        </p:spPr>
        <p:txBody>
          <a:bodyPr anchorCtr="0" anchor="ctr" bIns="34275" lIns="68575" spcFirstLastPara="1" rIns="68575" wrap="square" tIns="34275">
            <a:normAutofit/>
          </a:bodyPr>
          <a:lstStyle/>
          <a:p>
            <a:pPr indent="0" lvl="0" marL="0" rtl="0" algn="l">
              <a:lnSpc>
                <a:spcPct val="115000"/>
              </a:lnSpc>
              <a:spcBef>
                <a:spcPts val="0"/>
              </a:spcBef>
              <a:spcAft>
                <a:spcPts val="0"/>
              </a:spcAft>
              <a:buSzPts val="1100"/>
              <a:buNone/>
            </a:pPr>
            <a:r>
              <a:rPr b="1" lang="en" sz="3409">
                <a:latin typeface="Nunito"/>
                <a:ea typeface="Nunito"/>
                <a:cs typeface="Nunito"/>
                <a:sym typeface="Nunito"/>
              </a:rPr>
              <a:t>GSQL Query Writing Best Practices</a:t>
            </a:r>
            <a:endParaRPr b="1" sz="3409">
              <a:latin typeface="Nunito"/>
              <a:ea typeface="Nunito"/>
              <a:cs typeface="Nunito"/>
              <a:sym typeface="Nunito"/>
            </a:endParaRPr>
          </a:p>
        </p:txBody>
      </p:sp>
      <p:sp>
        <p:nvSpPr>
          <p:cNvPr id="290" name="Google Shape;290;p51"/>
          <p:cNvSpPr txBox="1"/>
          <p:nvPr>
            <p:ph idx="2" type="body"/>
          </p:nvPr>
        </p:nvSpPr>
        <p:spPr>
          <a:xfrm>
            <a:off x="913726" y="4473600"/>
            <a:ext cx="1594500" cy="384900"/>
          </a:xfrm>
          <a:prstGeom prst="rect">
            <a:avLst/>
          </a:prstGeom>
          <a:noFill/>
          <a:ln>
            <a:noFill/>
          </a:ln>
        </p:spPr>
        <p:txBody>
          <a:bodyPr anchorCtr="0" anchor="t" bIns="34275" lIns="0" spcFirstLastPara="1" rIns="68575" wrap="square" tIns="34275">
            <a:noAutofit/>
          </a:bodyPr>
          <a:lstStyle/>
          <a:p>
            <a:pPr indent="0" lvl="0" marL="0" marR="0" rtl="0" algn="l">
              <a:lnSpc>
                <a:spcPct val="100000"/>
              </a:lnSpc>
              <a:spcBef>
                <a:spcPts val="800"/>
              </a:spcBef>
              <a:spcAft>
                <a:spcPts val="0"/>
              </a:spcAft>
              <a:buClr>
                <a:schemeClr val="accent5"/>
              </a:buClr>
              <a:buSzPts val="800"/>
              <a:buFont typeface="Nunito"/>
              <a:buNone/>
            </a:pPr>
            <a:r>
              <a:rPr lang="en" sz="1200"/>
              <a:t>Mar</a:t>
            </a:r>
            <a:r>
              <a:rPr lang="en" sz="1200"/>
              <a:t> 6, 2023</a:t>
            </a:r>
            <a:endParaRPr sz="1200"/>
          </a:p>
        </p:txBody>
      </p:sp>
      <p:sp>
        <p:nvSpPr>
          <p:cNvPr id="291" name="Google Shape;291;p5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
              <a:t>‹#›</a:t>
            </a:fld>
            <a:endParaRPr/>
          </a:p>
        </p:txBody>
      </p:sp>
      <p:sp>
        <p:nvSpPr>
          <p:cNvPr id="292" name="Google Shape;292;p51"/>
          <p:cNvSpPr txBox="1"/>
          <p:nvPr/>
        </p:nvSpPr>
        <p:spPr>
          <a:xfrm>
            <a:off x="704850" y="4088700"/>
            <a:ext cx="3000000" cy="364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Clr>
                <a:srgbClr val="000000"/>
              </a:buClr>
              <a:buSzPts val="1300"/>
              <a:buFont typeface="Arial"/>
              <a:buNone/>
            </a:pPr>
            <a:r>
              <a:t/>
            </a:r>
            <a:endParaRPr b="0" i="0" sz="1300" u="none" cap="none" strike="noStrike">
              <a:solidFill>
                <a:srgbClr val="41404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p:nvPr/>
        </p:nvSpPr>
        <p:spPr>
          <a:xfrm>
            <a:off x="2197744" y="2691257"/>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5" name="Google Shape;485;p60"/>
          <p:cNvSpPr/>
          <p:nvPr/>
        </p:nvSpPr>
        <p:spPr>
          <a:xfrm>
            <a:off x="462319" y="2649276"/>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60"/>
          <p:cNvSpPr/>
          <p:nvPr/>
        </p:nvSpPr>
        <p:spPr>
          <a:xfrm>
            <a:off x="4505794" y="2592201"/>
            <a:ext cx="918000" cy="19149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60"/>
          <p:cNvSpPr txBox="1"/>
          <p:nvPr>
            <p:ph type="title"/>
          </p:nvPr>
        </p:nvSpPr>
        <p:spPr>
          <a:xfrm>
            <a:off x="228600" y="60759"/>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a:t>
            </a:r>
            <a:endParaRPr b="0" sz="3200"/>
          </a:p>
        </p:txBody>
      </p:sp>
      <p:sp>
        <p:nvSpPr>
          <p:cNvPr id="488" name="Google Shape;488;p60"/>
          <p:cNvSpPr txBox="1"/>
          <p:nvPr>
            <p:ph idx="1" type="body"/>
          </p:nvPr>
        </p:nvSpPr>
        <p:spPr>
          <a:xfrm>
            <a:off x="381000" y="802881"/>
            <a:ext cx="8382000" cy="398700"/>
          </a:xfrm>
          <a:prstGeom prst="rect">
            <a:avLst/>
          </a:prstGeom>
        </p:spPr>
        <p:txBody>
          <a:bodyPr anchorCtr="0" anchor="t" bIns="34275" lIns="68575" spcFirstLastPara="1" rIns="68575" wrap="square" tIns="34275">
            <a:normAutofit fontScale="70000" lnSpcReduction="20000"/>
          </a:bodyPr>
          <a:lstStyle/>
          <a:p>
            <a:pPr indent="0" lvl="0" marL="0" rtl="0" algn="l">
              <a:spcBef>
                <a:spcPts val="800"/>
              </a:spcBef>
              <a:spcAft>
                <a:spcPts val="0"/>
              </a:spcAft>
              <a:buNone/>
            </a:pPr>
            <a:r>
              <a:rPr lang="en" sz="1400"/>
              <a:t>Find all the claims of a patient</a:t>
            </a:r>
            <a:endParaRPr sz="1400"/>
          </a:p>
          <a:p>
            <a:pPr indent="0" lvl="0" marL="0" rtl="0" algn="l">
              <a:spcBef>
                <a:spcPts val="800"/>
              </a:spcBef>
              <a:spcAft>
                <a:spcPts val="0"/>
              </a:spcAft>
              <a:buNone/>
            </a:pPr>
            <a:r>
              <a:t/>
            </a:r>
            <a:endParaRPr sz="1400"/>
          </a:p>
        </p:txBody>
      </p:sp>
      <p:sp>
        <p:nvSpPr>
          <p:cNvPr id="489" name="Google Shape;489;p60"/>
          <p:cNvSpPr txBox="1"/>
          <p:nvPr>
            <p:ph idx="12" type="sldNum"/>
          </p:nvPr>
        </p:nvSpPr>
        <p:spPr>
          <a:xfrm>
            <a:off x="3435548" y="3498086"/>
            <a:ext cx="299400" cy="205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490" name="Google Shape;490;p60"/>
          <p:cNvSpPr txBox="1"/>
          <p:nvPr/>
        </p:nvSpPr>
        <p:spPr>
          <a:xfrm>
            <a:off x="465200" y="1149239"/>
            <a:ext cx="5093700" cy="10440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50800" marR="50800" rtl="0" algn="l">
              <a:lnSpc>
                <a:spcPct val="140000"/>
              </a:lnSpc>
              <a:spcBef>
                <a:spcPts val="300"/>
              </a:spcBef>
              <a:spcAft>
                <a:spcPts val="300"/>
              </a:spcAft>
              <a:buNone/>
            </a:pPr>
            <a:r>
              <a:rPr lang="en" sz="900">
                <a:solidFill>
                  <a:srgbClr val="333333"/>
                </a:solidFill>
                <a:latin typeface="Courier New"/>
                <a:ea typeface="Courier New"/>
                <a:cs typeface="Courier New"/>
                <a:sym typeface="Courier New"/>
              </a:rPr>
              <a:t>CREATE QUERY </a:t>
            </a:r>
            <a:r>
              <a:rPr lang="en" sz="900">
                <a:latin typeface="Courier New"/>
                <a:ea typeface="Courier New"/>
                <a:cs typeface="Courier New"/>
                <a:sym typeface="Courier New"/>
              </a:rPr>
              <a:t>GetClaims</a:t>
            </a:r>
            <a:r>
              <a:rPr lang="en" sz="900">
                <a:solidFill>
                  <a:srgbClr val="333333"/>
                </a:solidFill>
                <a:latin typeface="Courier New"/>
                <a:ea typeface="Courier New"/>
                <a:cs typeface="Courier New"/>
                <a:sym typeface="Courier New"/>
              </a:rPr>
              <a:t>(vertex&lt;User&gt; input_patient) FOR GRAPH Social {</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a:t>
            </a:r>
            <a:r>
              <a:rPr b="1" lang="en" sz="900">
                <a:solidFill>
                  <a:srgbClr val="38761D"/>
                </a:solidFill>
                <a:latin typeface="Courier New"/>
                <a:ea typeface="Courier New"/>
                <a:cs typeface="Courier New"/>
                <a:sym typeface="Courier New"/>
              </a:rPr>
              <a:t>Start</a:t>
            </a:r>
            <a:r>
              <a:rPr lang="en" sz="900">
                <a:solidFill>
                  <a:srgbClr val="333333"/>
                </a:solidFill>
                <a:latin typeface="Courier New"/>
                <a:ea typeface="Courier New"/>
                <a:cs typeface="Courier New"/>
                <a:sym typeface="Courier New"/>
              </a:rPr>
              <a:t> = {input_patient};</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a:t>
            </a:r>
            <a:r>
              <a:rPr b="1" lang="en" sz="900">
                <a:solidFill>
                  <a:srgbClr val="3D85C6"/>
                </a:solidFill>
                <a:latin typeface="Courier New"/>
                <a:ea typeface="Courier New"/>
                <a:cs typeface="Courier New"/>
                <a:sym typeface="Courier New"/>
              </a:rPr>
              <a:t>Claims</a:t>
            </a:r>
            <a:r>
              <a:rPr lang="en" sz="900">
                <a:solidFill>
                  <a:srgbClr val="333333"/>
                </a:solidFill>
                <a:latin typeface="Courier New"/>
                <a:ea typeface="Courier New"/>
                <a:cs typeface="Courier New"/>
                <a:sym typeface="Courier New"/>
              </a:rPr>
              <a:t> = SELECT </a:t>
            </a:r>
            <a:r>
              <a:rPr b="1" lang="en" sz="900">
                <a:solidFill>
                  <a:srgbClr val="DD7E6B"/>
                </a:solidFill>
                <a:latin typeface="Courier New"/>
                <a:ea typeface="Courier New"/>
                <a:cs typeface="Courier New"/>
                <a:sym typeface="Courier New"/>
              </a:rPr>
              <a:t>t</a:t>
            </a:r>
            <a:r>
              <a:rPr lang="en" sz="900">
                <a:solidFill>
                  <a:srgbClr val="333333"/>
                </a:solidFill>
                <a:latin typeface="Courier New"/>
                <a:ea typeface="Courier New"/>
                <a:cs typeface="Courier New"/>
                <a:sym typeface="Courier New"/>
              </a:rPr>
              <a:t> FROM </a:t>
            </a:r>
            <a:r>
              <a:rPr b="1" lang="en" sz="900">
                <a:solidFill>
                  <a:srgbClr val="38761D"/>
                </a:solidFill>
                <a:latin typeface="Courier New"/>
                <a:ea typeface="Courier New"/>
                <a:cs typeface="Courier New"/>
                <a:sym typeface="Courier New"/>
              </a:rPr>
              <a:t>Start</a:t>
            </a:r>
            <a:r>
              <a:rPr lang="en" sz="900">
                <a:solidFill>
                  <a:srgbClr val="333333"/>
                </a:solidFill>
                <a:latin typeface="Courier New"/>
                <a:ea typeface="Courier New"/>
                <a:cs typeface="Courier New"/>
                <a:sym typeface="Courier New"/>
              </a:rPr>
              <a:t>:</a:t>
            </a:r>
            <a:r>
              <a:rPr b="1" lang="en" sz="900">
                <a:solidFill>
                  <a:srgbClr val="DD7E6B"/>
                </a:solidFill>
                <a:latin typeface="Courier New"/>
                <a:ea typeface="Courier New"/>
                <a:cs typeface="Courier New"/>
                <a:sym typeface="Courier New"/>
              </a:rPr>
              <a:t>s</a:t>
            </a:r>
            <a:r>
              <a:rPr lang="en" sz="900">
                <a:solidFill>
                  <a:srgbClr val="333333"/>
                </a:solidFill>
                <a:latin typeface="Courier New"/>
                <a:ea typeface="Courier New"/>
                <a:cs typeface="Courier New"/>
                <a:sym typeface="Courier New"/>
              </a:rPr>
              <a:t>-(</a:t>
            </a:r>
            <a:r>
              <a:rPr b="1" lang="en" sz="900">
                <a:solidFill>
                  <a:srgbClr val="674EA7"/>
                </a:solidFill>
                <a:latin typeface="Courier New"/>
                <a:ea typeface="Courier New"/>
                <a:cs typeface="Courier New"/>
                <a:sym typeface="Courier New"/>
              </a:rPr>
              <a:t>reverse_Associated</a:t>
            </a:r>
            <a:r>
              <a:rPr lang="en" sz="900">
                <a:solidFill>
                  <a:srgbClr val="333333"/>
                </a:solidFill>
                <a:latin typeface="Courier New"/>
                <a:ea typeface="Courier New"/>
                <a:cs typeface="Courier New"/>
                <a:sym typeface="Courier New"/>
              </a:rPr>
              <a:t>:</a:t>
            </a:r>
            <a:r>
              <a:rPr b="1" lang="en" sz="900">
                <a:solidFill>
                  <a:srgbClr val="DD7E6B"/>
                </a:solidFill>
                <a:latin typeface="Courier New"/>
                <a:ea typeface="Courier New"/>
                <a:cs typeface="Courier New"/>
                <a:sym typeface="Courier New"/>
              </a:rPr>
              <a:t>e</a:t>
            </a:r>
            <a:r>
              <a:rPr lang="en" sz="900">
                <a:solidFill>
                  <a:srgbClr val="333333"/>
                </a:solidFill>
                <a:latin typeface="Courier New"/>
                <a:ea typeface="Courier New"/>
                <a:cs typeface="Courier New"/>
                <a:sym typeface="Courier New"/>
              </a:rPr>
              <a:t>)-Claim:</a:t>
            </a:r>
            <a:r>
              <a:rPr b="1" lang="en" sz="900">
                <a:solidFill>
                  <a:srgbClr val="DD7E6B"/>
                </a:solidFill>
                <a:latin typeface="Courier New"/>
                <a:ea typeface="Courier New"/>
                <a:cs typeface="Courier New"/>
                <a:sym typeface="Courier New"/>
              </a:rPr>
              <a:t>t</a:t>
            </a:r>
            <a:r>
              <a:rPr lang="en" sz="900">
                <a:solidFill>
                  <a:srgbClr val="333333"/>
                </a:solidFill>
                <a:latin typeface="Courier New"/>
                <a:ea typeface="Courier New"/>
                <a:cs typeface="Courier New"/>
                <a:sym typeface="Courier New"/>
              </a:rPr>
              <a:t>;</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PRINT </a:t>
            </a:r>
            <a:r>
              <a:rPr b="1" lang="en" sz="900">
                <a:solidFill>
                  <a:srgbClr val="3D85C6"/>
                </a:solidFill>
                <a:latin typeface="Courier New"/>
                <a:ea typeface="Courier New"/>
                <a:cs typeface="Courier New"/>
                <a:sym typeface="Courier New"/>
              </a:rPr>
              <a:t>Claims</a:t>
            </a:r>
            <a:r>
              <a:rPr lang="en" sz="900">
                <a:solidFill>
                  <a:srgbClr val="333333"/>
                </a:solidFill>
                <a:latin typeface="Courier New"/>
                <a:ea typeface="Courier New"/>
                <a:cs typeface="Courier New"/>
                <a:sym typeface="Courier New"/>
              </a:rPr>
              <a:t>;</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p:txBody>
      </p:sp>
      <p:sp>
        <p:nvSpPr>
          <p:cNvPr id="491" name="Google Shape;491;p60"/>
          <p:cNvSpPr/>
          <p:nvPr/>
        </p:nvSpPr>
        <p:spPr>
          <a:xfrm>
            <a:off x="520613" y="3099445"/>
            <a:ext cx="795600" cy="795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Input Patient</a:t>
            </a:r>
            <a:endParaRPr sz="1100"/>
          </a:p>
        </p:txBody>
      </p:sp>
      <p:sp>
        <p:nvSpPr>
          <p:cNvPr id="492" name="Google Shape;492;p60"/>
          <p:cNvSpPr/>
          <p:nvPr/>
        </p:nvSpPr>
        <p:spPr>
          <a:xfrm>
            <a:off x="4692089" y="2622951"/>
            <a:ext cx="545400" cy="545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600"/>
              <a:t>ClaimA</a:t>
            </a:r>
            <a:endParaRPr sz="600"/>
          </a:p>
        </p:txBody>
      </p:sp>
      <p:sp>
        <p:nvSpPr>
          <p:cNvPr id="493" name="Google Shape;493;p60"/>
          <p:cNvSpPr/>
          <p:nvPr/>
        </p:nvSpPr>
        <p:spPr>
          <a:xfrm>
            <a:off x="4683713" y="3235314"/>
            <a:ext cx="545400" cy="545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600">
                <a:solidFill>
                  <a:schemeClr val="dk1"/>
                </a:solidFill>
              </a:rPr>
              <a:t>ClaimB</a:t>
            </a:r>
            <a:endParaRPr sz="1100"/>
          </a:p>
        </p:txBody>
      </p:sp>
      <p:sp>
        <p:nvSpPr>
          <p:cNvPr id="494" name="Google Shape;494;p60"/>
          <p:cNvSpPr/>
          <p:nvPr/>
        </p:nvSpPr>
        <p:spPr>
          <a:xfrm>
            <a:off x="4683713" y="3904817"/>
            <a:ext cx="545400" cy="545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600">
                <a:solidFill>
                  <a:schemeClr val="dk1"/>
                </a:solidFill>
              </a:rPr>
              <a:t>ClaiC</a:t>
            </a:r>
            <a:endParaRPr sz="1100"/>
          </a:p>
        </p:txBody>
      </p:sp>
      <p:sp>
        <p:nvSpPr>
          <p:cNvPr id="495" name="Google Shape;495;p60"/>
          <p:cNvSpPr txBox="1"/>
          <p:nvPr/>
        </p:nvSpPr>
        <p:spPr>
          <a:xfrm>
            <a:off x="708900" y="2345442"/>
            <a:ext cx="545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Start</a:t>
            </a:r>
            <a:endParaRPr b="1" sz="1100">
              <a:solidFill>
                <a:srgbClr val="38761D"/>
              </a:solidFill>
            </a:endParaRPr>
          </a:p>
        </p:txBody>
      </p:sp>
      <p:sp>
        <p:nvSpPr>
          <p:cNvPr id="496" name="Google Shape;496;p60"/>
          <p:cNvSpPr txBox="1"/>
          <p:nvPr/>
        </p:nvSpPr>
        <p:spPr>
          <a:xfrm>
            <a:off x="4651256" y="2330873"/>
            <a:ext cx="6270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Claims</a:t>
            </a:r>
            <a:endParaRPr b="1" sz="1100">
              <a:solidFill>
                <a:srgbClr val="3D85C6"/>
              </a:solidFill>
            </a:endParaRPr>
          </a:p>
        </p:txBody>
      </p:sp>
      <p:cxnSp>
        <p:nvCxnSpPr>
          <p:cNvPr id="497" name="Google Shape;497;p60"/>
          <p:cNvCxnSpPr>
            <a:stCxn id="491" idx="7"/>
            <a:endCxn id="492" idx="2"/>
          </p:cNvCxnSpPr>
          <p:nvPr/>
        </p:nvCxnSpPr>
        <p:spPr>
          <a:xfrm flipH="1" rot="10800000">
            <a:off x="1199700" y="2895558"/>
            <a:ext cx="3492300" cy="3204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60"/>
          <p:cNvCxnSpPr>
            <a:stCxn id="491" idx="6"/>
            <a:endCxn id="493" idx="2"/>
          </p:cNvCxnSpPr>
          <p:nvPr/>
        </p:nvCxnSpPr>
        <p:spPr>
          <a:xfrm>
            <a:off x="1316213" y="3497245"/>
            <a:ext cx="3367500" cy="108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60"/>
          <p:cNvCxnSpPr>
            <a:stCxn id="491" idx="5"/>
            <a:endCxn id="494" idx="2"/>
          </p:cNvCxnSpPr>
          <p:nvPr/>
        </p:nvCxnSpPr>
        <p:spPr>
          <a:xfrm>
            <a:off x="1199700" y="3778532"/>
            <a:ext cx="3483900" cy="399000"/>
          </a:xfrm>
          <a:prstGeom prst="straightConnector1">
            <a:avLst/>
          </a:prstGeom>
          <a:noFill/>
          <a:ln cap="flat" cmpd="sng" w="9525">
            <a:solidFill>
              <a:schemeClr val="dk2"/>
            </a:solidFill>
            <a:prstDash val="solid"/>
            <a:round/>
            <a:headEnd len="med" w="med" type="none"/>
            <a:tailEnd len="med" w="med" type="none"/>
          </a:ln>
        </p:spPr>
      </p:cxnSp>
      <p:sp>
        <p:nvSpPr>
          <p:cNvPr id="500" name="Google Shape;500;p60"/>
          <p:cNvSpPr txBox="1"/>
          <p:nvPr/>
        </p:nvSpPr>
        <p:spPr>
          <a:xfrm>
            <a:off x="2083625" y="2366414"/>
            <a:ext cx="15666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674EA7"/>
                </a:solidFill>
              </a:rPr>
              <a:t>reverse_Associated</a:t>
            </a:r>
            <a:endParaRPr b="1" sz="1100">
              <a:solidFill>
                <a:srgbClr val="674EA7"/>
              </a:solidFill>
            </a:endParaRPr>
          </a:p>
        </p:txBody>
      </p:sp>
      <p:sp>
        <p:nvSpPr>
          <p:cNvPr id="501" name="Google Shape;501;p60"/>
          <p:cNvSpPr txBox="1"/>
          <p:nvPr/>
        </p:nvSpPr>
        <p:spPr>
          <a:xfrm>
            <a:off x="1316213" y="2946407"/>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502" name="Google Shape;502;p60"/>
          <p:cNvSpPr txBox="1"/>
          <p:nvPr/>
        </p:nvSpPr>
        <p:spPr>
          <a:xfrm>
            <a:off x="1316213" y="3258285"/>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503" name="Google Shape;503;p60"/>
          <p:cNvSpPr txBox="1"/>
          <p:nvPr/>
        </p:nvSpPr>
        <p:spPr>
          <a:xfrm>
            <a:off x="1316213" y="3570173"/>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504" name="Google Shape;504;p60"/>
          <p:cNvSpPr txBox="1"/>
          <p:nvPr/>
        </p:nvSpPr>
        <p:spPr>
          <a:xfrm>
            <a:off x="4509825" y="2672573"/>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solidFill>
                <a:srgbClr val="EA9999"/>
              </a:solidFill>
            </a:endParaRPr>
          </a:p>
        </p:txBody>
      </p:sp>
      <p:sp>
        <p:nvSpPr>
          <p:cNvPr id="505" name="Google Shape;505;p60"/>
          <p:cNvSpPr txBox="1"/>
          <p:nvPr/>
        </p:nvSpPr>
        <p:spPr>
          <a:xfrm>
            <a:off x="4509825" y="3288689"/>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solidFill>
                <a:srgbClr val="EA9999"/>
              </a:solidFill>
            </a:endParaRPr>
          </a:p>
        </p:txBody>
      </p:sp>
      <p:sp>
        <p:nvSpPr>
          <p:cNvPr id="506" name="Google Shape;506;p60"/>
          <p:cNvSpPr txBox="1"/>
          <p:nvPr/>
        </p:nvSpPr>
        <p:spPr>
          <a:xfrm>
            <a:off x="4509825" y="3963098"/>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solidFill>
                <a:srgbClr val="EA9999"/>
              </a:solidFill>
            </a:endParaRPr>
          </a:p>
        </p:txBody>
      </p:sp>
      <p:sp>
        <p:nvSpPr>
          <p:cNvPr id="507" name="Google Shape;507;p60"/>
          <p:cNvSpPr txBox="1"/>
          <p:nvPr/>
        </p:nvSpPr>
        <p:spPr>
          <a:xfrm>
            <a:off x="2598459" y="2838398"/>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p:txBody>
      </p:sp>
      <p:sp>
        <p:nvSpPr>
          <p:cNvPr id="508" name="Google Shape;508;p60"/>
          <p:cNvSpPr txBox="1"/>
          <p:nvPr/>
        </p:nvSpPr>
        <p:spPr>
          <a:xfrm>
            <a:off x="2598459" y="3258285"/>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p:txBody>
      </p:sp>
      <p:sp>
        <p:nvSpPr>
          <p:cNvPr id="509" name="Google Shape;509;p60"/>
          <p:cNvSpPr txBox="1"/>
          <p:nvPr/>
        </p:nvSpPr>
        <p:spPr>
          <a:xfrm>
            <a:off x="2598469" y="3735323"/>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p:txBody>
      </p:sp>
      <p:sp>
        <p:nvSpPr>
          <p:cNvPr id="510" name="Google Shape;510;p60"/>
          <p:cNvSpPr txBox="1"/>
          <p:nvPr/>
        </p:nvSpPr>
        <p:spPr>
          <a:xfrm>
            <a:off x="5818650" y="1254539"/>
            <a:ext cx="3166800" cy="3081300"/>
          </a:xfrm>
          <a:prstGeom prst="rect">
            <a:avLst/>
          </a:prstGeom>
          <a:solidFill>
            <a:srgbClr val="D0E0E3"/>
          </a:solidFill>
          <a:ln cap="flat" cmpd="sng" w="19050">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234950" lvl="0" marL="342900" rtl="0" algn="l">
              <a:spcBef>
                <a:spcPts val="0"/>
              </a:spcBef>
              <a:spcAft>
                <a:spcPts val="0"/>
              </a:spcAft>
              <a:buSzPts val="1100"/>
              <a:buChar char="●"/>
            </a:pPr>
            <a:r>
              <a:rPr b="1" lang="en" sz="1100">
                <a:solidFill>
                  <a:srgbClr val="38761D"/>
                </a:solidFill>
              </a:rPr>
              <a:t>Start</a:t>
            </a:r>
            <a:r>
              <a:rPr lang="en" sz="1100"/>
              <a:t> is a vertex set initialized by the input vertex </a:t>
            </a:r>
            <a:r>
              <a:rPr b="1" lang="en" sz="1100"/>
              <a:t>input_patient</a:t>
            </a:r>
            <a:br>
              <a:rPr b="1" lang="en" sz="1100"/>
            </a:br>
            <a:endParaRPr b="1" sz="1100"/>
          </a:p>
          <a:p>
            <a:pPr indent="-234950" lvl="0" marL="342900" rtl="0" algn="l">
              <a:spcBef>
                <a:spcPts val="0"/>
              </a:spcBef>
              <a:spcAft>
                <a:spcPts val="0"/>
              </a:spcAft>
              <a:buSzPts val="1100"/>
              <a:buChar char="●"/>
            </a:pPr>
            <a:r>
              <a:rPr b="1" lang="en" sz="1100">
                <a:solidFill>
                  <a:schemeClr val="dk1"/>
                </a:solidFill>
              </a:rPr>
              <a:t>FROM</a:t>
            </a:r>
            <a:r>
              <a:rPr lang="en" sz="1100">
                <a:solidFill>
                  <a:schemeClr val="dk1"/>
                </a:solidFill>
              </a:rPr>
              <a:t> clause finds edges which match the pattern: source vertex is in </a:t>
            </a:r>
            <a:r>
              <a:rPr b="1" lang="en" sz="1100">
                <a:solidFill>
                  <a:srgbClr val="38761D"/>
                </a:solidFill>
              </a:rPr>
              <a:t>Start</a:t>
            </a:r>
            <a:r>
              <a:rPr lang="en" sz="1100">
                <a:solidFill>
                  <a:schemeClr val="dk1"/>
                </a:solidFill>
              </a:rPr>
              <a:t>, edge type is </a:t>
            </a:r>
            <a:r>
              <a:rPr b="1" lang="en" sz="1100">
                <a:solidFill>
                  <a:srgbClr val="674EA7"/>
                </a:solidFill>
              </a:rPr>
              <a:t>reverse_Associated</a:t>
            </a:r>
            <a:r>
              <a:rPr lang="en" sz="1100">
                <a:solidFill>
                  <a:schemeClr val="dk1"/>
                </a:solidFill>
              </a:rPr>
              <a:t>, and target vertex is restricted to User type.</a:t>
            </a:r>
            <a:br>
              <a:rPr lang="en" sz="1100">
                <a:solidFill>
                  <a:schemeClr val="dk1"/>
                </a:solidFill>
              </a:rPr>
            </a:br>
            <a:endParaRPr b="1" sz="1100"/>
          </a:p>
          <a:p>
            <a:pPr indent="-234950" lvl="0" marL="342900" rtl="0" algn="l">
              <a:spcBef>
                <a:spcPts val="0"/>
              </a:spcBef>
              <a:spcAft>
                <a:spcPts val="0"/>
              </a:spcAft>
              <a:buClr>
                <a:schemeClr val="dk1"/>
              </a:buClr>
              <a:buSzPts val="1100"/>
              <a:buChar char="●"/>
            </a:pPr>
            <a:r>
              <a:rPr lang="en" sz="1100">
                <a:solidFill>
                  <a:schemeClr val="dk1"/>
                </a:solidFill>
              </a:rPr>
              <a:t>For each edge satisfies the conditions in the </a:t>
            </a:r>
            <a:r>
              <a:rPr b="1" lang="en" sz="1100">
                <a:solidFill>
                  <a:schemeClr val="dk1"/>
                </a:solidFill>
              </a:rPr>
              <a:t>FROM</a:t>
            </a:r>
            <a:r>
              <a:rPr lang="en" sz="1100">
                <a:solidFill>
                  <a:schemeClr val="dk1"/>
                </a:solidFill>
              </a:rPr>
              <a:t> clauses, </a:t>
            </a:r>
            <a:r>
              <a:rPr b="1" lang="en" sz="1100">
                <a:solidFill>
                  <a:srgbClr val="DD7E6B"/>
                </a:solidFill>
              </a:rPr>
              <a:t>s</a:t>
            </a:r>
            <a:r>
              <a:rPr lang="en" sz="1100">
                <a:solidFill>
                  <a:schemeClr val="dk1"/>
                </a:solidFill>
              </a:rPr>
              <a:t>, </a:t>
            </a:r>
            <a:r>
              <a:rPr b="1" lang="en" sz="1100">
                <a:solidFill>
                  <a:srgbClr val="DD7E6B"/>
                </a:solidFill>
              </a:rPr>
              <a:t>e</a:t>
            </a:r>
            <a:r>
              <a:rPr lang="en" sz="1100">
                <a:solidFill>
                  <a:schemeClr val="dk1"/>
                </a:solidFill>
              </a:rPr>
              <a:t> and </a:t>
            </a:r>
            <a:r>
              <a:rPr b="1" lang="en" sz="1100">
                <a:solidFill>
                  <a:srgbClr val="DD7E6B"/>
                </a:solidFill>
              </a:rPr>
              <a:t>t</a:t>
            </a:r>
            <a:r>
              <a:rPr lang="en" sz="1100">
                <a:solidFill>
                  <a:schemeClr val="dk1"/>
                </a:solidFill>
              </a:rPr>
              <a:t> are aliases of source vertex, edge and target vertex.</a:t>
            </a:r>
            <a:br>
              <a:rPr lang="en" sz="1100">
                <a:solidFill>
                  <a:schemeClr val="dk1"/>
                </a:solidFill>
              </a:rPr>
            </a:br>
            <a:endParaRPr sz="1100">
              <a:solidFill>
                <a:schemeClr val="dk1"/>
              </a:solidFill>
            </a:endParaRPr>
          </a:p>
          <a:p>
            <a:pPr indent="-234950" lvl="0" marL="342900" rtl="0" algn="l">
              <a:spcBef>
                <a:spcPts val="0"/>
              </a:spcBef>
              <a:spcAft>
                <a:spcPts val="0"/>
              </a:spcAft>
              <a:buClr>
                <a:schemeClr val="dk1"/>
              </a:buClr>
              <a:buSzPts val="1100"/>
              <a:buChar char="●"/>
            </a:pPr>
            <a:r>
              <a:rPr b="1" lang="en" sz="1100">
                <a:solidFill>
                  <a:srgbClr val="DD7E6B"/>
                </a:solidFill>
              </a:rPr>
              <a:t>s</a:t>
            </a:r>
            <a:r>
              <a:rPr lang="en" sz="1100">
                <a:solidFill>
                  <a:schemeClr val="dk1"/>
                </a:solidFill>
              </a:rPr>
              <a:t>, </a:t>
            </a:r>
            <a:r>
              <a:rPr b="1" lang="en" sz="1100">
                <a:solidFill>
                  <a:srgbClr val="DD7E6B"/>
                </a:solidFill>
              </a:rPr>
              <a:t>e</a:t>
            </a:r>
            <a:r>
              <a:rPr lang="en" sz="1100">
                <a:solidFill>
                  <a:schemeClr val="dk1"/>
                </a:solidFill>
              </a:rPr>
              <a:t> and </a:t>
            </a:r>
            <a:r>
              <a:rPr b="1" lang="en" sz="1100">
                <a:solidFill>
                  <a:srgbClr val="DD7E6B"/>
                </a:solidFill>
              </a:rPr>
              <a:t>t</a:t>
            </a:r>
            <a:r>
              <a:rPr lang="en" sz="1100">
                <a:solidFill>
                  <a:schemeClr val="dk1"/>
                </a:solidFill>
              </a:rPr>
              <a:t> are not keywords, you can rename them.</a:t>
            </a:r>
            <a:endParaRPr b="1" sz="1100"/>
          </a:p>
          <a:p>
            <a:pPr indent="0" lvl="0" marL="0" rtl="0" algn="l">
              <a:spcBef>
                <a:spcPts val="0"/>
              </a:spcBef>
              <a:spcAft>
                <a:spcPts val="0"/>
              </a:spcAft>
              <a:buNone/>
            </a:pPr>
            <a:r>
              <a:t/>
            </a:r>
            <a:endParaRPr sz="1100"/>
          </a:p>
          <a:p>
            <a:pPr indent="-234950" lvl="0" marL="342900" rtl="0" algn="l">
              <a:spcBef>
                <a:spcPts val="0"/>
              </a:spcBef>
              <a:spcAft>
                <a:spcPts val="0"/>
              </a:spcAft>
              <a:buSzPts val="1100"/>
              <a:buChar char="●"/>
            </a:pPr>
            <a:r>
              <a:rPr b="1" lang="en" sz="1100">
                <a:solidFill>
                  <a:srgbClr val="3D85C6"/>
                </a:solidFill>
              </a:rPr>
              <a:t>Claims</a:t>
            </a:r>
            <a:r>
              <a:rPr lang="en" sz="1100"/>
              <a:t> is a new vertex set equal to </a:t>
            </a:r>
            <a:r>
              <a:rPr b="1" lang="en" sz="1100">
                <a:solidFill>
                  <a:srgbClr val="DD7E6B"/>
                </a:solidFill>
              </a:rPr>
              <a:t>t</a:t>
            </a:r>
            <a:r>
              <a:rPr lang="en" sz="1100">
                <a:solidFill>
                  <a:schemeClr val="dk1"/>
                </a:solidFill>
              </a:rPr>
              <a:t>.</a:t>
            </a:r>
            <a:endParaRPr sz="1100"/>
          </a:p>
          <a:p>
            <a:pPr indent="0" lvl="0" marL="0" rtl="0" algn="l">
              <a:spcBef>
                <a:spcPts val="0"/>
              </a:spcBef>
              <a:spcAft>
                <a:spcPts val="0"/>
              </a:spcAft>
              <a:buNone/>
            </a:pPr>
            <a:r>
              <a:t/>
            </a:r>
            <a:endParaRPr sz="1100"/>
          </a:p>
        </p:txBody>
      </p:sp>
      <p:sp>
        <p:nvSpPr>
          <p:cNvPr id="511" name="Google Shape;511;p60"/>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8" name="Shape 2648"/>
        <p:cNvGrpSpPr/>
        <p:nvPr/>
      </p:nvGrpSpPr>
      <p:grpSpPr>
        <a:xfrm>
          <a:off x="0" y="0"/>
          <a:ext cx="0" cy="0"/>
          <a:chOff x="0" y="0"/>
          <a:chExt cx="0" cy="0"/>
        </a:xfrm>
      </p:grpSpPr>
      <p:sp>
        <p:nvSpPr>
          <p:cNvPr id="2649" name="Google Shape;2649;p150"/>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lang="en" sz="3600"/>
              <a:t>Data Structure Optimization</a:t>
            </a:r>
            <a:endParaRPr/>
          </a:p>
        </p:txBody>
      </p:sp>
      <p:sp>
        <p:nvSpPr>
          <p:cNvPr id="2650" name="Google Shape;2650;p150"/>
          <p:cNvSpPr txBox="1"/>
          <p:nvPr>
            <p:ph idx="1" type="body"/>
          </p:nvPr>
        </p:nvSpPr>
        <p:spPr>
          <a:xfrm>
            <a:off x="641756" y="1750219"/>
            <a:ext cx="7886700" cy="1338600"/>
          </a:xfrm>
          <a:prstGeom prst="rect">
            <a:avLst/>
          </a:prstGeom>
          <a:noFill/>
          <a:ln>
            <a:noFill/>
          </a:ln>
        </p:spPr>
        <p:txBody>
          <a:bodyPr anchorCtr="0" anchor="t" bIns="34275" lIns="68575" spcFirstLastPara="1" rIns="68575" wrap="square" tIns="34275">
            <a:noAutofit/>
          </a:bodyPr>
          <a:lstStyle/>
          <a:p>
            <a:pPr indent="-279400" lvl="0" marL="342900" marR="0" rtl="0" algn="l">
              <a:lnSpc>
                <a:spcPct val="100000"/>
              </a:lnSpc>
              <a:spcBef>
                <a:spcPts val="0"/>
              </a:spcBef>
              <a:spcAft>
                <a:spcPts val="0"/>
              </a:spcAft>
              <a:buSzPts val="1800"/>
              <a:buAutoNum type="arabicPeriod"/>
            </a:pPr>
            <a:r>
              <a:rPr lang="en"/>
              <a:t>Use fewer container operations </a:t>
            </a:r>
            <a:endParaRPr b="1"/>
          </a:p>
          <a:p>
            <a:pPr indent="-279400" lvl="0" marL="342900" rtl="0" algn="l">
              <a:spcBef>
                <a:spcPts val="0"/>
              </a:spcBef>
              <a:spcAft>
                <a:spcPts val="0"/>
              </a:spcAft>
              <a:buSzPts val="1800"/>
              <a:buAutoNum type="arabicPeriod"/>
            </a:pPr>
            <a:r>
              <a:rPr lang="en"/>
              <a:t>Use fewer vertex-attached container types </a:t>
            </a:r>
            <a:endParaRPr b="1"/>
          </a:p>
          <a:p>
            <a:pPr indent="-279400" lvl="0" marL="342900" rtl="0" algn="l">
              <a:spcBef>
                <a:spcPts val="0"/>
              </a:spcBef>
              <a:spcAft>
                <a:spcPts val="0"/>
              </a:spcAft>
              <a:buSzPts val="1800"/>
              <a:buAutoNum type="arabicPeriod"/>
            </a:pPr>
            <a:r>
              <a:rPr lang="en"/>
              <a:t>ListAccum is faster than SetAccum </a:t>
            </a:r>
            <a:endParaRPr b="1"/>
          </a:p>
          <a:p>
            <a:pPr indent="-279400" lvl="0" marL="342900" rtl="0" algn="l">
              <a:spcBef>
                <a:spcPts val="0"/>
              </a:spcBef>
              <a:spcAft>
                <a:spcPts val="0"/>
              </a:spcAft>
              <a:buSzPts val="1800"/>
              <a:buAutoNum type="arabicPeriod"/>
            </a:pPr>
            <a:r>
              <a:rPr lang="en"/>
              <a:t>Use bit vector for condition matching </a:t>
            </a:r>
            <a:endParaRPr b="1"/>
          </a:p>
          <a:p>
            <a:pPr indent="-279400" lvl="0" marL="342900" marR="0" rtl="0" algn="l">
              <a:lnSpc>
                <a:spcPct val="100000"/>
              </a:lnSpc>
              <a:spcBef>
                <a:spcPts val="0"/>
              </a:spcBef>
              <a:spcAft>
                <a:spcPts val="0"/>
              </a:spcAft>
              <a:buSzPts val="1800"/>
              <a:buAutoNum type="arabicPeriod"/>
            </a:pPr>
            <a:r>
              <a:rPr lang="en"/>
              <a:t>Use fewer Strings </a:t>
            </a:r>
            <a:endParaRPr b="1"/>
          </a:p>
          <a:p>
            <a:pPr indent="0" lvl="0" marL="342900" marR="0" rtl="0" algn="l">
              <a:lnSpc>
                <a:spcPct val="100000"/>
              </a:lnSpc>
              <a:spcBef>
                <a:spcPts val="0"/>
              </a:spcBef>
              <a:spcAft>
                <a:spcPts val="0"/>
              </a:spcAft>
              <a:buNone/>
            </a:pPr>
            <a:r>
              <a:t/>
            </a:r>
            <a:endParaRPr/>
          </a:p>
        </p:txBody>
      </p:sp>
      <p:sp>
        <p:nvSpPr>
          <p:cNvPr id="2651" name="Google Shape;2651;p150"/>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151"/>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Autofit/>
          </a:bodyPr>
          <a:lstStyle/>
          <a:p>
            <a:pPr indent="0" lvl="0" marL="0" marR="0" rtl="0" algn="l">
              <a:lnSpc>
                <a:spcPct val="150000"/>
              </a:lnSpc>
              <a:spcBef>
                <a:spcPts val="0"/>
              </a:spcBef>
              <a:spcAft>
                <a:spcPts val="0"/>
              </a:spcAft>
              <a:buNone/>
            </a:pPr>
            <a:r>
              <a:rPr b="1" lang="en" sz="1700"/>
              <a:t>1. Use fewer container operations</a:t>
            </a:r>
            <a:endParaRPr b="1" sz="1700"/>
          </a:p>
          <a:p>
            <a:pPr indent="0" lvl="0" marL="0" marR="0" rtl="0" algn="l">
              <a:lnSpc>
                <a:spcPct val="150000"/>
              </a:lnSpc>
              <a:spcBef>
                <a:spcPts val="0"/>
              </a:spcBef>
              <a:spcAft>
                <a:spcPts val="0"/>
              </a:spcAft>
              <a:buNone/>
            </a:pPr>
            <a:r>
              <a:rPr lang="en" sz="1400">
                <a:solidFill>
                  <a:srgbClr val="3D85C6"/>
                </a:solidFill>
                <a:latin typeface="Arial"/>
                <a:ea typeface="Arial"/>
                <a:cs typeface="Arial"/>
                <a:sym typeface="Arial"/>
              </a:rPr>
              <a:t>// given an input vertex set </a:t>
            </a:r>
            <a:r>
              <a:rPr b="1" lang="en" sz="1400">
                <a:solidFill>
                  <a:srgbClr val="3D85C6"/>
                </a:solidFill>
                <a:latin typeface="Arial"/>
                <a:ea typeface="Arial"/>
                <a:cs typeface="Arial"/>
                <a:sym typeface="Arial"/>
              </a:rPr>
              <a:t>forbiddenSet</a:t>
            </a:r>
            <a:r>
              <a:rPr lang="en" sz="1400">
                <a:solidFill>
                  <a:srgbClr val="3D85C6"/>
                </a:solidFill>
                <a:latin typeface="Arial"/>
                <a:ea typeface="Arial"/>
                <a:cs typeface="Arial"/>
                <a:sym typeface="Arial"/>
              </a:rPr>
              <a:t>, skip those vertices during the traversal</a:t>
            </a:r>
            <a:endParaRPr sz="1400">
              <a:solidFill>
                <a:srgbClr val="3D85C6"/>
              </a:solidFill>
              <a:latin typeface="Arial"/>
              <a:ea typeface="Arial"/>
              <a:cs typeface="Arial"/>
              <a:sym typeface="Arial"/>
            </a:endParaRPr>
          </a:p>
          <a:p>
            <a:pPr indent="0" lvl="0" marL="0" marR="0" rtl="0" algn="l">
              <a:lnSpc>
                <a:spcPct val="100000"/>
              </a:lnSpc>
              <a:spcBef>
                <a:spcPts val="500"/>
              </a:spcBef>
              <a:spcAft>
                <a:spcPts val="0"/>
              </a:spcAft>
              <a:buClr>
                <a:srgbClr val="9A9ABD"/>
              </a:buClr>
              <a:buSzPts val="700"/>
              <a:buFont typeface="Arial"/>
              <a:buNone/>
            </a:pPr>
            <a:r>
              <a:rPr i="0" lang="en" sz="1200" u="none" cap="none" strike="noStrike">
                <a:solidFill>
                  <a:schemeClr val="dk1"/>
                </a:solidFill>
                <a:latin typeface="Consolas"/>
                <a:ea typeface="Consolas"/>
                <a:cs typeface="Consolas"/>
                <a:sym typeface="Consolas"/>
              </a:rPr>
              <a:t>CREATE QUERY example1 (set&lt;vertex&gt; forbiddenSet) FOR GRAPH exampleGraph</a:t>
            </a:r>
            <a:r>
              <a:rPr lang="en" sz="1200">
                <a:latin typeface="Consolas"/>
                <a:ea typeface="Consolas"/>
                <a:cs typeface="Consolas"/>
                <a:sym typeface="Consolas"/>
              </a:rPr>
              <a:t> </a:t>
            </a:r>
            <a:r>
              <a:rPr i="0" lang="en" sz="1200" u="none" cap="none" strike="noStrike">
                <a:solidFill>
                  <a:schemeClr val="dk1"/>
                </a:solidFill>
                <a:latin typeface="Consolas"/>
                <a:ea typeface="Consolas"/>
                <a:cs typeface="Consolas"/>
                <a:sym typeface="Consolas"/>
              </a:rPr>
              <a:t>{ </a:t>
            </a:r>
            <a:br>
              <a:rPr i="0" lang="en" sz="1200" u="none" cap="none" strike="noStrike">
                <a:solidFill>
                  <a:schemeClr val="dk1"/>
                </a:solidFill>
                <a:latin typeface="Consolas"/>
                <a:ea typeface="Consolas"/>
                <a:cs typeface="Consolas"/>
                <a:sym typeface="Consolas"/>
              </a:rPr>
            </a:br>
            <a:r>
              <a:rPr i="0" lang="en" sz="1200" u="none" cap="none" strike="noStrike">
                <a:solidFill>
                  <a:schemeClr val="dk1"/>
                </a:solidFill>
                <a:latin typeface="Consolas"/>
                <a:ea typeface="Consolas"/>
                <a:cs typeface="Consolas"/>
                <a:sym typeface="Consolas"/>
              </a:rPr>
              <a:t>    …</a:t>
            </a:r>
            <a:br>
              <a:rPr i="0" lang="en" sz="1200" u="none" cap="none" strike="noStrike">
                <a:solidFill>
                  <a:schemeClr val="dk1"/>
                </a:solidFill>
                <a:latin typeface="Consolas"/>
                <a:ea typeface="Consolas"/>
                <a:cs typeface="Consolas"/>
                <a:sym typeface="Consolas"/>
              </a:rPr>
            </a:br>
            <a:r>
              <a:rPr i="0" lang="en" sz="1200" u="none" cap="none" strike="noStrike">
                <a:solidFill>
                  <a:schemeClr val="dk1"/>
                </a:solidFill>
                <a:latin typeface="Consolas"/>
                <a:ea typeface="Consolas"/>
                <a:cs typeface="Consolas"/>
                <a:sym typeface="Consolas"/>
              </a:rPr>
              <a:t>    S</a:t>
            </a:r>
            <a:r>
              <a:rPr lang="en" sz="1200">
                <a:latin typeface="Consolas"/>
                <a:ea typeface="Consolas"/>
                <a:cs typeface="Consolas"/>
                <a:sym typeface="Consolas"/>
              </a:rPr>
              <a:t>tart = {ANY};</a:t>
            </a:r>
            <a:endParaRPr sz="1200">
              <a:latin typeface="Consolas"/>
              <a:ea typeface="Consolas"/>
              <a:cs typeface="Consolas"/>
              <a:sym typeface="Consolas"/>
            </a:endParaRPr>
          </a:p>
          <a:p>
            <a:pPr indent="0" lvl="0" marL="0" marR="0" rtl="0" algn="l">
              <a:lnSpc>
                <a:spcPct val="100000"/>
              </a:lnSpc>
              <a:spcBef>
                <a:spcPts val="500"/>
              </a:spcBef>
              <a:spcAft>
                <a:spcPts val="0"/>
              </a:spcAft>
              <a:buClr>
                <a:srgbClr val="9A9ABD"/>
              </a:buClr>
              <a:buSzPts val="700"/>
              <a:buFont typeface="Arial"/>
              <a:buNone/>
            </a:pPr>
            <a:r>
              <a:rPr lang="en" sz="1200">
                <a:latin typeface="Consolas"/>
                <a:ea typeface="Consolas"/>
                <a:cs typeface="Consolas"/>
                <a:sym typeface="Consolas"/>
              </a:rPr>
              <a:t>    </a:t>
            </a:r>
            <a:r>
              <a:rPr i="0" lang="en" sz="1200" u="none" cap="none" strike="noStrike">
                <a:solidFill>
                  <a:schemeClr val="dk1"/>
                </a:solidFill>
                <a:latin typeface="Consolas"/>
                <a:ea typeface="Consolas"/>
                <a:cs typeface="Consolas"/>
                <a:sym typeface="Consolas"/>
              </a:rPr>
              <a:t>Start = </a:t>
            </a:r>
            <a:r>
              <a:rPr lang="en" sz="1200">
                <a:latin typeface="Consolas"/>
                <a:ea typeface="Consolas"/>
                <a:cs typeface="Consolas"/>
                <a:sym typeface="Consolas"/>
              </a:rPr>
              <a:t>SELECT</a:t>
            </a:r>
            <a:r>
              <a:rPr i="0" lang="en" sz="1200" u="none" cap="none" strike="noStrike">
                <a:solidFill>
                  <a:schemeClr val="dk1"/>
                </a:solidFill>
                <a:latin typeface="Consolas"/>
                <a:ea typeface="Consolas"/>
                <a:cs typeface="Consolas"/>
                <a:sym typeface="Consolas"/>
              </a:rPr>
              <a:t> t </a:t>
            </a:r>
            <a:r>
              <a:rPr lang="en" sz="1200">
                <a:latin typeface="Consolas"/>
                <a:ea typeface="Consolas"/>
                <a:cs typeface="Consolas"/>
                <a:sym typeface="Consolas"/>
              </a:rPr>
              <a:t>FROM</a:t>
            </a:r>
            <a:r>
              <a:rPr i="0" lang="en" sz="1200" u="none" cap="none" strike="noStrike">
                <a:solidFill>
                  <a:schemeClr val="dk1"/>
                </a:solidFill>
                <a:latin typeface="Consolas"/>
                <a:ea typeface="Consolas"/>
                <a:cs typeface="Consolas"/>
                <a:sym typeface="Consolas"/>
              </a:rPr>
              <a:t> Start:s-(:e)-&gt;:t</a:t>
            </a:r>
            <a:endParaRPr>
              <a:latin typeface="Consolas"/>
              <a:ea typeface="Consolas"/>
              <a:cs typeface="Consolas"/>
              <a:sym typeface="Consolas"/>
            </a:endParaRPr>
          </a:p>
          <a:p>
            <a:pPr indent="0" lvl="0" marL="0" marR="0" rtl="0" algn="l">
              <a:lnSpc>
                <a:spcPct val="100000"/>
              </a:lnSpc>
              <a:spcBef>
                <a:spcPts val="500"/>
              </a:spcBef>
              <a:spcAft>
                <a:spcPts val="0"/>
              </a:spcAft>
              <a:buClr>
                <a:srgbClr val="9A9ABD"/>
              </a:buClr>
              <a:buSzPts val="700"/>
              <a:buFont typeface="Arial"/>
              <a:buNone/>
            </a:pPr>
            <a:r>
              <a:rPr i="0" lang="en" sz="1200" u="none" cap="none" strike="noStrike">
                <a:solidFill>
                  <a:schemeClr val="dk1"/>
                </a:solidFill>
                <a:latin typeface="Consolas"/>
                <a:ea typeface="Consolas"/>
                <a:cs typeface="Consolas"/>
                <a:sym typeface="Consolas"/>
              </a:rPr>
              <a:t>            </a:t>
            </a:r>
            <a:r>
              <a:rPr b="1" lang="en" sz="1200">
                <a:solidFill>
                  <a:srgbClr val="E06666"/>
                </a:solidFill>
                <a:latin typeface="Consolas"/>
                <a:ea typeface="Consolas"/>
                <a:cs typeface="Consolas"/>
                <a:sym typeface="Consolas"/>
              </a:rPr>
              <a:t>WHERE</a:t>
            </a:r>
            <a:r>
              <a:rPr b="1" i="0" lang="en" sz="1200" u="none" cap="none" strike="noStrike">
                <a:solidFill>
                  <a:srgbClr val="E06666"/>
                </a:solidFill>
                <a:latin typeface="Consolas"/>
                <a:ea typeface="Consolas"/>
                <a:cs typeface="Consolas"/>
                <a:sym typeface="Consolas"/>
              </a:rPr>
              <a:t> t </a:t>
            </a:r>
            <a:r>
              <a:rPr b="1" lang="en" sz="1200">
                <a:solidFill>
                  <a:srgbClr val="E06666"/>
                </a:solidFill>
                <a:latin typeface="Consolas"/>
                <a:ea typeface="Consolas"/>
                <a:cs typeface="Consolas"/>
                <a:sym typeface="Consolas"/>
              </a:rPr>
              <a:t>NOT IN</a:t>
            </a:r>
            <a:r>
              <a:rPr b="1" i="0" lang="en" sz="1200" u="none" cap="none" strike="noStrike">
                <a:solidFill>
                  <a:srgbClr val="E06666"/>
                </a:solidFill>
                <a:latin typeface="Consolas"/>
                <a:ea typeface="Consolas"/>
                <a:cs typeface="Consolas"/>
                <a:sym typeface="Consolas"/>
              </a:rPr>
              <a:t> forbiddenSet</a:t>
            </a:r>
            <a:r>
              <a:rPr i="0" lang="en" sz="1200" u="none" cap="none" strike="noStrike">
                <a:solidFill>
                  <a:schemeClr val="dk1"/>
                </a:solidFill>
                <a:latin typeface="Consolas"/>
                <a:ea typeface="Consolas"/>
                <a:cs typeface="Consolas"/>
                <a:sym typeface="Consolas"/>
              </a:rPr>
              <a:t>;</a:t>
            </a:r>
            <a:r>
              <a:rPr lang="en" sz="1200">
                <a:latin typeface="Consolas"/>
                <a:ea typeface="Consolas"/>
                <a:cs typeface="Consolas"/>
                <a:sym typeface="Consolas"/>
              </a:rPr>
              <a:t> </a:t>
            </a:r>
            <a:r>
              <a:rPr lang="en" sz="1400">
                <a:solidFill>
                  <a:srgbClr val="3D85C6"/>
                </a:solidFill>
                <a:latin typeface="Arial"/>
                <a:ea typeface="Arial"/>
                <a:cs typeface="Arial"/>
                <a:sym typeface="Arial"/>
              </a:rPr>
              <a:t>// if alias t is in </a:t>
            </a:r>
            <a:r>
              <a:rPr b="1" lang="en" sz="1400">
                <a:solidFill>
                  <a:srgbClr val="3D85C6"/>
                </a:solidFill>
                <a:latin typeface="Arial"/>
                <a:ea typeface="Arial"/>
                <a:cs typeface="Arial"/>
                <a:sym typeface="Arial"/>
              </a:rPr>
              <a:t>forbiddenSet</a:t>
            </a:r>
            <a:r>
              <a:rPr lang="en" sz="1400">
                <a:solidFill>
                  <a:srgbClr val="3D85C6"/>
                </a:solidFill>
                <a:latin typeface="Arial"/>
                <a:ea typeface="Arial"/>
                <a:cs typeface="Arial"/>
                <a:sym typeface="Arial"/>
              </a:rPr>
              <a:t>, skip this edge</a:t>
            </a:r>
            <a:endParaRPr sz="1400">
              <a:solidFill>
                <a:srgbClr val="3D85C6"/>
              </a:solidFill>
              <a:latin typeface="Arial"/>
              <a:ea typeface="Arial"/>
              <a:cs typeface="Arial"/>
              <a:sym typeface="Arial"/>
            </a:endParaRPr>
          </a:p>
          <a:p>
            <a:pPr indent="0" lvl="0" marL="0" marR="0" rtl="0" algn="l">
              <a:lnSpc>
                <a:spcPct val="100000"/>
              </a:lnSpc>
              <a:spcBef>
                <a:spcPts val="500"/>
              </a:spcBef>
              <a:spcAft>
                <a:spcPts val="0"/>
              </a:spcAft>
              <a:buClr>
                <a:srgbClr val="9A9ABD"/>
              </a:buClr>
              <a:buSzPts val="700"/>
              <a:buFont typeface="Arial"/>
              <a:buNone/>
            </a:pPr>
            <a:r>
              <a:rPr i="0" lang="en" sz="1200" u="none" cap="none" strike="noStrike">
                <a:solidFill>
                  <a:schemeClr val="dk1"/>
                </a:solidFill>
                <a:latin typeface="Consolas"/>
                <a:ea typeface="Consolas"/>
                <a:cs typeface="Consolas"/>
                <a:sym typeface="Consolas"/>
              </a:rPr>
              <a:t>   …</a:t>
            </a:r>
            <a:br>
              <a:rPr i="0" lang="en" sz="1200" u="none" cap="none" strike="noStrike">
                <a:solidFill>
                  <a:schemeClr val="dk1"/>
                </a:solidFill>
                <a:latin typeface="Consolas"/>
                <a:ea typeface="Consolas"/>
                <a:cs typeface="Consolas"/>
                <a:sym typeface="Consolas"/>
              </a:rPr>
            </a:br>
            <a:r>
              <a:rPr i="0" lang="en" sz="1200" u="none" cap="none" strike="noStrike">
                <a:solidFill>
                  <a:schemeClr val="dk1"/>
                </a:solidFill>
                <a:latin typeface="Consolas"/>
                <a:ea typeface="Consolas"/>
                <a:cs typeface="Consolas"/>
                <a:sym typeface="Consolas"/>
              </a:rPr>
              <a:t>}</a:t>
            </a:r>
            <a:endParaRPr i="0" sz="1200" u="none" cap="none" strike="noStrike">
              <a:solidFill>
                <a:schemeClr val="dk1"/>
              </a:solidFill>
              <a:latin typeface="Consolas"/>
              <a:ea typeface="Consolas"/>
              <a:cs typeface="Consolas"/>
              <a:sym typeface="Consolas"/>
            </a:endParaRPr>
          </a:p>
          <a:p>
            <a:pPr indent="0" lvl="0" marL="0" marR="0" rtl="0" algn="l">
              <a:lnSpc>
                <a:spcPct val="100000"/>
              </a:lnSpc>
              <a:spcBef>
                <a:spcPts val="500"/>
              </a:spcBef>
              <a:spcAft>
                <a:spcPts val="0"/>
              </a:spcAft>
              <a:buClr>
                <a:srgbClr val="9A9ABD"/>
              </a:buClr>
              <a:buSzPts val="700"/>
              <a:buFont typeface="Arial"/>
              <a:buNone/>
            </a:pPr>
            <a:r>
              <a:t/>
            </a:r>
            <a:endParaRPr b="0" i="0" sz="12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9A9ABD"/>
              </a:buClr>
              <a:buSzPts val="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2657" name="Google Shape;2657;p151"/>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58" name="Google Shape;2658;p151"/>
          <p:cNvSpPr txBox="1"/>
          <p:nvPr/>
        </p:nvSpPr>
        <p:spPr>
          <a:xfrm>
            <a:off x="304800" y="3783356"/>
            <a:ext cx="5966100" cy="5208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9850" lvl="0" marL="63500" rtl="0" algn="l">
              <a:lnSpc>
                <a:spcPct val="150000"/>
              </a:lnSpc>
              <a:spcBef>
                <a:spcPts val="0"/>
              </a:spcBef>
              <a:spcAft>
                <a:spcPts val="0"/>
              </a:spcAft>
              <a:buSzPts val="1100"/>
              <a:buChar char="●"/>
            </a:pPr>
            <a:r>
              <a:rPr lang="en" sz="1100"/>
              <a:t> Each edge will perform the same set operation to check if vertex </a:t>
            </a:r>
            <a:r>
              <a:rPr b="1" lang="en" sz="1100"/>
              <a:t>t</a:t>
            </a:r>
            <a:r>
              <a:rPr lang="en" sz="1100"/>
              <a:t> is in </a:t>
            </a:r>
            <a:r>
              <a:rPr b="1" lang="en" sz="1100"/>
              <a:t>forbiddenSet</a:t>
            </a:r>
            <a:r>
              <a:rPr lang="en" sz="1100"/>
              <a:t> or not</a:t>
            </a:r>
            <a:endParaRPr sz="1100"/>
          </a:p>
          <a:p>
            <a:pPr indent="-69850" lvl="0" marL="63500" rtl="0" algn="l">
              <a:lnSpc>
                <a:spcPct val="150000"/>
              </a:lnSpc>
              <a:spcBef>
                <a:spcPts val="0"/>
              </a:spcBef>
              <a:spcAft>
                <a:spcPts val="0"/>
              </a:spcAft>
              <a:buSzPts val="1100"/>
              <a:buChar char="●"/>
            </a:pPr>
            <a:r>
              <a:rPr lang="en" sz="1100"/>
              <a:t> Set operation of existence checking is slow</a:t>
            </a:r>
            <a:endParaRPr sz="1100"/>
          </a:p>
        </p:txBody>
      </p:sp>
      <p:sp>
        <p:nvSpPr>
          <p:cNvPr id="2659" name="Google Shape;2659;p151"/>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Data Structure Optimization</a:t>
            </a:r>
            <a:endParaRPr sz="2100">
              <a:solidFill>
                <a:srgbClr val="FF6E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152"/>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1. Use fewer container operations</a:t>
            </a:r>
            <a:endParaRPr b="0" i="0" sz="12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9A9ABD"/>
              </a:buClr>
              <a:buSzPts val="800"/>
              <a:buFont typeface="Arial"/>
              <a:buNone/>
            </a:pPr>
            <a:r>
              <a:t/>
            </a:r>
            <a:endParaRPr b="0" i="0" sz="1400" u="none" cap="none" strike="noStrike">
              <a:solidFill>
                <a:schemeClr val="dk1"/>
              </a:solidFill>
              <a:latin typeface="Century Gothic"/>
              <a:ea typeface="Century Gothic"/>
              <a:cs typeface="Century Gothic"/>
              <a:sym typeface="Century Gothic"/>
            </a:endParaRPr>
          </a:p>
        </p:txBody>
      </p:sp>
      <p:sp>
        <p:nvSpPr>
          <p:cNvPr id="2665" name="Google Shape;2665;p152"/>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66" name="Google Shape;2666;p152"/>
          <p:cNvSpPr txBox="1"/>
          <p:nvPr/>
        </p:nvSpPr>
        <p:spPr>
          <a:xfrm>
            <a:off x="224625" y="1332450"/>
            <a:ext cx="8033400" cy="22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solidFill>
                  <a:srgbClr val="3D85C6"/>
                </a:solidFill>
              </a:rPr>
              <a:t>// given an input vertex set </a:t>
            </a:r>
            <a:r>
              <a:rPr b="1" lang="en" sz="1400">
                <a:solidFill>
                  <a:srgbClr val="3D85C6"/>
                </a:solidFill>
              </a:rPr>
              <a:t>forbiddenSet</a:t>
            </a:r>
            <a:r>
              <a:rPr lang="en" sz="1400">
                <a:solidFill>
                  <a:srgbClr val="3D85C6"/>
                </a:solidFill>
              </a:rPr>
              <a:t>, skip those vertices during the traversal</a:t>
            </a:r>
            <a:endParaRPr sz="1200">
              <a:solidFill>
                <a:srgbClr val="3D85C6"/>
              </a:solidFill>
              <a:latin typeface="Consolas"/>
              <a:ea typeface="Consolas"/>
              <a:cs typeface="Consolas"/>
              <a:sym typeface="Consolas"/>
            </a:endParaRPr>
          </a:p>
          <a:p>
            <a:pPr indent="0" lvl="0" marL="0" rtl="0" algn="l">
              <a:spcBef>
                <a:spcPts val="500"/>
              </a:spcBef>
              <a:spcAft>
                <a:spcPts val="0"/>
              </a:spcAft>
              <a:buNone/>
            </a:pPr>
            <a:r>
              <a:rPr lang="en" sz="1200">
                <a:solidFill>
                  <a:schemeClr val="dk1"/>
                </a:solidFill>
                <a:latin typeface="Consolas"/>
                <a:ea typeface="Consolas"/>
                <a:cs typeface="Consolas"/>
                <a:sym typeface="Consolas"/>
              </a:rPr>
              <a:t>CREATE QUERY example2 (set&lt;vertex&gt; forbiddenSet) FOR GRAPH exampleGraph {    </a:t>
            </a:r>
            <a:endParaRPr sz="1200">
              <a:solidFill>
                <a:schemeClr val="dk1"/>
              </a:solidFill>
              <a:latin typeface="Consolas"/>
              <a:ea typeface="Consolas"/>
              <a:cs typeface="Consolas"/>
              <a:sym typeface="Consolas"/>
            </a:endParaRPr>
          </a:p>
          <a:p>
            <a:pPr indent="0" lvl="0" marL="0" rtl="0" algn="l">
              <a:spcBef>
                <a:spcPts val="500"/>
              </a:spcBef>
              <a:spcAft>
                <a:spcPts val="0"/>
              </a:spcAft>
              <a:buNone/>
            </a:pPr>
            <a:r>
              <a:rPr lang="en" sz="1200">
                <a:solidFill>
                  <a:schemeClr val="dk1"/>
                </a:solidFill>
                <a:latin typeface="Consolas"/>
                <a:ea typeface="Consolas"/>
                <a:cs typeface="Consolas"/>
                <a:sym typeface="Consolas"/>
              </a:rPr>
              <a:t>    </a:t>
            </a:r>
            <a:r>
              <a:rPr b="1" lang="en" sz="1200">
                <a:solidFill>
                  <a:srgbClr val="6AA84F"/>
                </a:solidFill>
                <a:latin typeface="Consolas"/>
                <a:ea typeface="Consolas"/>
                <a:cs typeface="Consolas"/>
                <a:sym typeface="Consolas"/>
              </a:rPr>
              <a:t>OrAccum&lt;bool&gt; @isFob</a:t>
            </a:r>
            <a:r>
              <a:rPr lang="en" sz="1200">
                <a:solidFill>
                  <a:srgbClr val="6AA84F"/>
                </a:solidFill>
                <a:latin typeface="Consolas"/>
                <a:ea typeface="Consolas"/>
                <a:cs typeface="Consolas"/>
                <a:sym typeface="Consolas"/>
              </a:rPr>
              <a: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Forbid = forbiddenSet;</a:t>
            </a:r>
            <a:endParaRPr sz="2100">
              <a:solidFill>
                <a:schemeClr val="dk1"/>
              </a:solidFill>
              <a:latin typeface="Consolas"/>
              <a:ea typeface="Consolas"/>
              <a:cs typeface="Consolas"/>
              <a:sym typeface="Consolas"/>
            </a:endParaRPr>
          </a:p>
          <a:p>
            <a:pPr indent="0" lvl="0" marL="0" rtl="0" algn="l">
              <a:spcBef>
                <a:spcPts val="500"/>
              </a:spcBef>
              <a:spcAft>
                <a:spcPts val="0"/>
              </a:spcAft>
              <a:buNone/>
            </a:pPr>
            <a:r>
              <a:rPr lang="en" sz="1200">
                <a:solidFill>
                  <a:schemeClr val="dk1"/>
                </a:solidFill>
                <a:latin typeface="Consolas"/>
                <a:ea typeface="Consolas"/>
                <a:cs typeface="Consolas"/>
                <a:sym typeface="Consolas"/>
              </a:rPr>
              <a:t>    Forbid = SELECT s FROM Forbid:s POST_ACCUM </a:t>
            </a:r>
            <a:r>
              <a:rPr b="1" lang="en" sz="1200">
                <a:solidFill>
                  <a:srgbClr val="6AA84F"/>
                </a:solidFill>
                <a:latin typeface="Consolas"/>
                <a:ea typeface="Consolas"/>
                <a:cs typeface="Consolas"/>
                <a:sym typeface="Consolas"/>
              </a:rPr>
              <a:t>s.@isFob = true</a:t>
            </a:r>
            <a:r>
              <a:rPr lang="en" sz="12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  </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Start = {ALL}; </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Start = SELECT t FROM Start:s-(:e)-&gt; :t</a:t>
            </a:r>
            <a:endParaRPr sz="2100">
              <a:solidFill>
                <a:schemeClr val="dk1"/>
              </a:solidFill>
              <a:latin typeface="Consolas"/>
              <a:ea typeface="Consolas"/>
              <a:cs typeface="Consolas"/>
              <a:sym typeface="Consolas"/>
            </a:endParaRPr>
          </a:p>
          <a:p>
            <a:pPr indent="0" lvl="0" marL="0" rtl="0" algn="l">
              <a:spcBef>
                <a:spcPts val="500"/>
              </a:spcBef>
              <a:spcAft>
                <a:spcPts val="0"/>
              </a:spcAft>
              <a:buNone/>
            </a:pPr>
            <a:r>
              <a:rPr lang="en" sz="1200">
                <a:solidFill>
                  <a:schemeClr val="dk1"/>
                </a:solidFill>
                <a:latin typeface="Consolas"/>
                <a:ea typeface="Consolas"/>
                <a:cs typeface="Consolas"/>
                <a:sym typeface="Consolas"/>
              </a:rPr>
              <a:t>                </a:t>
            </a:r>
            <a:r>
              <a:rPr b="1" lang="en" sz="1200">
                <a:solidFill>
                  <a:srgbClr val="6AA84F"/>
                </a:solidFill>
                <a:latin typeface="Consolas"/>
                <a:ea typeface="Consolas"/>
                <a:cs typeface="Consolas"/>
                <a:sym typeface="Consolas"/>
              </a:rPr>
              <a:t>where t.@isFob == false</a:t>
            </a:r>
            <a:r>
              <a:rPr lang="en" sz="1200">
                <a:solidFill>
                  <a:srgbClr val="6AA84F"/>
                </a:solidFill>
                <a:latin typeface="Consolas"/>
                <a:ea typeface="Consolas"/>
                <a:cs typeface="Consolas"/>
                <a:sym typeface="Consolas"/>
              </a:rPr>
              <a:t>;</a:t>
            </a:r>
            <a:endParaRPr sz="2100">
              <a:solidFill>
                <a:srgbClr val="6AA84F"/>
              </a:solidFill>
              <a:latin typeface="Consolas"/>
              <a:ea typeface="Consolas"/>
              <a:cs typeface="Consolas"/>
              <a:sym typeface="Consolas"/>
            </a:endParaRPr>
          </a:p>
          <a:p>
            <a:pPr indent="0" lvl="0" marL="0" rtl="0" algn="l">
              <a:spcBef>
                <a:spcPts val="500"/>
              </a:spcBef>
              <a:spcAft>
                <a:spcPts val="0"/>
              </a:spcAft>
              <a:buNone/>
            </a:pPr>
            <a:r>
              <a:rPr lang="en" sz="1200">
                <a:solidFill>
                  <a:schemeClr val="dk1"/>
                </a:solidFill>
                <a:latin typeface="Century Gothic"/>
                <a:ea typeface="Century Gothic"/>
                <a:cs typeface="Century Gothic"/>
                <a:sym typeface="Century Gothic"/>
              </a:rPr>
              <a:t>   …</a:t>
            </a:r>
            <a:br>
              <a:rPr lang="en" sz="1200">
                <a:solidFill>
                  <a:schemeClr val="dk1"/>
                </a:solidFill>
                <a:latin typeface="Century Gothic"/>
                <a:ea typeface="Century Gothic"/>
                <a:cs typeface="Century Gothic"/>
                <a:sym typeface="Century Gothic"/>
              </a:rPr>
            </a:br>
            <a:r>
              <a:rPr lang="en" sz="1200">
                <a:solidFill>
                  <a:schemeClr val="dk1"/>
                </a:solidFill>
                <a:latin typeface="Century Gothic"/>
                <a:ea typeface="Century Gothic"/>
                <a:cs typeface="Century Gothic"/>
                <a:sym typeface="Century Gothic"/>
              </a:rPr>
              <a:t>}</a:t>
            </a:r>
            <a:endParaRPr sz="1100"/>
          </a:p>
        </p:txBody>
      </p:sp>
      <p:sp>
        <p:nvSpPr>
          <p:cNvPr id="2667" name="Google Shape;2667;p152"/>
          <p:cNvSpPr txBox="1"/>
          <p:nvPr/>
        </p:nvSpPr>
        <p:spPr>
          <a:xfrm>
            <a:off x="247650" y="3770794"/>
            <a:ext cx="5512500" cy="5349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Create an OrAccum to mark the forbidden set first </a:t>
            </a:r>
            <a:endParaRPr sz="1000"/>
          </a:p>
          <a:p>
            <a:pPr indent="-63500" lvl="0" marL="63500" rtl="0" algn="l">
              <a:lnSpc>
                <a:spcPct val="150000"/>
              </a:lnSpc>
              <a:spcBef>
                <a:spcPts val="0"/>
              </a:spcBef>
              <a:spcAft>
                <a:spcPts val="0"/>
              </a:spcAft>
              <a:buSzPts val="1000"/>
              <a:buChar char="●"/>
            </a:pPr>
            <a:r>
              <a:rPr lang="en" sz="1000"/>
              <a:t> In each WHERE clause only a boolean check is executed</a:t>
            </a:r>
            <a:endParaRPr sz="1000"/>
          </a:p>
        </p:txBody>
      </p:sp>
      <p:sp>
        <p:nvSpPr>
          <p:cNvPr id="2668" name="Google Shape;2668;p152"/>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Data Structure Optimization</a:t>
            </a:r>
            <a:endParaRPr sz="2100">
              <a:solidFill>
                <a:srgbClr val="FF6E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153"/>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Autofit/>
          </a:bodyPr>
          <a:lstStyle/>
          <a:p>
            <a:pPr indent="0" lvl="0" marL="0" rtl="0" algn="l">
              <a:lnSpc>
                <a:spcPct val="100000"/>
              </a:lnSpc>
              <a:spcBef>
                <a:spcPts val="0"/>
              </a:spcBef>
              <a:spcAft>
                <a:spcPts val="0"/>
              </a:spcAft>
              <a:buClr>
                <a:schemeClr val="dk1"/>
              </a:buClr>
              <a:buSzPts val="800"/>
              <a:buFont typeface="Arial"/>
              <a:buNone/>
            </a:pPr>
            <a:r>
              <a:rPr b="1" lang="en" sz="1700"/>
              <a:t>2. Avoid using container type vertex-attached accumulators</a:t>
            </a:r>
            <a:endParaRPr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2674" name="Google Shape;2674;p153"/>
          <p:cNvSpPr txBox="1"/>
          <p:nvPr/>
        </p:nvSpPr>
        <p:spPr>
          <a:xfrm>
            <a:off x="264769" y="1286438"/>
            <a:ext cx="6825300" cy="3311400"/>
          </a:xfrm>
          <a:prstGeom prst="rect">
            <a:avLst/>
          </a:prstGeom>
          <a:noFill/>
          <a:ln>
            <a:noFill/>
          </a:ln>
        </p:spPr>
        <p:txBody>
          <a:bodyPr anchorCtr="0" anchor="t" bIns="34275" lIns="68575" spcFirstLastPara="1" rIns="68575" wrap="square" tIns="34275">
            <a:noAutofit/>
          </a:bodyPr>
          <a:lstStyle/>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a:t>
            </a:r>
            <a:r>
              <a:rPr lang="en" sz="1400">
                <a:solidFill>
                  <a:srgbClr val="3D85C6"/>
                </a:solidFill>
                <a:latin typeface="Century Gothic"/>
                <a:ea typeface="Century Gothic"/>
                <a:cs typeface="Century Gothic"/>
                <a:sym typeface="Century Gothic"/>
              </a:rPr>
              <a:t>This query prints all the shortest paths between two input vertices</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CREATE QUERY </a:t>
            </a:r>
            <a:r>
              <a:rPr lang="en" sz="1200">
                <a:solidFill>
                  <a:schemeClr val="dk1"/>
                </a:solidFill>
                <a:latin typeface="Consolas"/>
                <a:ea typeface="Consolas"/>
                <a:cs typeface="Consolas"/>
                <a:sym typeface="Consolas"/>
              </a:rPr>
              <a:t>example</a:t>
            </a:r>
            <a:r>
              <a:rPr lang="en" sz="1200">
                <a:solidFill>
                  <a:schemeClr val="dk1"/>
                </a:solidFill>
                <a:latin typeface="Consolas"/>
                <a:ea typeface="Consolas"/>
                <a:cs typeface="Consolas"/>
                <a:sym typeface="Consolas"/>
              </a:rPr>
              <a:t> (VERTEX input1, VERTEX input2) FOR GRAPH exampleGraph {</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b="1" lang="en" sz="1200">
                <a:solidFill>
                  <a:srgbClr val="E06666"/>
                </a:solidFill>
                <a:latin typeface="Consolas"/>
                <a:ea typeface="Consolas"/>
                <a:cs typeface="Consolas"/>
                <a:sym typeface="Consolas"/>
              </a:rPr>
              <a:t>  SetAccum&lt;EDGE&gt; @path;</a:t>
            </a:r>
            <a:endParaRPr b="1" sz="1200">
              <a:solidFill>
                <a:srgbClr val="E0666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OrAccum&lt;Bool&gt; @@found;</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Start = {input1};</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WHILE Start.size() &gt; 0 AND @@found == false DO</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Start = SELECT t FROM Start-(directedEdge:e)-&gt; :t</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WHERE t.@path.size() == 0</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a:t>
            </a:r>
            <a:r>
              <a:rPr b="1" lang="en" sz="1200">
                <a:solidFill>
                  <a:srgbClr val="E06666"/>
                </a:solidFill>
                <a:latin typeface="Consolas"/>
                <a:ea typeface="Consolas"/>
                <a:cs typeface="Consolas"/>
                <a:sym typeface="Consolas"/>
              </a:rPr>
              <a:t>ACCUM t.@path += s.@path, t.@path += e</a:t>
            </a:r>
            <a:endParaRPr b="1" sz="1200">
              <a:solidFill>
                <a:srgbClr val="E0666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POST-ACCUM CASE WHEN t==input2 THEN     </a:t>
            </a:r>
            <a:endParaRPr sz="1200">
              <a:solidFill>
                <a:schemeClr val="dk1"/>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@@found = true END;</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END;</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  PRINT Start;</a:t>
            </a:r>
            <a:endParaRPr sz="1200">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2675" name="Google Shape;2675;p153"/>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76" name="Google Shape;2676;p153"/>
          <p:cNvSpPr txBox="1"/>
          <p:nvPr/>
        </p:nvSpPr>
        <p:spPr>
          <a:xfrm>
            <a:off x="5217713" y="3320963"/>
            <a:ext cx="3100200" cy="854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Start from input1, accumulate the edges along the path</a:t>
            </a:r>
            <a:endParaRPr sz="1000"/>
          </a:p>
          <a:p>
            <a:pPr indent="-63500" lvl="0" marL="63500" rtl="0" algn="l">
              <a:lnSpc>
                <a:spcPct val="150000"/>
              </a:lnSpc>
              <a:spcBef>
                <a:spcPts val="0"/>
              </a:spcBef>
              <a:spcAft>
                <a:spcPts val="0"/>
              </a:spcAft>
              <a:buSzPts val="1000"/>
              <a:buChar char="●"/>
            </a:pPr>
            <a:r>
              <a:rPr lang="en" sz="1000"/>
              <a:t> Continue doing above till input2 is found</a:t>
            </a:r>
            <a:endParaRPr sz="1000"/>
          </a:p>
        </p:txBody>
      </p:sp>
      <p:sp>
        <p:nvSpPr>
          <p:cNvPr id="2677" name="Google Shape;2677;p153"/>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rtl="0" algn="l">
              <a:spcBef>
                <a:spcPts val="0"/>
              </a:spcBef>
              <a:spcAft>
                <a:spcPts val="0"/>
              </a:spcAft>
              <a:buNone/>
            </a:pPr>
            <a:r>
              <a:rPr lang="en" sz="2100">
                <a:solidFill>
                  <a:srgbClr val="FF6E00"/>
                </a:solidFill>
              </a:rPr>
              <a:t>Data Structure Optimization</a:t>
            </a:r>
            <a:endParaRPr sz="2100">
              <a:solidFill>
                <a:srgbClr val="FF6E00"/>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1" name="Shape 2681"/>
        <p:cNvGrpSpPr/>
        <p:nvPr/>
      </p:nvGrpSpPr>
      <p:grpSpPr>
        <a:xfrm>
          <a:off x="0" y="0"/>
          <a:ext cx="0" cy="0"/>
          <a:chOff x="0" y="0"/>
          <a:chExt cx="0" cy="0"/>
        </a:xfrm>
      </p:grpSpPr>
      <p:sp>
        <p:nvSpPr>
          <p:cNvPr id="2682" name="Google Shape;2682;p154"/>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rtl="0" algn="l">
              <a:spcBef>
                <a:spcPts val="0"/>
              </a:spcBef>
              <a:spcAft>
                <a:spcPts val="0"/>
              </a:spcAft>
              <a:buNone/>
            </a:pPr>
            <a:r>
              <a:rPr lang="en" sz="2100">
                <a:solidFill>
                  <a:srgbClr val="FF6E00"/>
                </a:solidFill>
              </a:rPr>
              <a:t>Data Structure Optimization</a:t>
            </a:r>
            <a:endParaRPr sz="2100">
              <a:solidFill>
                <a:srgbClr val="FF6E00"/>
              </a:solidFill>
            </a:endParaRPr>
          </a:p>
        </p:txBody>
      </p:sp>
      <p:sp>
        <p:nvSpPr>
          <p:cNvPr id="2683" name="Google Shape;2683;p154"/>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Autofit/>
          </a:bodyPr>
          <a:lstStyle/>
          <a:p>
            <a:pPr indent="0" lvl="0" marL="0" rtl="0" algn="l">
              <a:lnSpc>
                <a:spcPct val="100000"/>
              </a:lnSpc>
              <a:spcBef>
                <a:spcPts val="0"/>
              </a:spcBef>
              <a:spcAft>
                <a:spcPts val="0"/>
              </a:spcAft>
              <a:buClr>
                <a:schemeClr val="dk1"/>
              </a:buClr>
              <a:buSzPts val="800"/>
              <a:buFont typeface="Arial"/>
              <a:buNone/>
            </a:pPr>
            <a:r>
              <a:rPr b="1" lang="en" sz="1700"/>
              <a:t>2. Avoid using container type vertex-attached accumulators</a:t>
            </a:r>
            <a:endParaRPr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2684" name="Google Shape;2684;p154"/>
          <p:cNvSpPr txBox="1"/>
          <p:nvPr/>
        </p:nvSpPr>
        <p:spPr>
          <a:xfrm>
            <a:off x="304800" y="903600"/>
            <a:ext cx="6263100" cy="3897000"/>
          </a:xfrm>
          <a:prstGeom prst="rect">
            <a:avLst/>
          </a:prstGeom>
          <a:solidFill>
            <a:srgbClr val="FFFFFF"/>
          </a:solidFill>
          <a:ln>
            <a:noFill/>
          </a:ln>
        </p:spPr>
        <p:txBody>
          <a:bodyPr anchorCtr="0" anchor="t" bIns="34275" lIns="68575" spcFirstLastPara="1" rIns="68575" wrap="square" tIns="34275">
            <a:noAutofit/>
          </a:bodyPr>
          <a:lstStyle/>
          <a:p>
            <a:pPr indent="0" lvl="0" marL="0" rtl="0" algn="l">
              <a:lnSpc>
                <a:spcPct val="125000"/>
              </a:lnSpc>
              <a:spcBef>
                <a:spcPts val="0"/>
              </a:spcBef>
              <a:spcAft>
                <a:spcPts val="0"/>
              </a:spcAft>
              <a:buClr>
                <a:schemeClr val="dk1"/>
              </a:buClr>
              <a:buFont typeface="Arial"/>
              <a:buNone/>
            </a:pPr>
            <a:r>
              <a:rPr lang="en" sz="1200">
                <a:solidFill>
                  <a:srgbClr val="3D85C6"/>
                </a:solidFill>
                <a:latin typeface="Consolas"/>
                <a:ea typeface="Consolas"/>
                <a:cs typeface="Consolas"/>
                <a:sym typeface="Consolas"/>
              </a:rPr>
              <a:t>// </a:t>
            </a:r>
            <a:r>
              <a:rPr lang="en" sz="1400">
                <a:solidFill>
                  <a:srgbClr val="3D85C6"/>
                </a:solidFill>
                <a:latin typeface="Century Gothic"/>
                <a:ea typeface="Century Gothic"/>
                <a:cs typeface="Century Gothic"/>
                <a:sym typeface="Century Gothic"/>
              </a:rPr>
              <a:t>This query prints all the shortest paths between two input vertices</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CREATE QUERY </a:t>
            </a:r>
            <a:r>
              <a:rPr lang="en" sz="1100">
                <a:solidFill>
                  <a:schemeClr val="dk1"/>
                </a:solidFill>
                <a:latin typeface="Consolas"/>
                <a:ea typeface="Consolas"/>
                <a:cs typeface="Consolas"/>
                <a:sym typeface="Consolas"/>
              </a:rPr>
              <a:t>example</a:t>
            </a:r>
            <a:r>
              <a:rPr lang="en" sz="1100">
                <a:solidFill>
                  <a:schemeClr val="dk1"/>
                </a:solidFill>
                <a:latin typeface="Consolas"/>
                <a:ea typeface="Consolas"/>
                <a:cs typeface="Consolas"/>
                <a:sym typeface="Consolas"/>
              </a:rPr>
              <a:t> (VERTEX input1, VERTEX input2) FOR GRAPH exampleGraph {</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b="1" lang="en" sz="1100">
                <a:solidFill>
                  <a:srgbClr val="6AA84F"/>
                </a:solidFill>
                <a:latin typeface="Consolas"/>
                <a:ea typeface="Consolas"/>
                <a:cs typeface="Consolas"/>
                <a:sym typeface="Consolas"/>
              </a:rPr>
              <a:t>  MaxAccum&lt;INT&gt; @dist;</a:t>
            </a:r>
            <a:endParaRPr b="1" sz="1100">
              <a:solidFill>
                <a:srgbClr val="6AA84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OrAccum&lt;Bool&gt; @@found1, @@found2;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a:t>
            </a:r>
            <a:r>
              <a:rPr b="1" lang="en" sz="1100">
                <a:solidFill>
                  <a:srgbClr val="548135"/>
                </a:solidFill>
                <a:latin typeface="Consolas"/>
                <a:ea typeface="Consolas"/>
                <a:cs typeface="Consolas"/>
                <a:sym typeface="Consolas"/>
              </a:rPr>
              <a:t>ListAccum&lt;EDGE&gt; @@resultPath</a:t>
            </a:r>
            <a:r>
              <a:rPr lang="en" sz="1100">
                <a:solidFill>
                  <a:srgbClr val="548135"/>
                </a:solidFill>
                <a:latin typeface="Consolas"/>
                <a:ea typeface="Consolas"/>
                <a:cs typeface="Consolas"/>
                <a:sym typeface="Consolas"/>
              </a:rPr>
              <a:t>;</a:t>
            </a:r>
            <a:endParaRPr sz="1100">
              <a:solidFill>
                <a:srgbClr val="548135"/>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Start = {input1};</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3D85C6"/>
                </a:solidFill>
                <a:latin typeface="Consolas"/>
                <a:ea typeface="Consolas"/>
                <a:cs typeface="Consolas"/>
                <a:sym typeface="Consolas"/>
              </a:rPr>
              <a:t>// mark the vertices along the path with distance from input 1</a:t>
            </a:r>
            <a:endParaRPr sz="1100">
              <a:solidFill>
                <a:srgbClr val="3D85C6"/>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While Start.size() &gt; 0 and @@found1 == false do     </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Start = SELECT t FROM Start-(directedEdge:e)-&gt; :t</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WHERE t.@dist &lt; 0</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ACCUM </a:t>
            </a:r>
            <a:r>
              <a:rPr b="1" lang="en" sz="1100">
                <a:solidFill>
                  <a:srgbClr val="6AA84F"/>
                </a:solidFill>
                <a:latin typeface="Consolas"/>
                <a:ea typeface="Consolas"/>
                <a:cs typeface="Consolas"/>
                <a:sym typeface="Consolas"/>
              </a:rPr>
              <a:t>t.@dist += s.@dist + 1</a:t>
            </a:r>
            <a:endParaRPr b="1" sz="1100">
              <a:solidFill>
                <a:srgbClr val="6AA84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POST_ACCUM CASE WHEN t==input2 THEN @@found1 = true END;</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END;</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Start = {input2};</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a:t>
            </a:r>
            <a:r>
              <a:rPr lang="en" sz="1100">
                <a:solidFill>
                  <a:srgbClr val="3D85C6"/>
                </a:solidFill>
                <a:latin typeface="Consolas"/>
                <a:ea typeface="Consolas"/>
                <a:cs typeface="Consolas"/>
                <a:sym typeface="Consolas"/>
              </a:rPr>
              <a:t>// store the vertices along the path in the result</a:t>
            </a:r>
            <a:endParaRPr sz="11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While Start.size() &gt; 0 and @@found2 == false do</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Start = SELECT t FROM Start-(ReverseDirectedEdge:e)-&gt; :t</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WHERE </a:t>
            </a:r>
            <a:r>
              <a:rPr b="1" lang="en" sz="1100">
                <a:solidFill>
                  <a:srgbClr val="6AA84F"/>
                </a:solidFill>
                <a:latin typeface="Consolas"/>
                <a:ea typeface="Consolas"/>
                <a:cs typeface="Consolas"/>
                <a:sym typeface="Consolas"/>
              </a:rPr>
              <a:t>t.@dist == s.@dist - 1 </a:t>
            </a:r>
            <a:endParaRPr b="1" sz="1100">
              <a:solidFill>
                <a:srgbClr val="6AA84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ACCUM @@resultPath += e</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POST_ACCUM CASE WHEN t==input1 THEN @@found2 = true END;</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END;</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  PRINT @@resultPath;</a:t>
            </a:r>
            <a:endParaRPr sz="1100">
              <a:latin typeface="Consolas"/>
              <a:ea typeface="Consolas"/>
              <a:cs typeface="Consolas"/>
              <a:sym typeface="Consolas"/>
            </a:endParaRPr>
          </a:p>
          <a:p>
            <a:pPr indent="0" lvl="0" marL="0" marR="0" rtl="0" algn="l">
              <a:lnSpc>
                <a:spcPct val="100000"/>
              </a:lnSpc>
              <a:spcBef>
                <a:spcPts val="0"/>
              </a:spcBef>
              <a:spcAft>
                <a:spcPts val="0"/>
              </a:spcAft>
              <a:buNone/>
            </a:pPr>
            <a:r>
              <a:rPr lang="en"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2685" name="Google Shape;2685;p154"/>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86" name="Google Shape;2686;p154"/>
          <p:cNvSpPr txBox="1"/>
          <p:nvPr/>
        </p:nvSpPr>
        <p:spPr>
          <a:xfrm>
            <a:off x="5884031" y="2411325"/>
            <a:ext cx="3197400" cy="15867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Use MaxAccum&lt;INT&gt; instead of SetAccum&lt;EDGE&gt;</a:t>
            </a:r>
            <a:endParaRPr sz="1000"/>
          </a:p>
          <a:p>
            <a:pPr indent="-63500" lvl="0" marL="63500" rtl="0" algn="l">
              <a:lnSpc>
                <a:spcPct val="150000"/>
              </a:lnSpc>
              <a:spcBef>
                <a:spcPts val="0"/>
              </a:spcBef>
              <a:spcAft>
                <a:spcPts val="0"/>
              </a:spcAft>
              <a:buSzPts val="1000"/>
              <a:buChar char="●"/>
            </a:pPr>
            <a:r>
              <a:rPr lang="en" sz="1000"/>
              <a:t> Mark each vertex traversed with the distance from input1, until input2 is found</a:t>
            </a:r>
            <a:endParaRPr b="1" sz="1000"/>
          </a:p>
          <a:p>
            <a:pPr indent="-63500" lvl="0" marL="63500" rtl="0" algn="l">
              <a:lnSpc>
                <a:spcPct val="150000"/>
              </a:lnSpc>
              <a:spcBef>
                <a:spcPts val="0"/>
              </a:spcBef>
              <a:spcAft>
                <a:spcPts val="0"/>
              </a:spcAft>
              <a:buSzPts val="1000"/>
              <a:buChar char="●"/>
            </a:pPr>
            <a:r>
              <a:rPr lang="en" sz="1000"/>
              <a:t> When input2 is found, start from input2 and traverse in the reverse direction. If a vertex having a distance equal to the distance of from the vertex minus one, then it must be on the path.</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155"/>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rgbClr val="FF6E00"/>
                </a:solidFill>
              </a:rPr>
              <a:t>Data Structure Optimization</a:t>
            </a:r>
            <a:endParaRPr/>
          </a:p>
        </p:txBody>
      </p:sp>
      <p:sp>
        <p:nvSpPr>
          <p:cNvPr id="2693" name="Google Shape;2693;p155"/>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94" name="Google Shape;2694;p155"/>
          <p:cNvSpPr/>
          <p:nvPr/>
        </p:nvSpPr>
        <p:spPr>
          <a:xfrm>
            <a:off x="1467919" y="2479688"/>
            <a:ext cx="389100" cy="38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95" name="Google Shape;2695;p155"/>
          <p:cNvSpPr/>
          <p:nvPr/>
        </p:nvSpPr>
        <p:spPr>
          <a:xfrm>
            <a:off x="2061375" y="1935150"/>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696" name="Google Shape;2696;p155"/>
          <p:cNvSpPr/>
          <p:nvPr/>
        </p:nvSpPr>
        <p:spPr>
          <a:xfrm>
            <a:off x="843000" y="1935150"/>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7</a:t>
            </a:r>
            <a:endParaRPr sz="1100"/>
          </a:p>
        </p:txBody>
      </p:sp>
      <p:sp>
        <p:nvSpPr>
          <p:cNvPr id="2697" name="Google Shape;2697;p155"/>
          <p:cNvSpPr/>
          <p:nvPr/>
        </p:nvSpPr>
        <p:spPr>
          <a:xfrm>
            <a:off x="1046269" y="3047213"/>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5</a:t>
            </a:r>
            <a:endParaRPr sz="1100"/>
          </a:p>
        </p:txBody>
      </p:sp>
      <p:sp>
        <p:nvSpPr>
          <p:cNvPr id="2698" name="Google Shape;2698;p155"/>
          <p:cNvSpPr/>
          <p:nvPr/>
        </p:nvSpPr>
        <p:spPr>
          <a:xfrm>
            <a:off x="502613" y="3610725"/>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6</a:t>
            </a:r>
            <a:endParaRPr sz="1100"/>
          </a:p>
        </p:txBody>
      </p:sp>
      <p:sp>
        <p:nvSpPr>
          <p:cNvPr id="2699" name="Google Shape;2699;p155"/>
          <p:cNvSpPr/>
          <p:nvPr/>
        </p:nvSpPr>
        <p:spPr>
          <a:xfrm>
            <a:off x="304800" y="1545900"/>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8</a:t>
            </a:r>
            <a:endParaRPr sz="1100"/>
          </a:p>
        </p:txBody>
      </p:sp>
      <p:sp>
        <p:nvSpPr>
          <p:cNvPr id="2700" name="Google Shape;2700;p155"/>
          <p:cNvSpPr/>
          <p:nvPr/>
        </p:nvSpPr>
        <p:spPr>
          <a:xfrm>
            <a:off x="2123756" y="2701313"/>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01" name="Google Shape;2701;p155"/>
          <p:cNvSpPr/>
          <p:nvPr/>
        </p:nvSpPr>
        <p:spPr>
          <a:xfrm>
            <a:off x="2799600" y="2139056"/>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3</a:t>
            </a:r>
            <a:endParaRPr sz="1100"/>
          </a:p>
        </p:txBody>
      </p:sp>
      <p:sp>
        <p:nvSpPr>
          <p:cNvPr id="2702" name="Google Shape;2702;p155"/>
          <p:cNvSpPr/>
          <p:nvPr/>
        </p:nvSpPr>
        <p:spPr>
          <a:xfrm>
            <a:off x="3467925" y="1749806"/>
            <a:ext cx="389100" cy="38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03" name="Google Shape;2703;p155"/>
          <p:cNvSpPr/>
          <p:nvPr/>
        </p:nvSpPr>
        <p:spPr>
          <a:xfrm>
            <a:off x="2893425" y="2946863"/>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4</a:t>
            </a:r>
            <a:endParaRPr sz="1100"/>
          </a:p>
        </p:txBody>
      </p:sp>
      <p:cxnSp>
        <p:nvCxnSpPr>
          <p:cNvPr id="2704" name="Google Shape;2704;p155"/>
          <p:cNvCxnSpPr>
            <a:stCxn id="2696" idx="5"/>
            <a:endCxn id="2694" idx="2"/>
          </p:cNvCxnSpPr>
          <p:nvPr/>
        </p:nvCxnSpPr>
        <p:spPr>
          <a:xfrm>
            <a:off x="1175118" y="2267268"/>
            <a:ext cx="292800" cy="407100"/>
          </a:xfrm>
          <a:prstGeom prst="straightConnector1">
            <a:avLst/>
          </a:prstGeom>
          <a:noFill/>
          <a:ln cap="flat" cmpd="sng" w="28575">
            <a:solidFill>
              <a:srgbClr val="3C78D8"/>
            </a:solidFill>
            <a:prstDash val="solid"/>
            <a:round/>
            <a:headEnd len="med" w="med" type="stealth"/>
            <a:tailEnd len="med" w="med" type="none"/>
          </a:ln>
        </p:spPr>
      </p:cxnSp>
      <p:cxnSp>
        <p:nvCxnSpPr>
          <p:cNvPr id="2705" name="Google Shape;2705;p155"/>
          <p:cNvCxnSpPr>
            <a:stCxn id="2699" idx="5"/>
            <a:endCxn id="2696" idx="1"/>
          </p:cNvCxnSpPr>
          <p:nvPr/>
        </p:nvCxnSpPr>
        <p:spPr>
          <a:xfrm>
            <a:off x="636918" y="1878018"/>
            <a:ext cx="263100" cy="114000"/>
          </a:xfrm>
          <a:prstGeom prst="straightConnector1">
            <a:avLst/>
          </a:prstGeom>
          <a:noFill/>
          <a:ln cap="flat" cmpd="sng" w="28575">
            <a:solidFill>
              <a:srgbClr val="3C78D8"/>
            </a:solidFill>
            <a:prstDash val="solid"/>
            <a:round/>
            <a:headEnd len="med" w="med" type="stealth"/>
            <a:tailEnd len="med" w="med" type="none"/>
          </a:ln>
        </p:spPr>
      </p:cxnSp>
      <p:cxnSp>
        <p:nvCxnSpPr>
          <p:cNvPr id="2706" name="Google Shape;2706;p155"/>
          <p:cNvCxnSpPr>
            <a:stCxn id="2695" idx="3"/>
            <a:endCxn id="2694" idx="7"/>
          </p:cNvCxnSpPr>
          <p:nvPr/>
        </p:nvCxnSpPr>
        <p:spPr>
          <a:xfrm flipH="1">
            <a:off x="1800057" y="2267268"/>
            <a:ext cx="318300" cy="269400"/>
          </a:xfrm>
          <a:prstGeom prst="straightConnector1">
            <a:avLst/>
          </a:prstGeom>
          <a:noFill/>
          <a:ln cap="flat" cmpd="sng" w="28575">
            <a:solidFill>
              <a:srgbClr val="3C78D8"/>
            </a:solidFill>
            <a:prstDash val="solid"/>
            <a:round/>
            <a:headEnd len="med" w="med" type="stealth"/>
            <a:tailEnd len="med" w="med" type="none"/>
          </a:ln>
        </p:spPr>
      </p:cxnSp>
      <p:cxnSp>
        <p:nvCxnSpPr>
          <p:cNvPr id="2707" name="Google Shape;2707;p155"/>
          <p:cNvCxnSpPr>
            <a:stCxn id="2694" idx="5"/>
            <a:endCxn id="2700" idx="2"/>
          </p:cNvCxnSpPr>
          <p:nvPr/>
        </p:nvCxnSpPr>
        <p:spPr>
          <a:xfrm>
            <a:off x="1800036" y="2811805"/>
            <a:ext cx="323700" cy="84000"/>
          </a:xfrm>
          <a:prstGeom prst="straightConnector1">
            <a:avLst/>
          </a:prstGeom>
          <a:noFill/>
          <a:ln cap="flat" cmpd="sng" w="28575">
            <a:solidFill>
              <a:srgbClr val="3C78D8"/>
            </a:solidFill>
            <a:prstDash val="solid"/>
            <a:round/>
            <a:headEnd len="med" w="med" type="none"/>
            <a:tailEnd len="med" w="med" type="stealth"/>
          </a:ln>
        </p:spPr>
      </p:cxnSp>
      <p:cxnSp>
        <p:nvCxnSpPr>
          <p:cNvPr id="2708" name="Google Shape;2708;p155"/>
          <p:cNvCxnSpPr>
            <a:stCxn id="2694" idx="3"/>
            <a:endCxn id="2697" idx="7"/>
          </p:cNvCxnSpPr>
          <p:nvPr/>
        </p:nvCxnSpPr>
        <p:spPr>
          <a:xfrm flipH="1">
            <a:off x="1378501" y="2811805"/>
            <a:ext cx="146400" cy="292500"/>
          </a:xfrm>
          <a:prstGeom prst="straightConnector1">
            <a:avLst/>
          </a:prstGeom>
          <a:noFill/>
          <a:ln cap="flat" cmpd="sng" w="28575">
            <a:solidFill>
              <a:srgbClr val="3C78D8"/>
            </a:solidFill>
            <a:prstDash val="solid"/>
            <a:round/>
            <a:headEnd len="med" w="med" type="none"/>
            <a:tailEnd len="med" w="med" type="stealth"/>
          </a:ln>
        </p:spPr>
      </p:cxnSp>
      <p:cxnSp>
        <p:nvCxnSpPr>
          <p:cNvPr id="2709" name="Google Shape;2709;p155"/>
          <p:cNvCxnSpPr>
            <a:stCxn id="2697" idx="3"/>
            <a:endCxn id="2698" idx="7"/>
          </p:cNvCxnSpPr>
          <p:nvPr/>
        </p:nvCxnSpPr>
        <p:spPr>
          <a:xfrm flipH="1">
            <a:off x="834751" y="3379330"/>
            <a:ext cx="268500" cy="288300"/>
          </a:xfrm>
          <a:prstGeom prst="straightConnector1">
            <a:avLst/>
          </a:prstGeom>
          <a:noFill/>
          <a:ln cap="flat" cmpd="sng" w="28575">
            <a:solidFill>
              <a:srgbClr val="3C78D8"/>
            </a:solidFill>
            <a:prstDash val="solid"/>
            <a:round/>
            <a:headEnd len="med" w="med" type="none"/>
            <a:tailEnd len="med" w="med" type="stealth"/>
          </a:ln>
        </p:spPr>
      </p:cxnSp>
      <p:cxnSp>
        <p:nvCxnSpPr>
          <p:cNvPr id="2710" name="Google Shape;2710;p155"/>
          <p:cNvCxnSpPr>
            <a:stCxn id="2695" idx="6"/>
            <a:endCxn id="2701" idx="1"/>
          </p:cNvCxnSpPr>
          <p:nvPr/>
        </p:nvCxnSpPr>
        <p:spPr>
          <a:xfrm>
            <a:off x="2450475" y="2129700"/>
            <a:ext cx="406200" cy="66300"/>
          </a:xfrm>
          <a:prstGeom prst="straightConnector1">
            <a:avLst/>
          </a:prstGeom>
          <a:noFill/>
          <a:ln cap="flat" cmpd="sng" w="28575">
            <a:solidFill>
              <a:srgbClr val="3C78D8"/>
            </a:solidFill>
            <a:prstDash val="solid"/>
            <a:round/>
            <a:headEnd len="med" w="med" type="none"/>
            <a:tailEnd len="med" w="med" type="stealth"/>
          </a:ln>
        </p:spPr>
      </p:cxnSp>
      <p:cxnSp>
        <p:nvCxnSpPr>
          <p:cNvPr id="2711" name="Google Shape;2711;p155"/>
          <p:cNvCxnSpPr>
            <a:stCxn id="2701" idx="7"/>
            <a:endCxn id="2702" idx="3"/>
          </p:cNvCxnSpPr>
          <p:nvPr/>
        </p:nvCxnSpPr>
        <p:spPr>
          <a:xfrm flipH="1" rot="10800000">
            <a:off x="3131718" y="2082039"/>
            <a:ext cx="393300" cy="114000"/>
          </a:xfrm>
          <a:prstGeom prst="straightConnector1">
            <a:avLst/>
          </a:prstGeom>
          <a:noFill/>
          <a:ln cap="flat" cmpd="sng" w="28575">
            <a:solidFill>
              <a:srgbClr val="3C78D8"/>
            </a:solidFill>
            <a:prstDash val="solid"/>
            <a:round/>
            <a:headEnd len="med" w="med" type="none"/>
            <a:tailEnd len="med" w="med" type="stealth"/>
          </a:ln>
        </p:spPr>
      </p:cxnSp>
      <p:cxnSp>
        <p:nvCxnSpPr>
          <p:cNvPr id="2712" name="Google Shape;2712;p155"/>
          <p:cNvCxnSpPr>
            <a:stCxn id="2701" idx="3"/>
            <a:endCxn id="2700" idx="7"/>
          </p:cNvCxnSpPr>
          <p:nvPr/>
        </p:nvCxnSpPr>
        <p:spPr>
          <a:xfrm flipH="1">
            <a:off x="2455782" y="2471174"/>
            <a:ext cx="400800" cy="287100"/>
          </a:xfrm>
          <a:prstGeom prst="straightConnector1">
            <a:avLst/>
          </a:prstGeom>
          <a:noFill/>
          <a:ln cap="flat" cmpd="sng" w="28575">
            <a:solidFill>
              <a:srgbClr val="3C78D8"/>
            </a:solidFill>
            <a:prstDash val="solid"/>
            <a:round/>
            <a:headEnd len="med" w="med" type="stealth"/>
            <a:tailEnd len="med" w="med" type="none"/>
          </a:ln>
        </p:spPr>
      </p:cxnSp>
      <p:cxnSp>
        <p:nvCxnSpPr>
          <p:cNvPr id="2713" name="Google Shape;2713;p155"/>
          <p:cNvCxnSpPr>
            <a:stCxn id="2700" idx="6"/>
            <a:endCxn id="2703" idx="1"/>
          </p:cNvCxnSpPr>
          <p:nvPr/>
        </p:nvCxnSpPr>
        <p:spPr>
          <a:xfrm>
            <a:off x="2512856" y="2895863"/>
            <a:ext cx="437700" cy="108000"/>
          </a:xfrm>
          <a:prstGeom prst="straightConnector1">
            <a:avLst/>
          </a:prstGeom>
          <a:noFill/>
          <a:ln cap="flat" cmpd="sng" w="28575">
            <a:solidFill>
              <a:srgbClr val="3C78D8"/>
            </a:solidFill>
            <a:prstDash val="solid"/>
            <a:round/>
            <a:headEnd len="med" w="med" type="none"/>
            <a:tailEnd len="med" w="med" type="stealth"/>
          </a:ln>
        </p:spPr>
      </p:cxnSp>
      <p:sp>
        <p:nvSpPr>
          <p:cNvPr id="2714" name="Google Shape;2714;p155"/>
          <p:cNvSpPr txBox="1"/>
          <p:nvPr/>
        </p:nvSpPr>
        <p:spPr>
          <a:xfrm>
            <a:off x="1435519" y="2565769"/>
            <a:ext cx="454200" cy="217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input1</a:t>
            </a:r>
            <a:endParaRPr b="1" sz="800"/>
          </a:p>
        </p:txBody>
      </p:sp>
      <p:sp>
        <p:nvSpPr>
          <p:cNvPr id="2715" name="Google Shape;2715;p155"/>
          <p:cNvSpPr txBox="1"/>
          <p:nvPr/>
        </p:nvSpPr>
        <p:spPr>
          <a:xfrm>
            <a:off x="3435525" y="1835869"/>
            <a:ext cx="454200" cy="217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t>input2</a:t>
            </a:r>
            <a:endParaRPr b="1" sz="800"/>
          </a:p>
        </p:txBody>
      </p:sp>
      <p:sp>
        <p:nvSpPr>
          <p:cNvPr id="2716" name="Google Shape;2716;p155"/>
          <p:cNvSpPr txBox="1"/>
          <p:nvPr/>
        </p:nvSpPr>
        <p:spPr>
          <a:xfrm>
            <a:off x="2033679" y="1749550"/>
            <a:ext cx="6006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[input-1]</a:t>
            </a:r>
            <a:endParaRPr sz="700"/>
          </a:p>
        </p:txBody>
      </p:sp>
      <p:sp>
        <p:nvSpPr>
          <p:cNvPr id="2717" name="Google Shape;2717;p155"/>
          <p:cNvSpPr txBox="1"/>
          <p:nvPr/>
        </p:nvSpPr>
        <p:spPr>
          <a:xfrm>
            <a:off x="2118525" y="2529050"/>
            <a:ext cx="5157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[input-2]</a:t>
            </a:r>
            <a:endParaRPr sz="700"/>
          </a:p>
        </p:txBody>
      </p:sp>
      <p:sp>
        <p:nvSpPr>
          <p:cNvPr id="2718" name="Google Shape;2718;p155"/>
          <p:cNvSpPr txBox="1"/>
          <p:nvPr/>
        </p:nvSpPr>
        <p:spPr>
          <a:xfrm>
            <a:off x="2449200" y="1939669"/>
            <a:ext cx="11370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[input-1, input-2, 1-3, 2-3]</a:t>
            </a:r>
            <a:endParaRPr sz="700"/>
          </a:p>
        </p:txBody>
      </p:sp>
      <p:sp>
        <p:nvSpPr>
          <p:cNvPr id="2719" name="Google Shape;2719;p155"/>
          <p:cNvSpPr txBox="1"/>
          <p:nvPr/>
        </p:nvSpPr>
        <p:spPr>
          <a:xfrm>
            <a:off x="2799375" y="2771531"/>
            <a:ext cx="12237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[input,2, 2-4]</a:t>
            </a:r>
            <a:endParaRPr sz="700"/>
          </a:p>
        </p:txBody>
      </p:sp>
      <p:sp>
        <p:nvSpPr>
          <p:cNvPr id="2720" name="Google Shape;2720;p155"/>
          <p:cNvSpPr txBox="1"/>
          <p:nvPr/>
        </p:nvSpPr>
        <p:spPr>
          <a:xfrm>
            <a:off x="2954813" y="1559419"/>
            <a:ext cx="17301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[input-1, input-2, 1-3, 2-3, 3-input2]</a:t>
            </a:r>
            <a:endParaRPr sz="700"/>
          </a:p>
        </p:txBody>
      </p:sp>
      <p:sp>
        <p:nvSpPr>
          <p:cNvPr id="2721" name="Google Shape;2721;p155"/>
          <p:cNvSpPr txBox="1"/>
          <p:nvPr/>
        </p:nvSpPr>
        <p:spPr>
          <a:xfrm>
            <a:off x="792866" y="1749575"/>
            <a:ext cx="5301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[input-7]</a:t>
            </a:r>
            <a:endParaRPr sz="700"/>
          </a:p>
        </p:txBody>
      </p:sp>
      <p:sp>
        <p:nvSpPr>
          <p:cNvPr id="2722" name="Google Shape;2722;p155"/>
          <p:cNvSpPr txBox="1"/>
          <p:nvPr/>
        </p:nvSpPr>
        <p:spPr>
          <a:xfrm>
            <a:off x="188438" y="1326525"/>
            <a:ext cx="18084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[input-7, 7-8]</a:t>
            </a:r>
            <a:endParaRPr sz="700"/>
          </a:p>
        </p:txBody>
      </p:sp>
      <p:sp>
        <p:nvSpPr>
          <p:cNvPr id="2723" name="Google Shape;2723;p155"/>
          <p:cNvSpPr txBox="1"/>
          <p:nvPr/>
        </p:nvSpPr>
        <p:spPr>
          <a:xfrm>
            <a:off x="982375" y="2833950"/>
            <a:ext cx="6783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[input-5]</a:t>
            </a:r>
            <a:endParaRPr sz="700"/>
          </a:p>
        </p:txBody>
      </p:sp>
      <p:sp>
        <p:nvSpPr>
          <p:cNvPr id="2724" name="Google Shape;2724;p155"/>
          <p:cNvSpPr txBox="1"/>
          <p:nvPr/>
        </p:nvSpPr>
        <p:spPr>
          <a:xfrm>
            <a:off x="469181" y="3385331"/>
            <a:ext cx="1808400" cy="16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700"/>
              <a:t>[input-5, 5-6]</a:t>
            </a:r>
            <a:endParaRPr sz="700"/>
          </a:p>
        </p:txBody>
      </p:sp>
      <p:sp>
        <p:nvSpPr>
          <p:cNvPr id="2725" name="Google Shape;2725;p155"/>
          <p:cNvSpPr/>
          <p:nvPr/>
        </p:nvSpPr>
        <p:spPr>
          <a:xfrm>
            <a:off x="6082556" y="2564044"/>
            <a:ext cx="389100" cy="38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26" name="Google Shape;2726;p155"/>
          <p:cNvSpPr/>
          <p:nvPr/>
        </p:nvSpPr>
        <p:spPr>
          <a:xfrm>
            <a:off x="6676013" y="2019506"/>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727" name="Google Shape;2727;p155"/>
          <p:cNvSpPr/>
          <p:nvPr/>
        </p:nvSpPr>
        <p:spPr>
          <a:xfrm>
            <a:off x="5457638" y="2019506"/>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7</a:t>
            </a:r>
            <a:endParaRPr sz="1100"/>
          </a:p>
        </p:txBody>
      </p:sp>
      <p:sp>
        <p:nvSpPr>
          <p:cNvPr id="2728" name="Google Shape;2728;p155"/>
          <p:cNvSpPr/>
          <p:nvPr/>
        </p:nvSpPr>
        <p:spPr>
          <a:xfrm>
            <a:off x="5660906" y="3131569"/>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5</a:t>
            </a:r>
            <a:endParaRPr sz="1100"/>
          </a:p>
        </p:txBody>
      </p:sp>
      <p:sp>
        <p:nvSpPr>
          <p:cNvPr id="2729" name="Google Shape;2729;p155"/>
          <p:cNvSpPr/>
          <p:nvPr/>
        </p:nvSpPr>
        <p:spPr>
          <a:xfrm>
            <a:off x="5117250" y="3695081"/>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6</a:t>
            </a:r>
            <a:endParaRPr sz="1100"/>
          </a:p>
        </p:txBody>
      </p:sp>
      <p:sp>
        <p:nvSpPr>
          <p:cNvPr id="2730" name="Google Shape;2730;p155"/>
          <p:cNvSpPr/>
          <p:nvPr/>
        </p:nvSpPr>
        <p:spPr>
          <a:xfrm>
            <a:off x="4919438" y="1630256"/>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8</a:t>
            </a:r>
            <a:endParaRPr sz="1100"/>
          </a:p>
        </p:txBody>
      </p:sp>
      <p:sp>
        <p:nvSpPr>
          <p:cNvPr id="2731" name="Google Shape;2731;p155"/>
          <p:cNvSpPr/>
          <p:nvPr/>
        </p:nvSpPr>
        <p:spPr>
          <a:xfrm>
            <a:off x="6738394" y="2785669"/>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32" name="Google Shape;2732;p155"/>
          <p:cNvSpPr/>
          <p:nvPr/>
        </p:nvSpPr>
        <p:spPr>
          <a:xfrm>
            <a:off x="7414238" y="2223413"/>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3</a:t>
            </a:r>
            <a:endParaRPr sz="1100"/>
          </a:p>
        </p:txBody>
      </p:sp>
      <p:sp>
        <p:nvSpPr>
          <p:cNvPr id="2733" name="Google Shape;2733;p155"/>
          <p:cNvSpPr/>
          <p:nvPr/>
        </p:nvSpPr>
        <p:spPr>
          <a:xfrm>
            <a:off x="8082563" y="1834163"/>
            <a:ext cx="389100" cy="38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734" name="Google Shape;2734;p155"/>
          <p:cNvSpPr/>
          <p:nvPr/>
        </p:nvSpPr>
        <p:spPr>
          <a:xfrm>
            <a:off x="7508063" y="3031219"/>
            <a:ext cx="389100" cy="3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4</a:t>
            </a:r>
            <a:endParaRPr sz="1100"/>
          </a:p>
        </p:txBody>
      </p:sp>
      <p:cxnSp>
        <p:nvCxnSpPr>
          <p:cNvPr id="2735" name="Google Shape;2735;p155"/>
          <p:cNvCxnSpPr>
            <a:stCxn id="2727" idx="5"/>
            <a:endCxn id="2725" idx="2"/>
          </p:cNvCxnSpPr>
          <p:nvPr/>
        </p:nvCxnSpPr>
        <p:spPr>
          <a:xfrm>
            <a:off x="5789755" y="2351624"/>
            <a:ext cx="292800" cy="407100"/>
          </a:xfrm>
          <a:prstGeom prst="straightConnector1">
            <a:avLst/>
          </a:prstGeom>
          <a:noFill/>
          <a:ln cap="flat" cmpd="sng" w="28575">
            <a:solidFill>
              <a:srgbClr val="3C78D8"/>
            </a:solidFill>
            <a:prstDash val="solid"/>
            <a:round/>
            <a:headEnd len="med" w="med" type="stealth"/>
            <a:tailEnd len="med" w="med" type="none"/>
          </a:ln>
        </p:spPr>
      </p:cxnSp>
      <p:cxnSp>
        <p:nvCxnSpPr>
          <p:cNvPr id="2736" name="Google Shape;2736;p155"/>
          <p:cNvCxnSpPr>
            <a:stCxn id="2730" idx="5"/>
            <a:endCxn id="2727" idx="1"/>
          </p:cNvCxnSpPr>
          <p:nvPr/>
        </p:nvCxnSpPr>
        <p:spPr>
          <a:xfrm>
            <a:off x="5251555" y="1962374"/>
            <a:ext cx="263100" cy="114000"/>
          </a:xfrm>
          <a:prstGeom prst="straightConnector1">
            <a:avLst/>
          </a:prstGeom>
          <a:noFill/>
          <a:ln cap="flat" cmpd="sng" w="28575">
            <a:solidFill>
              <a:srgbClr val="3C78D8"/>
            </a:solidFill>
            <a:prstDash val="solid"/>
            <a:round/>
            <a:headEnd len="med" w="med" type="stealth"/>
            <a:tailEnd len="med" w="med" type="none"/>
          </a:ln>
        </p:spPr>
      </p:cxnSp>
      <p:cxnSp>
        <p:nvCxnSpPr>
          <p:cNvPr id="2737" name="Google Shape;2737;p155"/>
          <p:cNvCxnSpPr>
            <a:stCxn id="2726" idx="3"/>
            <a:endCxn id="2725" idx="7"/>
          </p:cNvCxnSpPr>
          <p:nvPr/>
        </p:nvCxnSpPr>
        <p:spPr>
          <a:xfrm flipH="1">
            <a:off x="6414695" y="2351624"/>
            <a:ext cx="318300" cy="269400"/>
          </a:xfrm>
          <a:prstGeom prst="straightConnector1">
            <a:avLst/>
          </a:prstGeom>
          <a:noFill/>
          <a:ln cap="flat" cmpd="sng" w="28575">
            <a:solidFill>
              <a:srgbClr val="3C78D8"/>
            </a:solidFill>
            <a:prstDash val="solid"/>
            <a:round/>
            <a:headEnd len="med" w="med" type="stealth"/>
            <a:tailEnd len="med" w="med" type="none"/>
          </a:ln>
        </p:spPr>
      </p:cxnSp>
      <p:cxnSp>
        <p:nvCxnSpPr>
          <p:cNvPr id="2738" name="Google Shape;2738;p155"/>
          <p:cNvCxnSpPr>
            <a:stCxn id="2725" idx="5"/>
            <a:endCxn id="2731" idx="2"/>
          </p:cNvCxnSpPr>
          <p:nvPr/>
        </p:nvCxnSpPr>
        <p:spPr>
          <a:xfrm>
            <a:off x="6414674" y="2896161"/>
            <a:ext cx="323700" cy="84000"/>
          </a:xfrm>
          <a:prstGeom prst="straightConnector1">
            <a:avLst/>
          </a:prstGeom>
          <a:noFill/>
          <a:ln cap="flat" cmpd="sng" w="28575">
            <a:solidFill>
              <a:srgbClr val="3C78D8"/>
            </a:solidFill>
            <a:prstDash val="solid"/>
            <a:round/>
            <a:headEnd len="med" w="med" type="none"/>
            <a:tailEnd len="med" w="med" type="stealth"/>
          </a:ln>
        </p:spPr>
      </p:cxnSp>
      <p:cxnSp>
        <p:nvCxnSpPr>
          <p:cNvPr id="2739" name="Google Shape;2739;p155"/>
          <p:cNvCxnSpPr>
            <a:stCxn id="2725" idx="3"/>
            <a:endCxn id="2728" idx="7"/>
          </p:cNvCxnSpPr>
          <p:nvPr/>
        </p:nvCxnSpPr>
        <p:spPr>
          <a:xfrm flipH="1">
            <a:off x="5993139" y="2896161"/>
            <a:ext cx="146400" cy="292500"/>
          </a:xfrm>
          <a:prstGeom prst="straightConnector1">
            <a:avLst/>
          </a:prstGeom>
          <a:noFill/>
          <a:ln cap="flat" cmpd="sng" w="28575">
            <a:solidFill>
              <a:srgbClr val="3C78D8"/>
            </a:solidFill>
            <a:prstDash val="solid"/>
            <a:round/>
            <a:headEnd len="med" w="med" type="none"/>
            <a:tailEnd len="med" w="med" type="stealth"/>
          </a:ln>
        </p:spPr>
      </p:cxnSp>
      <p:cxnSp>
        <p:nvCxnSpPr>
          <p:cNvPr id="2740" name="Google Shape;2740;p155"/>
          <p:cNvCxnSpPr>
            <a:stCxn id="2728" idx="3"/>
            <a:endCxn id="2729" idx="7"/>
          </p:cNvCxnSpPr>
          <p:nvPr/>
        </p:nvCxnSpPr>
        <p:spPr>
          <a:xfrm flipH="1">
            <a:off x="5449389" y="3463686"/>
            <a:ext cx="268500" cy="288300"/>
          </a:xfrm>
          <a:prstGeom prst="straightConnector1">
            <a:avLst/>
          </a:prstGeom>
          <a:noFill/>
          <a:ln cap="flat" cmpd="sng" w="28575">
            <a:solidFill>
              <a:srgbClr val="3C78D8"/>
            </a:solidFill>
            <a:prstDash val="solid"/>
            <a:round/>
            <a:headEnd len="med" w="med" type="none"/>
            <a:tailEnd len="med" w="med" type="stealth"/>
          </a:ln>
        </p:spPr>
      </p:cxnSp>
      <p:cxnSp>
        <p:nvCxnSpPr>
          <p:cNvPr id="2741" name="Google Shape;2741;p155"/>
          <p:cNvCxnSpPr>
            <a:stCxn id="2726" idx="6"/>
            <a:endCxn id="2732" idx="1"/>
          </p:cNvCxnSpPr>
          <p:nvPr/>
        </p:nvCxnSpPr>
        <p:spPr>
          <a:xfrm>
            <a:off x="7065113" y="2214056"/>
            <a:ext cx="406200" cy="66300"/>
          </a:xfrm>
          <a:prstGeom prst="straightConnector1">
            <a:avLst/>
          </a:prstGeom>
          <a:noFill/>
          <a:ln cap="flat" cmpd="sng" w="28575">
            <a:solidFill>
              <a:srgbClr val="3C78D8"/>
            </a:solidFill>
            <a:prstDash val="solid"/>
            <a:round/>
            <a:headEnd len="med" w="med" type="none"/>
            <a:tailEnd len="med" w="med" type="stealth"/>
          </a:ln>
        </p:spPr>
      </p:cxnSp>
      <p:cxnSp>
        <p:nvCxnSpPr>
          <p:cNvPr id="2742" name="Google Shape;2742;p155"/>
          <p:cNvCxnSpPr>
            <a:stCxn id="2732" idx="7"/>
            <a:endCxn id="2733" idx="3"/>
          </p:cNvCxnSpPr>
          <p:nvPr/>
        </p:nvCxnSpPr>
        <p:spPr>
          <a:xfrm flipH="1" rot="10800000">
            <a:off x="7746355" y="2166395"/>
            <a:ext cx="393300" cy="114000"/>
          </a:xfrm>
          <a:prstGeom prst="straightConnector1">
            <a:avLst/>
          </a:prstGeom>
          <a:noFill/>
          <a:ln cap="flat" cmpd="sng" w="28575">
            <a:solidFill>
              <a:srgbClr val="3C78D8"/>
            </a:solidFill>
            <a:prstDash val="solid"/>
            <a:round/>
            <a:headEnd len="med" w="med" type="none"/>
            <a:tailEnd len="med" w="med" type="stealth"/>
          </a:ln>
        </p:spPr>
      </p:cxnSp>
      <p:cxnSp>
        <p:nvCxnSpPr>
          <p:cNvPr id="2743" name="Google Shape;2743;p155"/>
          <p:cNvCxnSpPr>
            <a:stCxn id="2732" idx="3"/>
            <a:endCxn id="2731" idx="7"/>
          </p:cNvCxnSpPr>
          <p:nvPr/>
        </p:nvCxnSpPr>
        <p:spPr>
          <a:xfrm flipH="1">
            <a:off x="7070420" y="2555530"/>
            <a:ext cx="400800" cy="287100"/>
          </a:xfrm>
          <a:prstGeom prst="straightConnector1">
            <a:avLst/>
          </a:prstGeom>
          <a:noFill/>
          <a:ln cap="flat" cmpd="sng" w="28575">
            <a:solidFill>
              <a:srgbClr val="3C78D8"/>
            </a:solidFill>
            <a:prstDash val="solid"/>
            <a:round/>
            <a:headEnd len="med" w="med" type="stealth"/>
            <a:tailEnd len="med" w="med" type="none"/>
          </a:ln>
        </p:spPr>
      </p:cxnSp>
      <p:cxnSp>
        <p:nvCxnSpPr>
          <p:cNvPr id="2744" name="Google Shape;2744;p155"/>
          <p:cNvCxnSpPr>
            <a:stCxn id="2731" idx="6"/>
            <a:endCxn id="2734" idx="1"/>
          </p:cNvCxnSpPr>
          <p:nvPr/>
        </p:nvCxnSpPr>
        <p:spPr>
          <a:xfrm>
            <a:off x="7127494" y="2980219"/>
            <a:ext cx="437700" cy="108000"/>
          </a:xfrm>
          <a:prstGeom prst="straightConnector1">
            <a:avLst/>
          </a:prstGeom>
          <a:noFill/>
          <a:ln cap="flat" cmpd="sng" w="28575">
            <a:solidFill>
              <a:srgbClr val="3C78D8"/>
            </a:solidFill>
            <a:prstDash val="solid"/>
            <a:round/>
            <a:headEnd len="med" w="med" type="none"/>
            <a:tailEnd len="med" w="med" type="stealth"/>
          </a:ln>
        </p:spPr>
      </p:cxnSp>
      <p:sp>
        <p:nvSpPr>
          <p:cNvPr id="2745" name="Google Shape;2745;p155"/>
          <p:cNvSpPr txBox="1"/>
          <p:nvPr/>
        </p:nvSpPr>
        <p:spPr>
          <a:xfrm>
            <a:off x="6050156" y="2650125"/>
            <a:ext cx="454200" cy="2172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800"/>
              <a:t>input1</a:t>
            </a:r>
            <a:endParaRPr b="1" sz="800"/>
          </a:p>
        </p:txBody>
      </p:sp>
      <p:sp>
        <p:nvSpPr>
          <p:cNvPr id="2746" name="Google Shape;2746;p155"/>
          <p:cNvSpPr txBox="1"/>
          <p:nvPr/>
        </p:nvSpPr>
        <p:spPr>
          <a:xfrm>
            <a:off x="8050163" y="1920225"/>
            <a:ext cx="454200" cy="2172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t>input2</a:t>
            </a:r>
            <a:endParaRPr b="1" sz="800"/>
          </a:p>
        </p:txBody>
      </p:sp>
      <p:sp>
        <p:nvSpPr>
          <p:cNvPr id="2747" name="Google Shape;2747;p155"/>
          <p:cNvSpPr txBox="1"/>
          <p:nvPr/>
        </p:nvSpPr>
        <p:spPr>
          <a:xfrm>
            <a:off x="6738206" y="1873219"/>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748" name="Google Shape;2748;p155"/>
          <p:cNvSpPr txBox="1"/>
          <p:nvPr/>
        </p:nvSpPr>
        <p:spPr>
          <a:xfrm>
            <a:off x="7474650" y="2081981"/>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49" name="Google Shape;2749;p155"/>
          <p:cNvSpPr txBox="1"/>
          <p:nvPr/>
        </p:nvSpPr>
        <p:spPr>
          <a:xfrm>
            <a:off x="7568475" y="2892900"/>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50" name="Google Shape;2750;p155"/>
          <p:cNvSpPr txBox="1"/>
          <p:nvPr/>
        </p:nvSpPr>
        <p:spPr>
          <a:xfrm>
            <a:off x="6798806" y="2642175"/>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751" name="Google Shape;2751;p155"/>
          <p:cNvSpPr txBox="1"/>
          <p:nvPr/>
        </p:nvSpPr>
        <p:spPr>
          <a:xfrm>
            <a:off x="5518050" y="1864894"/>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752" name="Google Shape;2752;p155"/>
          <p:cNvSpPr txBox="1"/>
          <p:nvPr/>
        </p:nvSpPr>
        <p:spPr>
          <a:xfrm>
            <a:off x="4979850" y="1488750"/>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53" name="Google Shape;2753;p155"/>
          <p:cNvSpPr txBox="1"/>
          <p:nvPr/>
        </p:nvSpPr>
        <p:spPr>
          <a:xfrm>
            <a:off x="5721319" y="2985394"/>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1</a:t>
            </a:r>
            <a:endParaRPr sz="1100"/>
          </a:p>
        </p:txBody>
      </p:sp>
      <p:sp>
        <p:nvSpPr>
          <p:cNvPr id="2754" name="Google Shape;2754;p155"/>
          <p:cNvSpPr txBox="1"/>
          <p:nvPr/>
        </p:nvSpPr>
        <p:spPr>
          <a:xfrm>
            <a:off x="5177663" y="3550894"/>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a:t>
            </a:r>
            <a:endParaRPr sz="1100"/>
          </a:p>
        </p:txBody>
      </p:sp>
      <p:sp>
        <p:nvSpPr>
          <p:cNvPr id="2755" name="Google Shape;2755;p155"/>
          <p:cNvSpPr txBox="1"/>
          <p:nvPr/>
        </p:nvSpPr>
        <p:spPr>
          <a:xfrm>
            <a:off x="8142975" y="1683488"/>
            <a:ext cx="268500" cy="11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3</a:t>
            </a:r>
            <a:endParaRPr sz="1100"/>
          </a:p>
        </p:txBody>
      </p:sp>
      <p:sp>
        <p:nvSpPr>
          <p:cNvPr id="2756" name="Google Shape;2756;p155"/>
          <p:cNvSpPr/>
          <p:nvPr/>
        </p:nvSpPr>
        <p:spPr>
          <a:xfrm>
            <a:off x="6386325" y="2329931"/>
            <a:ext cx="1886700" cy="920213"/>
          </a:xfrm>
          <a:custGeom>
            <a:rect b="b" l="l" r="r" t="t"/>
            <a:pathLst>
              <a:path extrusionOk="0" h="49078" w="100624">
                <a:moveTo>
                  <a:pt x="100624" y="0"/>
                </a:moveTo>
                <a:cubicBezTo>
                  <a:pt x="94235" y="3926"/>
                  <a:pt x="73139" y="15439"/>
                  <a:pt x="62291" y="23558"/>
                </a:cubicBezTo>
                <a:cubicBezTo>
                  <a:pt x="51443" y="31677"/>
                  <a:pt x="45920" y="46385"/>
                  <a:pt x="35538" y="48714"/>
                </a:cubicBezTo>
                <a:cubicBezTo>
                  <a:pt x="25156" y="51043"/>
                  <a:pt x="5923" y="39397"/>
                  <a:pt x="0" y="37534"/>
                </a:cubicBezTo>
              </a:path>
            </a:pathLst>
          </a:custGeom>
          <a:noFill/>
          <a:ln cap="flat" cmpd="sng" w="28575">
            <a:solidFill>
              <a:srgbClr val="C27BA0"/>
            </a:solidFill>
            <a:prstDash val="solid"/>
            <a:round/>
            <a:headEnd len="med" w="med" type="none"/>
            <a:tailEnd len="med" w="med" type="stealth"/>
          </a:ln>
        </p:spPr>
      </p:sp>
      <p:sp>
        <p:nvSpPr>
          <p:cNvPr id="2757" name="Google Shape;2757;p155"/>
          <p:cNvSpPr/>
          <p:nvPr/>
        </p:nvSpPr>
        <p:spPr>
          <a:xfrm>
            <a:off x="6311456" y="1758273"/>
            <a:ext cx="1796850" cy="736350"/>
          </a:xfrm>
          <a:custGeom>
            <a:rect b="b" l="l" r="r" t="t"/>
            <a:pathLst>
              <a:path extrusionOk="0" h="39272" w="95832">
                <a:moveTo>
                  <a:pt x="95832" y="540"/>
                </a:moveTo>
                <a:cubicBezTo>
                  <a:pt x="91639" y="2670"/>
                  <a:pt x="79527" y="11588"/>
                  <a:pt x="70676" y="13318"/>
                </a:cubicBezTo>
                <a:cubicBezTo>
                  <a:pt x="61825" y="15048"/>
                  <a:pt x="49580" y="13118"/>
                  <a:pt x="42725" y="10922"/>
                </a:cubicBezTo>
                <a:cubicBezTo>
                  <a:pt x="35870" y="8726"/>
                  <a:pt x="34806" y="-990"/>
                  <a:pt x="29548" y="141"/>
                </a:cubicBezTo>
                <a:cubicBezTo>
                  <a:pt x="24291" y="1272"/>
                  <a:pt x="16105" y="11188"/>
                  <a:pt x="11180" y="17710"/>
                </a:cubicBezTo>
                <a:cubicBezTo>
                  <a:pt x="6255" y="24232"/>
                  <a:pt x="1863" y="35678"/>
                  <a:pt x="0" y="39272"/>
                </a:cubicBezTo>
              </a:path>
            </a:pathLst>
          </a:custGeom>
          <a:noFill/>
          <a:ln cap="flat" cmpd="sng" w="28575">
            <a:solidFill>
              <a:srgbClr val="A64D79"/>
            </a:solidFill>
            <a:prstDash val="solid"/>
            <a:round/>
            <a:headEnd len="med" w="med" type="none"/>
            <a:tailEnd len="med" w="med" type="stealth"/>
          </a:ln>
        </p:spPr>
      </p:sp>
      <p:sp>
        <p:nvSpPr>
          <p:cNvPr id="2758" name="Google Shape;2758;p155"/>
          <p:cNvSpPr txBox="1"/>
          <p:nvPr/>
        </p:nvSpPr>
        <p:spPr>
          <a:xfrm>
            <a:off x="224644" y="1006613"/>
            <a:ext cx="2454000" cy="41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Solution With SetAccum&lt;EDGE&gt;</a:t>
            </a:r>
            <a:endParaRPr b="1" sz="1100"/>
          </a:p>
        </p:txBody>
      </p:sp>
      <p:sp>
        <p:nvSpPr>
          <p:cNvPr id="2759" name="Google Shape;2759;p155"/>
          <p:cNvSpPr txBox="1"/>
          <p:nvPr/>
        </p:nvSpPr>
        <p:spPr>
          <a:xfrm>
            <a:off x="4878056" y="1048791"/>
            <a:ext cx="2454000" cy="41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Solution With MaxAccum&lt;INT&gt;</a:t>
            </a:r>
            <a:endParaRPr b="1" sz="1100"/>
          </a:p>
        </p:txBody>
      </p:sp>
      <p:cxnSp>
        <p:nvCxnSpPr>
          <p:cNvPr id="2760" name="Google Shape;2760;p155"/>
          <p:cNvCxnSpPr/>
          <p:nvPr/>
        </p:nvCxnSpPr>
        <p:spPr>
          <a:xfrm flipH="1">
            <a:off x="4552913" y="1197900"/>
            <a:ext cx="6600" cy="2881200"/>
          </a:xfrm>
          <a:prstGeom prst="straightConnector1">
            <a:avLst/>
          </a:prstGeom>
          <a:noFill/>
          <a:ln cap="flat" cmpd="sng" w="9525">
            <a:solidFill>
              <a:schemeClr val="dk2"/>
            </a:solidFill>
            <a:prstDash val="solid"/>
            <a:round/>
            <a:headEnd len="med" w="med" type="none"/>
            <a:tailEnd len="med" w="med" type="none"/>
          </a:ln>
        </p:spPr>
      </p:cxnSp>
      <p:sp>
        <p:nvSpPr>
          <p:cNvPr id="2761" name="Google Shape;2761;p155"/>
          <p:cNvSpPr txBox="1"/>
          <p:nvPr>
            <p:ph idx="1" type="body"/>
          </p:nvPr>
        </p:nvSpPr>
        <p:spPr>
          <a:xfrm>
            <a:off x="304800" y="687880"/>
            <a:ext cx="8382000" cy="638700"/>
          </a:xfrm>
          <a:prstGeom prst="rect">
            <a:avLst/>
          </a:prstGeom>
          <a:noFill/>
          <a:ln>
            <a:noFill/>
          </a:ln>
        </p:spPr>
        <p:txBody>
          <a:bodyPr anchorCtr="0" anchor="t" bIns="0" lIns="0" spcFirstLastPara="1" rIns="0" wrap="square" tIns="68575">
            <a:noAutofit/>
          </a:bodyPr>
          <a:lstStyle/>
          <a:p>
            <a:pPr indent="0" lvl="0" marL="0" rtl="0" algn="l">
              <a:lnSpc>
                <a:spcPct val="100000"/>
              </a:lnSpc>
              <a:spcBef>
                <a:spcPts val="0"/>
              </a:spcBef>
              <a:spcAft>
                <a:spcPts val="0"/>
              </a:spcAft>
              <a:buNone/>
            </a:pPr>
            <a:r>
              <a:rPr b="1" lang="en" sz="1700"/>
              <a:t>2. Avoid using container type vertex-attached accumulators</a:t>
            </a:r>
            <a:endParaRPr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2762" name="Google Shape;2762;p155"/>
          <p:cNvSpPr txBox="1"/>
          <p:nvPr/>
        </p:nvSpPr>
        <p:spPr>
          <a:xfrm>
            <a:off x="304800" y="4181081"/>
            <a:ext cx="3834600" cy="920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solidFill>
                  <a:schemeClr val="dk1"/>
                </a:solidFill>
              </a:rPr>
              <a:t> Every vertex traversed carries the path starting from </a:t>
            </a:r>
            <a:r>
              <a:rPr b="1" lang="en" sz="1000">
                <a:solidFill>
                  <a:schemeClr val="dk1"/>
                </a:solidFill>
              </a:rPr>
              <a:t>input1</a:t>
            </a:r>
            <a:endParaRPr sz="1000"/>
          </a:p>
          <a:p>
            <a:pPr indent="-63500" lvl="0" marL="63500" rtl="0" algn="l">
              <a:lnSpc>
                <a:spcPct val="150000"/>
              </a:lnSpc>
              <a:spcBef>
                <a:spcPts val="0"/>
              </a:spcBef>
              <a:spcAft>
                <a:spcPts val="0"/>
              </a:spcAft>
              <a:buSzPts val="1000"/>
              <a:buChar char="●"/>
            </a:pPr>
            <a:r>
              <a:rPr lang="en" sz="1000"/>
              <a:t> SetAccum&lt;EDGE&gt; @path is memory consuming</a:t>
            </a:r>
            <a:endParaRPr b="1" sz="1000"/>
          </a:p>
          <a:p>
            <a:pPr indent="-63500" lvl="0" marL="63500" rtl="0" algn="l">
              <a:lnSpc>
                <a:spcPct val="150000"/>
              </a:lnSpc>
              <a:spcBef>
                <a:spcPts val="0"/>
              </a:spcBef>
              <a:spcAft>
                <a:spcPts val="0"/>
              </a:spcAft>
              <a:buSzPts val="1000"/>
              <a:buChar char="●"/>
            </a:pPr>
            <a:r>
              <a:rPr lang="en" sz="1000"/>
              <a:t> SetAccum += operation is expensive</a:t>
            </a:r>
            <a:endParaRPr sz="1000"/>
          </a:p>
        </p:txBody>
      </p:sp>
      <p:sp>
        <p:nvSpPr>
          <p:cNvPr id="2763" name="Google Shape;2763;p155"/>
          <p:cNvSpPr txBox="1"/>
          <p:nvPr/>
        </p:nvSpPr>
        <p:spPr>
          <a:xfrm>
            <a:off x="4684838" y="4171275"/>
            <a:ext cx="4104600" cy="920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a:t>
            </a:r>
            <a:r>
              <a:rPr lang="en" sz="1000">
                <a:solidFill>
                  <a:schemeClr val="dk1"/>
                </a:solidFill>
              </a:rPr>
              <a:t>Every vertex carries the distance to </a:t>
            </a:r>
            <a:r>
              <a:rPr b="1" lang="en" sz="1000">
                <a:solidFill>
                  <a:schemeClr val="dk1"/>
                </a:solidFill>
              </a:rPr>
              <a:t>input1</a:t>
            </a:r>
            <a:endParaRPr b="1" sz="1000">
              <a:solidFill>
                <a:schemeClr val="dk1"/>
              </a:solidFill>
            </a:endParaRPr>
          </a:p>
          <a:p>
            <a:pPr indent="-63500" lvl="0" marL="63500" rtl="0" algn="l">
              <a:lnSpc>
                <a:spcPct val="150000"/>
              </a:lnSpc>
              <a:spcBef>
                <a:spcPts val="0"/>
              </a:spcBef>
              <a:spcAft>
                <a:spcPts val="0"/>
              </a:spcAft>
              <a:buSzPts val="1000"/>
              <a:buChar char="●"/>
            </a:pPr>
            <a:r>
              <a:rPr lang="en" sz="1000"/>
              <a:t> MaxAccum&lt;INT&gt; @dist is more memory efficient</a:t>
            </a:r>
            <a:endParaRPr b="1" sz="1000"/>
          </a:p>
          <a:p>
            <a:pPr indent="-63500" lvl="0" marL="63500" rtl="0" algn="l">
              <a:lnSpc>
                <a:spcPct val="150000"/>
              </a:lnSpc>
              <a:spcBef>
                <a:spcPts val="0"/>
              </a:spcBef>
              <a:spcAft>
                <a:spcPts val="0"/>
              </a:spcAft>
              <a:buSzPts val="1000"/>
              <a:buChar char="●"/>
            </a:pPr>
            <a:r>
              <a:rPr lang="en" sz="1000"/>
              <a:t> Even when traversal distance is longer, this solution is faster in most cases</a:t>
            </a:r>
            <a:endParaRPr sz="1000"/>
          </a:p>
        </p:txBody>
      </p:sp>
      <p:sp>
        <p:nvSpPr>
          <p:cNvPr id="2764" name="Google Shape;2764;p155"/>
          <p:cNvSpPr txBox="1"/>
          <p:nvPr/>
        </p:nvSpPr>
        <p:spPr>
          <a:xfrm>
            <a:off x="6120875" y="3592850"/>
            <a:ext cx="26685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65" name="Google Shape;2765;p155"/>
          <p:cNvSpPr txBox="1"/>
          <p:nvPr/>
        </p:nvSpPr>
        <p:spPr>
          <a:xfrm>
            <a:off x="6199075" y="3646063"/>
            <a:ext cx="6783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3-input2</a:t>
            </a:r>
            <a:endParaRPr sz="1000"/>
          </a:p>
        </p:txBody>
      </p:sp>
      <p:sp>
        <p:nvSpPr>
          <p:cNvPr id="2766" name="Google Shape;2766;p155"/>
          <p:cNvSpPr txBox="1"/>
          <p:nvPr/>
        </p:nvSpPr>
        <p:spPr>
          <a:xfrm>
            <a:off x="6768425" y="3645488"/>
            <a:ext cx="8829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1-2    2-3       </a:t>
            </a:r>
            <a:endParaRPr sz="1000"/>
          </a:p>
        </p:txBody>
      </p:sp>
      <p:sp>
        <p:nvSpPr>
          <p:cNvPr id="2767" name="Google Shape;2767;p155"/>
          <p:cNvSpPr txBox="1"/>
          <p:nvPr/>
        </p:nvSpPr>
        <p:spPr>
          <a:xfrm>
            <a:off x="7508075" y="3619400"/>
            <a:ext cx="1086900" cy="2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input-1 input-2      </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6"/>
                                        </p:tgtEl>
                                        <p:attrNameLst>
                                          <p:attrName>style.visibility</p:attrName>
                                        </p:attrNameLst>
                                      </p:cBhvr>
                                      <p:to>
                                        <p:strVal val="visible"/>
                                      </p:to>
                                    </p:set>
                                    <p:animEffect filter="fade" transition="in">
                                      <p:cBhvr>
                                        <p:cTn dur="1000"/>
                                        <p:tgtEl>
                                          <p:spTgt spid="2716"/>
                                        </p:tgtEl>
                                      </p:cBhvr>
                                    </p:animEffect>
                                  </p:childTnLst>
                                </p:cTn>
                              </p:par>
                              <p:par>
                                <p:cTn fill="hold" nodeType="with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1000"/>
                                        <p:tgtEl>
                                          <p:spTgt spid="2721"/>
                                        </p:tgtEl>
                                      </p:cBhvr>
                                    </p:animEffect>
                                  </p:childTnLst>
                                </p:cTn>
                              </p:par>
                              <p:par>
                                <p:cTn fill="hold" nodeType="with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1000"/>
                                        <p:tgtEl>
                                          <p:spTgt spid="2723"/>
                                        </p:tgtEl>
                                      </p:cBhvr>
                                    </p:animEffect>
                                  </p:childTnLst>
                                </p:cTn>
                              </p:par>
                              <p:par>
                                <p:cTn fill="hold" nodeType="with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1000"/>
                                        <p:tgtEl>
                                          <p:spTgt spid="2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1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1000"/>
                                        <p:tgtEl>
                                          <p:spTgt spid="2722"/>
                                        </p:tgtEl>
                                      </p:cBhvr>
                                    </p:animEffect>
                                  </p:childTnLst>
                                </p:cTn>
                              </p:par>
                              <p:par>
                                <p:cTn fill="hold" nodeType="with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1000"/>
                                        <p:tgtEl>
                                          <p:spTgt spid="2724"/>
                                        </p:tgtEl>
                                      </p:cBhvr>
                                    </p:animEffect>
                                  </p:childTnLst>
                                </p:cTn>
                              </p:par>
                              <p:par>
                                <p:cTn fill="hold" nodeType="with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1000"/>
                                        <p:tgtEl>
                                          <p:spTgt spid="27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1000"/>
                                        <p:tgtEl>
                                          <p:spTgt spid="2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1000"/>
                                        <p:tgtEl>
                                          <p:spTgt spid="2747"/>
                                        </p:tgtEl>
                                      </p:cBhvr>
                                    </p:animEffec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par>
                                <p:cTn fill="hold" nodeType="with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1000"/>
                                        <p:tgtEl>
                                          <p:spTgt spid="2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5"/>
                                        </p:tgtEl>
                                        <p:attrNameLst>
                                          <p:attrName>style.visibility</p:attrName>
                                        </p:attrNameLst>
                                      </p:cBhvr>
                                      <p:to>
                                        <p:strVal val="visible"/>
                                      </p:to>
                                    </p:set>
                                    <p:animEffect filter="fade" transition="in">
                                      <p:cBhvr>
                                        <p:cTn dur="1000"/>
                                        <p:tgtEl>
                                          <p:spTgt spid="2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1000"/>
                                        <p:tgtEl>
                                          <p:spTgt spid="2757"/>
                                        </p:tgtEl>
                                      </p:cBhvr>
                                    </p:animEffect>
                                  </p:childTnLst>
                                </p:cTn>
                              </p:par>
                              <p:par>
                                <p:cTn fill="hold" nodeType="with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1000"/>
                                        <p:tgtEl>
                                          <p:spTgt spid="2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5"/>
                                        </p:tgtEl>
                                        <p:attrNameLst>
                                          <p:attrName>style.visibility</p:attrName>
                                        </p:attrNameLst>
                                      </p:cBhvr>
                                      <p:to>
                                        <p:strVal val="visible"/>
                                      </p:to>
                                    </p:set>
                                    <p:animEffect filter="fade" transition="in">
                                      <p:cBhvr>
                                        <p:cTn dur="1000"/>
                                        <p:tgtEl>
                                          <p:spTgt spid="2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6"/>
                                        </p:tgtEl>
                                        <p:attrNameLst>
                                          <p:attrName>style.visibility</p:attrName>
                                        </p:attrNameLst>
                                      </p:cBhvr>
                                      <p:to>
                                        <p:strVal val="visible"/>
                                      </p:to>
                                    </p:set>
                                    <p:animEffect filter="fade" transition="in">
                                      <p:cBhvr>
                                        <p:cTn dur="1000"/>
                                        <p:tgtEl>
                                          <p:spTgt spid="2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7"/>
                                        </p:tgtEl>
                                        <p:attrNameLst>
                                          <p:attrName>style.visibility</p:attrName>
                                        </p:attrNameLst>
                                      </p:cBhvr>
                                      <p:to>
                                        <p:strVal val="visible"/>
                                      </p:to>
                                    </p:set>
                                    <p:animEffect filter="fade" transition="in">
                                      <p:cBhvr>
                                        <p:cTn dur="1000"/>
                                        <p:tgtEl>
                                          <p:spTgt spid="2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1000"/>
                                        <p:tgtEl>
                                          <p:spTgt spid="2762"/>
                                        </p:tgtEl>
                                      </p:cBhvr>
                                    </p:animEffect>
                                  </p:childTnLst>
                                </p:cTn>
                              </p:par>
                              <p:par>
                                <p:cTn fill="hold" nodeType="with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1000"/>
                                        <p:tgtEl>
                                          <p:spTgt spid="2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156"/>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rgbClr val="FF6E00"/>
                </a:solidFill>
              </a:rPr>
              <a:t>Data Structure Optimization</a:t>
            </a:r>
            <a:endParaRPr/>
          </a:p>
        </p:txBody>
      </p:sp>
      <p:sp>
        <p:nvSpPr>
          <p:cNvPr id="2774" name="Google Shape;2774;p156"/>
          <p:cNvSpPr txBox="1"/>
          <p:nvPr>
            <p:ph idx="1" type="body"/>
          </p:nvPr>
        </p:nvSpPr>
        <p:spPr>
          <a:xfrm>
            <a:off x="304800" y="1028072"/>
            <a:ext cx="8382000" cy="3508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b="1" lang="en" sz="1700"/>
              <a:t>3. ListAccum is faster than SetAccum</a:t>
            </a:r>
            <a:endParaRPr b="1" sz="3000"/>
          </a:p>
          <a:p>
            <a:pPr indent="0" lvl="0" marL="0" rtl="0" algn="l">
              <a:spcBef>
                <a:spcPts val="800"/>
              </a:spcBef>
              <a:spcAft>
                <a:spcPts val="0"/>
              </a:spcAft>
              <a:buNone/>
            </a:pPr>
            <a:r>
              <a:t/>
            </a:r>
            <a:endParaRPr b="1" sz="800"/>
          </a:p>
          <a:p>
            <a:pPr indent="0" lvl="0" marL="0" rtl="0" algn="l">
              <a:spcBef>
                <a:spcPts val="800"/>
              </a:spcBef>
              <a:spcAft>
                <a:spcPts val="0"/>
              </a:spcAft>
              <a:buNone/>
            </a:pPr>
            <a:r>
              <a:rPr lang="en"/>
              <a:t>ListAccum is faster for insertion</a:t>
            </a:r>
            <a:br>
              <a:rPr lang="en"/>
            </a:br>
            <a:r>
              <a:rPr lang="en"/>
              <a:t>SetAccum is  a little faster for lookups, but slower for insertion</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For the case above, in the solution with MaxAccum&lt;INT&gt;, it used </a:t>
            </a:r>
            <a:r>
              <a:rPr b="1" lang="en">
                <a:solidFill>
                  <a:srgbClr val="6AA84F"/>
                </a:solidFill>
              </a:rPr>
              <a:t>ListAccum&lt;EDGE&gt;</a:t>
            </a:r>
            <a:r>
              <a:rPr lang="en"/>
              <a:t> to store the result instead of </a:t>
            </a:r>
            <a:r>
              <a:rPr b="1" lang="en">
                <a:solidFill>
                  <a:srgbClr val="E06666"/>
                </a:solidFill>
              </a:rPr>
              <a:t>SetAccum&lt;EDGE&gt;</a:t>
            </a:r>
            <a:r>
              <a:rPr lang="en"/>
              <a:t>. Since there is no duplication in the collected edges, using ListAccum can provide better performance.</a:t>
            </a:r>
            <a:endParaRPr/>
          </a:p>
        </p:txBody>
      </p:sp>
      <p:sp>
        <p:nvSpPr>
          <p:cNvPr id="2775" name="Google Shape;2775;p156"/>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157"/>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rgbClr val="FF6E00"/>
                </a:solidFill>
              </a:rPr>
              <a:t>Data Structure Optimization</a:t>
            </a:r>
            <a:endParaRPr sz="2100">
              <a:solidFill>
                <a:srgbClr val="FF6E00"/>
              </a:solidFill>
            </a:endParaRPr>
          </a:p>
        </p:txBody>
      </p:sp>
      <p:sp>
        <p:nvSpPr>
          <p:cNvPr id="2782" name="Google Shape;2782;p157"/>
          <p:cNvSpPr txBox="1"/>
          <p:nvPr>
            <p:ph idx="1" type="body"/>
          </p:nvPr>
        </p:nvSpPr>
        <p:spPr>
          <a:xfrm>
            <a:off x="304800" y="685175"/>
            <a:ext cx="8382000" cy="9555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b="1" lang="en" sz="1700"/>
              <a:t>4. Use bit vector for condition matching.</a:t>
            </a:r>
            <a:endParaRPr b="1" sz="1800"/>
          </a:p>
          <a:p>
            <a:pPr indent="0" lvl="0" marL="0" rtl="0" algn="l">
              <a:spcBef>
                <a:spcPts val="0"/>
              </a:spcBef>
              <a:spcAft>
                <a:spcPts val="0"/>
              </a:spcAft>
              <a:buClr>
                <a:srgbClr val="000000"/>
              </a:buClr>
              <a:buSzPts val="800"/>
              <a:buFont typeface="Arial"/>
              <a:buNone/>
            </a:pPr>
            <a:r>
              <a:rPr b="1" lang="en" sz="1800"/>
              <a:t>Example:</a:t>
            </a:r>
            <a:r>
              <a:rPr lang="en" sz="1800"/>
              <a:t> Find companies that are controlled by all input companies. </a:t>
            </a:r>
            <a:endParaRPr sz="1800"/>
          </a:p>
          <a:p>
            <a:pPr indent="0" lvl="0" marL="0" rtl="0" algn="l">
              <a:spcBef>
                <a:spcPts val="0"/>
              </a:spcBef>
              <a:spcAft>
                <a:spcPts val="0"/>
              </a:spcAft>
              <a:buClr>
                <a:srgbClr val="000000"/>
              </a:buClr>
              <a:buSzPts val="800"/>
              <a:buFont typeface="Arial"/>
              <a:buNone/>
            </a:pPr>
            <a:r>
              <a:t/>
            </a:r>
            <a:endParaRPr b="1" sz="1800"/>
          </a:p>
          <a:p>
            <a:pPr indent="0" lvl="0" marL="0" rtl="0" algn="l">
              <a:spcBef>
                <a:spcPts val="0"/>
              </a:spcBef>
              <a:spcAft>
                <a:spcPts val="0"/>
              </a:spcAft>
              <a:buClr>
                <a:srgbClr val="000000"/>
              </a:buClr>
              <a:buSzPts val="800"/>
              <a:buFont typeface="Arial"/>
              <a:buNone/>
            </a:pPr>
            <a:r>
              <a:t/>
            </a:r>
            <a:endParaRPr sz="1100"/>
          </a:p>
        </p:txBody>
      </p:sp>
      <p:sp>
        <p:nvSpPr>
          <p:cNvPr id="2783" name="Google Shape;2783;p157"/>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784" name="Google Shape;2784;p157"/>
          <p:cNvSpPr txBox="1"/>
          <p:nvPr/>
        </p:nvSpPr>
        <p:spPr>
          <a:xfrm>
            <a:off x="285750" y="1314450"/>
            <a:ext cx="3819600" cy="32376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CREATE QUERY example (set&lt;vertex&lt;Enterprise&gt;&gt;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FOR GRAPH exampleGraph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CC4125"/>
                </a:solidFill>
                <a:latin typeface="Century Gothic"/>
                <a:ea typeface="Century Gothic"/>
                <a:cs typeface="Century Gothic"/>
                <a:sym typeface="Century Gothic"/>
              </a:rPr>
              <a:t>SetAccum&lt;VERTEX&gt; @set</a:t>
            </a:r>
            <a:r>
              <a:rPr lang="en" sz="1100">
                <a:solidFill>
                  <a:schemeClr val="dk1"/>
                </a:solidFill>
                <a:latin typeface="Century Gothic"/>
                <a:ea typeface="Century Gothic"/>
                <a:cs typeface="Century Gothic"/>
                <a:sym typeface="Century Gothic"/>
              </a:rPr>
              <a:t>, @@result;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SELECT s FROM start:s ACCUM s.@set += s;</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WHILE start.size() &gt; 0 LIMIT 30 DO</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SELECT t FROM start-(reverse_controlled_by:e)-:t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CC4125"/>
                </a:solidFill>
                <a:latin typeface="Century Gothic"/>
                <a:ea typeface="Century Gothic"/>
                <a:cs typeface="Century Gothic"/>
                <a:sym typeface="Century Gothic"/>
              </a:rPr>
              <a:t>ACCUM t.@set += s.@set</a:t>
            </a:r>
            <a:endParaRPr b="1" sz="1100">
              <a:solidFill>
                <a:srgbClr val="CC4125"/>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POST-ACCUM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CASE WHEN s.@set == set.size() THEN</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@@result += 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END;</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END;</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PRINT @@result;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785" name="Google Shape;2785;p157"/>
          <p:cNvSpPr txBox="1"/>
          <p:nvPr/>
        </p:nvSpPr>
        <p:spPr>
          <a:xfrm>
            <a:off x="4499975" y="1314450"/>
            <a:ext cx="4331700" cy="3918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CREATE QUERY example (set&lt;vertex&lt;Enterprise&gt;&gt;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FOR GRAPH exampleGraph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MapAccum&lt;vertex, uint&gt; @@bitMap;</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SetAccum&lt;VERTEX&gt; @@result;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6AA84F"/>
                </a:solidFill>
                <a:latin typeface="Century Gothic"/>
                <a:ea typeface="Century Gothic"/>
                <a:cs typeface="Century Gothic"/>
                <a:sym typeface="Century Gothic"/>
              </a:rPr>
              <a:t>OrAccum&lt;uint&gt; @bit;</a:t>
            </a:r>
            <a:endParaRPr b="1" sz="1100">
              <a:solidFill>
                <a:srgbClr val="6AA84F"/>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int i = 1;</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FOREACH v IN set DO</a:t>
            </a:r>
            <a:br>
              <a:rPr lang="en" sz="1100">
                <a:solidFill>
                  <a:schemeClr val="dk1"/>
                </a:solidFill>
                <a:latin typeface="Century Gothic"/>
                <a:ea typeface="Century Gothic"/>
                <a:cs typeface="Century Gothic"/>
                <a:sym typeface="Century Gothic"/>
              </a:rPr>
            </a:br>
            <a:r>
              <a:rPr lang="en" sz="1100">
                <a:solidFill>
                  <a:schemeClr val="dk1"/>
                </a:solidFill>
                <a:latin typeface="Century Gothic"/>
                <a:ea typeface="Century Gothic"/>
                <a:cs typeface="Century Gothic"/>
                <a:sym typeface="Century Gothic"/>
              </a:rPr>
              <a:t>      @@bitMap += (v -&gt; i);</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lang="en" sz="1100">
                <a:solidFill>
                  <a:schemeClr val="dk1"/>
                </a:solidFill>
                <a:latin typeface="Century Gothic"/>
                <a:ea typeface="Century Gothic"/>
                <a:cs typeface="Century Gothic"/>
                <a:sym typeface="Century Gothic"/>
              </a:rPr>
              <a:t>      i = i * 2;</a:t>
            </a:r>
            <a:br>
              <a:rPr lang="en" sz="1100">
                <a:solidFill>
                  <a:schemeClr val="dk1"/>
                </a:solidFill>
                <a:latin typeface="Century Gothic"/>
                <a:ea typeface="Century Gothic"/>
                <a:cs typeface="Century Gothic"/>
                <a:sym typeface="Century Gothic"/>
              </a:rPr>
            </a:br>
            <a:r>
              <a:rPr lang="en" sz="1100">
                <a:solidFill>
                  <a:schemeClr val="dk1"/>
                </a:solidFill>
                <a:latin typeface="Century Gothic"/>
                <a:ea typeface="Century Gothic"/>
                <a:cs typeface="Century Gothic"/>
                <a:sym typeface="Century Gothic"/>
              </a:rPr>
              <a:t>  END;</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SELECT s FROM start:s ACCUM s.@bit += @@bitMap.get(s);</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WHILE start.size() &gt; 0 LIMIT 30 DO</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start = SELECT t FROM start-(reverse_controlled_by:e)-:t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6AA84F"/>
                </a:solidFill>
                <a:latin typeface="Century Gothic"/>
                <a:ea typeface="Century Gothic"/>
                <a:cs typeface="Century Gothic"/>
                <a:sym typeface="Century Gothic"/>
              </a:rPr>
              <a:t>ACCUM t.@bit += s.@bit</a:t>
            </a:r>
            <a:endParaRPr b="1" sz="1100">
              <a:solidFill>
                <a:srgbClr val="6AA84F"/>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POST-ACCUM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CASE WHEN s.@bit == pow(2, set.size())-1 THEN</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@@result += 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END;</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END;</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PRINT @@result;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158"/>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rgbClr val="FF6E00"/>
                </a:solidFill>
              </a:rPr>
              <a:t>Data Structure Optimization</a:t>
            </a:r>
            <a:endParaRPr sz="2100">
              <a:solidFill>
                <a:srgbClr val="FF6E00"/>
              </a:solidFill>
            </a:endParaRPr>
          </a:p>
        </p:txBody>
      </p:sp>
      <p:sp>
        <p:nvSpPr>
          <p:cNvPr id="2792" name="Google Shape;2792;p158"/>
          <p:cNvSpPr txBox="1"/>
          <p:nvPr>
            <p:ph idx="1" type="body"/>
          </p:nvPr>
        </p:nvSpPr>
        <p:spPr>
          <a:xfrm>
            <a:off x="304800" y="685175"/>
            <a:ext cx="8382000" cy="6381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b="1" lang="en" sz="1700"/>
              <a:t>4. Use bit vector for condition matching.</a:t>
            </a:r>
            <a:endParaRPr b="1" sz="1800"/>
          </a:p>
          <a:p>
            <a:pPr indent="0" lvl="0" marL="0" rtl="0" algn="l">
              <a:spcBef>
                <a:spcPts val="0"/>
              </a:spcBef>
              <a:spcAft>
                <a:spcPts val="0"/>
              </a:spcAft>
              <a:buClr>
                <a:srgbClr val="000000"/>
              </a:buClr>
              <a:buSzPts val="800"/>
              <a:buFont typeface="Arial"/>
              <a:buNone/>
            </a:pPr>
            <a:r>
              <a:rPr b="1" lang="en" sz="1800"/>
              <a:t>Example:</a:t>
            </a:r>
            <a:r>
              <a:rPr lang="en" sz="1800"/>
              <a:t> Find companies that are controlled by all input companies. </a:t>
            </a:r>
            <a:endParaRPr sz="1100"/>
          </a:p>
        </p:txBody>
      </p:sp>
      <p:sp>
        <p:nvSpPr>
          <p:cNvPr id="2793" name="Google Shape;2793;p158"/>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794" name="Google Shape;2794;p158"/>
          <p:cNvSpPr/>
          <p:nvPr/>
        </p:nvSpPr>
        <p:spPr>
          <a:xfrm>
            <a:off x="572675" y="162002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A</a:t>
            </a:r>
            <a:endParaRPr/>
          </a:p>
        </p:txBody>
      </p:sp>
      <p:sp>
        <p:nvSpPr>
          <p:cNvPr id="2795" name="Google Shape;2795;p158"/>
          <p:cNvSpPr/>
          <p:nvPr/>
        </p:nvSpPr>
        <p:spPr>
          <a:xfrm>
            <a:off x="1320125" y="1502913"/>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B</a:t>
            </a:r>
            <a:endParaRPr/>
          </a:p>
        </p:txBody>
      </p:sp>
      <p:sp>
        <p:nvSpPr>
          <p:cNvPr id="2796" name="Google Shape;2796;p158"/>
          <p:cNvSpPr/>
          <p:nvPr/>
        </p:nvSpPr>
        <p:spPr>
          <a:xfrm>
            <a:off x="2816363" y="157177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D</a:t>
            </a:r>
            <a:endParaRPr/>
          </a:p>
        </p:txBody>
      </p:sp>
      <p:sp>
        <p:nvSpPr>
          <p:cNvPr id="2797" name="Google Shape;2797;p158"/>
          <p:cNvSpPr/>
          <p:nvPr/>
        </p:nvSpPr>
        <p:spPr>
          <a:xfrm>
            <a:off x="3366325" y="173052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E</a:t>
            </a:r>
            <a:endParaRPr/>
          </a:p>
        </p:txBody>
      </p:sp>
      <p:sp>
        <p:nvSpPr>
          <p:cNvPr id="2798" name="Google Shape;2798;p158"/>
          <p:cNvSpPr/>
          <p:nvPr/>
        </p:nvSpPr>
        <p:spPr>
          <a:xfrm>
            <a:off x="2067575" y="1502913"/>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C</a:t>
            </a:r>
            <a:endParaRPr/>
          </a:p>
        </p:txBody>
      </p:sp>
      <p:sp>
        <p:nvSpPr>
          <p:cNvPr id="2799" name="Google Shape;2799;p158"/>
          <p:cNvSpPr/>
          <p:nvPr/>
        </p:nvSpPr>
        <p:spPr>
          <a:xfrm>
            <a:off x="466850" y="2353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58"/>
          <p:cNvSpPr/>
          <p:nvPr/>
        </p:nvSpPr>
        <p:spPr>
          <a:xfrm>
            <a:off x="1023575" y="24070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58"/>
          <p:cNvSpPr/>
          <p:nvPr/>
        </p:nvSpPr>
        <p:spPr>
          <a:xfrm>
            <a:off x="1580300"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58"/>
          <p:cNvSpPr/>
          <p:nvPr/>
        </p:nvSpPr>
        <p:spPr>
          <a:xfrm>
            <a:off x="2266375"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58"/>
          <p:cNvSpPr/>
          <p:nvPr/>
        </p:nvSpPr>
        <p:spPr>
          <a:xfrm>
            <a:off x="2843375"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58"/>
          <p:cNvSpPr/>
          <p:nvPr/>
        </p:nvSpPr>
        <p:spPr>
          <a:xfrm>
            <a:off x="3362625" y="252407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58"/>
          <p:cNvSpPr/>
          <p:nvPr/>
        </p:nvSpPr>
        <p:spPr>
          <a:xfrm>
            <a:off x="572675" y="30733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58"/>
          <p:cNvSpPr/>
          <p:nvPr/>
        </p:nvSpPr>
        <p:spPr>
          <a:xfrm>
            <a:off x="1211725" y="32032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07" name="Google Shape;2807;p158"/>
          <p:cNvSpPr/>
          <p:nvPr/>
        </p:nvSpPr>
        <p:spPr>
          <a:xfrm>
            <a:off x="1909700" y="31385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58"/>
          <p:cNvSpPr/>
          <p:nvPr/>
        </p:nvSpPr>
        <p:spPr>
          <a:xfrm>
            <a:off x="2513975" y="31530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58"/>
          <p:cNvSpPr/>
          <p:nvPr/>
        </p:nvSpPr>
        <p:spPr>
          <a:xfrm>
            <a:off x="3118250" y="31530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58"/>
          <p:cNvSpPr/>
          <p:nvPr/>
        </p:nvSpPr>
        <p:spPr>
          <a:xfrm>
            <a:off x="840525" y="3685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58"/>
          <p:cNvSpPr/>
          <p:nvPr/>
        </p:nvSpPr>
        <p:spPr>
          <a:xfrm>
            <a:off x="1580300" y="3685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12" name="Google Shape;2812;p158"/>
          <p:cNvSpPr/>
          <p:nvPr/>
        </p:nvSpPr>
        <p:spPr>
          <a:xfrm>
            <a:off x="2266375" y="37283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58"/>
          <p:cNvSpPr/>
          <p:nvPr/>
        </p:nvSpPr>
        <p:spPr>
          <a:xfrm>
            <a:off x="2952450" y="378337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4" name="Google Shape;2814;p158"/>
          <p:cNvCxnSpPr>
            <a:stCxn id="2794" idx="5"/>
            <a:endCxn id="2800" idx="0"/>
          </p:cNvCxnSpPr>
          <p:nvPr/>
        </p:nvCxnSpPr>
        <p:spPr>
          <a:xfrm>
            <a:off x="853835" y="1901185"/>
            <a:ext cx="334500" cy="505800"/>
          </a:xfrm>
          <a:prstGeom prst="straightConnector1">
            <a:avLst/>
          </a:prstGeom>
          <a:noFill/>
          <a:ln cap="flat" cmpd="sng" w="9525">
            <a:solidFill>
              <a:schemeClr val="dk2"/>
            </a:solidFill>
            <a:prstDash val="solid"/>
            <a:round/>
            <a:headEnd len="med" w="med" type="none"/>
            <a:tailEnd len="med" w="med" type="none"/>
          </a:ln>
        </p:spPr>
      </p:cxnSp>
      <p:cxnSp>
        <p:nvCxnSpPr>
          <p:cNvPr id="2815" name="Google Shape;2815;p158"/>
          <p:cNvCxnSpPr>
            <a:stCxn id="2795" idx="4"/>
            <a:endCxn id="2800" idx="7"/>
          </p:cNvCxnSpPr>
          <p:nvPr/>
        </p:nvCxnSpPr>
        <p:spPr>
          <a:xfrm flipH="1">
            <a:off x="1304825" y="1832313"/>
            <a:ext cx="180000" cy="623100"/>
          </a:xfrm>
          <a:prstGeom prst="straightConnector1">
            <a:avLst/>
          </a:prstGeom>
          <a:noFill/>
          <a:ln cap="flat" cmpd="sng" w="9525">
            <a:solidFill>
              <a:schemeClr val="dk2"/>
            </a:solidFill>
            <a:prstDash val="solid"/>
            <a:round/>
            <a:headEnd len="med" w="med" type="none"/>
            <a:tailEnd len="med" w="med" type="none"/>
          </a:ln>
        </p:spPr>
      </p:cxnSp>
      <p:cxnSp>
        <p:nvCxnSpPr>
          <p:cNvPr id="2816" name="Google Shape;2816;p158"/>
          <p:cNvCxnSpPr>
            <a:stCxn id="2798" idx="3"/>
            <a:endCxn id="2801" idx="0"/>
          </p:cNvCxnSpPr>
          <p:nvPr/>
        </p:nvCxnSpPr>
        <p:spPr>
          <a:xfrm flipH="1">
            <a:off x="1745015" y="1784073"/>
            <a:ext cx="370800" cy="664800"/>
          </a:xfrm>
          <a:prstGeom prst="straightConnector1">
            <a:avLst/>
          </a:prstGeom>
          <a:noFill/>
          <a:ln cap="flat" cmpd="sng" w="9525">
            <a:solidFill>
              <a:schemeClr val="dk2"/>
            </a:solidFill>
            <a:prstDash val="solid"/>
            <a:round/>
            <a:headEnd len="med" w="med" type="none"/>
            <a:tailEnd len="med" w="med" type="none"/>
          </a:ln>
        </p:spPr>
      </p:cxnSp>
      <p:cxnSp>
        <p:nvCxnSpPr>
          <p:cNvPr id="2817" name="Google Shape;2817;p158"/>
          <p:cNvCxnSpPr>
            <a:stCxn id="2794" idx="4"/>
            <a:endCxn id="2799" idx="0"/>
          </p:cNvCxnSpPr>
          <p:nvPr/>
        </p:nvCxnSpPr>
        <p:spPr>
          <a:xfrm flipH="1">
            <a:off x="631475" y="1949425"/>
            <a:ext cx="105900" cy="404100"/>
          </a:xfrm>
          <a:prstGeom prst="straightConnector1">
            <a:avLst/>
          </a:prstGeom>
          <a:noFill/>
          <a:ln cap="flat" cmpd="sng" w="9525">
            <a:solidFill>
              <a:schemeClr val="dk2"/>
            </a:solidFill>
            <a:prstDash val="solid"/>
            <a:round/>
            <a:headEnd len="med" w="med" type="none"/>
            <a:tailEnd len="med" w="med" type="none"/>
          </a:ln>
        </p:spPr>
      </p:cxnSp>
      <p:cxnSp>
        <p:nvCxnSpPr>
          <p:cNvPr id="2818" name="Google Shape;2818;p158"/>
          <p:cNvCxnSpPr>
            <a:stCxn id="2796" idx="3"/>
            <a:endCxn id="2802" idx="0"/>
          </p:cNvCxnSpPr>
          <p:nvPr/>
        </p:nvCxnSpPr>
        <p:spPr>
          <a:xfrm flipH="1">
            <a:off x="2431102" y="1852935"/>
            <a:ext cx="433500" cy="595800"/>
          </a:xfrm>
          <a:prstGeom prst="straightConnector1">
            <a:avLst/>
          </a:prstGeom>
          <a:noFill/>
          <a:ln cap="flat" cmpd="sng" w="9525">
            <a:solidFill>
              <a:schemeClr val="dk2"/>
            </a:solidFill>
            <a:prstDash val="solid"/>
            <a:round/>
            <a:headEnd len="med" w="med" type="none"/>
            <a:tailEnd len="med" w="med" type="none"/>
          </a:ln>
        </p:spPr>
      </p:cxnSp>
      <p:cxnSp>
        <p:nvCxnSpPr>
          <p:cNvPr id="2819" name="Google Shape;2819;p158"/>
          <p:cNvCxnSpPr>
            <a:stCxn id="2796" idx="5"/>
            <a:endCxn id="2803" idx="0"/>
          </p:cNvCxnSpPr>
          <p:nvPr/>
        </p:nvCxnSpPr>
        <p:spPr>
          <a:xfrm flipH="1">
            <a:off x="3008123" y="1852935"/>
            <a:ext cx="89400" cy="595800"/>
          </a:xfrm>
          <a:prstGeom prst="straightConnector1">
            <a:avLst/>
          </a:prstGeom>
          <a:noFill/>
          <a:ln cap="flat" cmpd="sng" w="9525">
            <a:solidFill>
              <a:schemeClr val="dk2"/>
            </a:solidFill>
            <a:prstDash val="solid"/>
            <a:round/>
            <a:headEnd len="med" w="med" type="none"/>
            <a:tailEnd len="med" w="med" type="none"/>
          </a:ln>
        </p:spPr>
      </p:cxnSp>
      <p:cxnSp>
        <p:nvCxnSpPr>
          <p:cNvPr id="2820" name="Google Shape;2820;p158"/>
          <p:cNvCxnSpPr>
            <a:stCxn id="2797" idx="4"/>
            <a:endCxn id="2804" idx="1"/>
          </p:cNvCxnSpPr>
          <p:nvPr/>
        </p:nvCxnSpPr>
        <p:spPr>
          <a:xfrm flipH="1">
            <a:off x="3410725" y="2059925"/>
            <a:ext cx="120300" cy="512400"/>
          </a:xfrm>
          <a:prstGeom prst="straightConnector1">
            <a:avLst/>
          </a:prstGeom>
          <a:noFill/>
          <a:ln cap="flat" cmpd="sng" w="9525">
            <a:solidFill>
              <a:schemeClr val="dk2"/>
            </a:solidFill>
            <a:prstDash val="solid"/>
            <a:round/>
            <a:headEnd len="med" w="med" type="none"/>
            <a:tailEnd len="med" w="med" type="none"/>
          </a:ln>
        </p:spPr>
      </p:cxnSp>
      <p:cxnSp>
        <p:nvCxnSpPr>
          <p:cNvPr id="2821" name="Google Shape;2821;p158"/>
          <p:cNvCxnSpPr>
            <a:stCxn id="2801" idx="4"/>
            <a:endCxn id="2807" idx="1"/>
          </p:cNvCxnSpPr>
          <p:nvPr/>
        </p:nvCxnSpPr>
        <p:spPr>
          <a:xfrm>
            <a:off x="1745000" y="2778125"/>
            <a:ext cx="213000" cy="408600"/>
          </a:xfrm>
          <a:prstGeom prst="straightConnector1">
            <a:avLst/>
          </a:prstGeom>
          <a:noFill/>
          <a:ln cap="flat" cmpd="sng" w="9525">
            <a:solidFill>
              <a:schemeClr val="dk2"/>
            </a:solidFill>
            <a:prstDash val="solid"/>
            <a:round/>
            <a:headEnd len="med" w="med" type="none"/>
            <a:tailEnd len="med" w="med" type="none"/>
          </a:ln>
        </p:spPr>
      </p:cxnSp>
      <p:cxnSp>
        <p:nvCxnSpPr>
          <p:cNvPr id="2822" name="Google Shape;2822;p158"/>
          <p:cNvCxnSpPr>
            <a:stCxn id="2801" idx="3"/>
            <a:endCxn id="2806" idx="0"/>
          </p:cNvCxnSpPr>
          <p:nvPr/>
        </p:nvCxnSpPr>
        <p:spPr>
          <a:xfrm flipH="1">
            <a:off x="1376540" y="2729885"/>
            <a:ext cx="252000" cy="473400"/>
          </a:xfrm>
          <a:prstGeom prst="straightConnector1">
            <a:avLst/>
          </a:prstGeom>
          <a:noFill/>
          <a:ln cap="flat" cmpd="sng" w="9525">
            <a:solidFill>
              <a:schemeClr val="dk2"/>
            </a:solidFill>
            <a:prstDash val="solid"/>
            <a:round/>
            <a:headEnd len="med" w="med" type="none"/>
            <a:tailEnd len="med" w="med" type="none"/>
          </a:ln>
        </p:spPr>
      </p:cxnSp>
      <p:cxnSp>
        <p:nvCxnSpPr>
          <p:cNvPr id="2823" name="Google Shape;2823;p158"/>
          <p:cNvCxnSpPr>
            <a:stCxn id="2802" idx="4"/>
            <a:endCxn id="2808" idx="1"/>
          </p:cNvCxnSpPr>
          <p:nvPr/>
        </p:nvCxnSpPr>
        <p:spPr>
          <a:xfrm>
            <a:off x="2431075" y="2778125"/>
            <a:ext cx="131100" cy="423000"/>
          </a:xfrm>
          <a:prstGeom prst="straightConnector1">
            <a:avLst/>
          </a:prstGeom>
          <a:noFill/>
          <a:ln cap="flat" cmpd="sng" w="9525">
            <a:solidFill>
              <a:schemeClr val="dk2"/>
            </a:solidFill>
            <a:prstDash val="solid"/>
            <a:round/>
            <a:headEnd len="med" w="med" type="none"/>
            <a:tailEnd len="med" w="med" type="none"/>
          </a:ln>
        </p:spPr>
      </p:cxnSp>
      <p:cxnSp>
        <p:nvCxnSpPr>
          <p:cNvPr id="2824" name="Google Shape;2824;p158"/>
          <p:cNvCxnSpPr>
            <a:stCxn id="2803" idx="4"/>
            <a:endCxn id="2808" idx="7"/>
          </p:cNvCxnSpPr>
          <p:nvPr/>
        </p:nvCxnSpPr>
        <p:spPr>
          <a:xfrm flipH="1">
            <a:off x="2795075" y="2778125"/>
            <a:ext cx="213000" cy="423000"/>
          </a:xfrm>
          <a:prstGeom prst="straightConnector1">
            <a:avLst/>
          </a:prstGeom>
          <a:noFill/>
          <a:ln cap="flat" cmpd="sng" w="9525">
            <a:solidFill>
              <a:schemeClr val="dk2"/>
            </a:solidFill>
            <a:prstDash val="solid"/>
            <a:round/>
            <a:headEnd len="med" w="med" type="none"/>
            <a:tailEnd len="med" w="med" type="none"/>
          </a:ln>
        </p:spPr>
      </p:cxnSp>
      <p:cxnSp>
        <p:nvCxnSpPr>
          <p:cNvPr id="2825" name="Google Shape;2825;p158"/>
          <p:cNvCxnSpPr>
            <a:stCxn id="2804" idx="3"/>
            <a:endCxn id="2809" idx="0"/>
          </p:cNvCxnSpPr>
          <p:nvPr/>
        </p:nvCxnSpPr>
        <p:spPr>
          <a:xfrm flipH="1">
            <a:off x="3283065" y="2805235"/>
            <a:ext cx="127800" cy="347700"/>
          </a:xfrm>
          <a:prstGeom prst="straightConnector1">
            <a:avLst/>
          </a:prstGeom>
          <a:noFill/>
          <a:ln cap="flat" cmpd="sng" w="9525">
            <a:solidFill>
              <a:schemeClr val="dk2"/>
            </a:solidFill>
            <a:prstDash val="solid"/>
            <a:round/>
            <a:headEnd len="med" w="med" type="none"/>
            <a:tailEnd len="med" w="med" type="none"/>
          </a:ln>
        </p:spPr>
      </p:cxnSp>
      <p:cxnSp>
        <p:nvCxnSpPr>
          <p:cNvPr id="2826" name="Google Shape;2826;p158"/>
          <p:cNvCxnSpPr>
            <a:stCxn id="2800" idx="3"/>
            <a:endCxn id="2805" idx="7"/>
          </p:cNvCxnSpPr>
          <p:nvPr/>
        </p:nvCxnSpPr>
        <p:spPr>
          <a:xfrm flipH="1">
            <a:off x="853715" y="2688210"/>
            <a:ext cx="218100" cy="433200"/>
          </a:xfrm>
          <a:prstGeom prst="straightConnector1">
            <a:avLst/>
          </a:prstGeom>
          <a:noFill/>
          <a:ln cap="flat" cmpd="sng" w="9525">
            <a:solidFill>
              <a:schemeClr val="dk2"/>
            </a:solidFill>
            <a:prstDash val="solid"/>
            <a:round/>
            <a:headEnd len="med" w="med" type="none"/>
            <a:tailEnd len="med" w="med" type="none"/>
          </a:ln>
        </p:spPr>
      </p:cxnSp>
      <p:cxnSp>
        <p:nvCxnSpPr>
          <p:cNvPr id="2827" name="Google Shape;2827;p158"/>
          <p:cNvCxnSpPr>
            <a:stCxn id="2799" idx="4"/>
            <a:endCxn id="2805" idx="1"/>
          </p:cNvCxnSpPr>
          <p:nvPr/>
        </p:nvCxnSpPr>
        <p:spPr>
          <a:xfrm flipH="1">
            <a:off x="621050" y="2682950"/>
            <a:ext cx="10500" cy="438600"/>
          </a:xfrm>
          <a:prstGeom prst="straightConnector1">
            <a:avLst/>
          </a:prstGeom>
          <a:noFill/>
          <a:ln cap="flat" cmpd="sng" w="9525">
            <a:solidFill>
              <a:schemeClr val="dk2"/>
            </a:solidFill>
            <a:prstDash val="solid"/>
            <a:round/>
            <a:headEnd len="med" w="med" type="none"/>
            <a:tailEnd len="med" w="med" type="none"/>
          </a:ln>
        </p:spPr>
      </p:cxnSp>
      <p:cxnSp>
        <p:nvCxnSpPr>
          <p:cNvPr id="2828" name="Google Shape;2828;p158"/>
          <p:cNvCxnSpPr>
            <a:stCxn id="2805" idx="4"/>
            <a:endCxn id="2810" idx="1"/>
          </p:cNvCxnSpPr>
          <p:nvPr/>
        </p:nvCxnSpPr>
        <p:spPr>
          <a:xfrm>
            <a:off x="737375" y="3402700"/>
            <a:ext cx="151500" cy="331200"/>
          </a:xfrm>
          <a:prstGeom prst="straightConnector1">
            <a:avLst/>
          </a:prstGeom>
          <a:noFill/>
          <a:ln cap="flat" cmpd="sng" w="9525">
            <a:solidFill>
              <a:schemeClr val="dk2"/>
            </a:solidFill>
            <a:prstDash val="solid"/>
            <a:round/>
            <a:headEnd len="med" w="med" type="none"/>
            <a:tailEnd len="med" w="med" type="none"/>
          </a:ln>
        </p:spPr>
      </p:cxnSp>
      <p:cxnSp>
        <p:nvCxnSpPr>
          <p:cNvPr id="2829" name="Google Shape;2829;p158"/>
          <p:cNvCxnSpPr>
            <a:stCxn id="2806" idx="4"/>
            <a:endCxn id="2811" idx="1"/>
          </p:cNvCxnSpPr>
          <p:nvPr/>
        </p:nvCxnSpPr>
        <p:spPr>
          <a:xfrm>
            <a:off x="1376425" y="3532625"/>
            <a:ext cx="252000" cy="201300"/>
          </a:xfrm>
          <a:prstGeom prst="straightConnector1">
            <a:avLst/>
          </a:prstGeom>
          <a:noFill/>
          <a:ln cap="flat" cmpd="sng" w="9525">
            <a:solidFill>
              <a:schemeClr val="dk2"/>
            </a:solidFill>
            <a:prstDash val="solid"/>
            <a:round/>
            <a:headEnd len="med" w="med" type="none"/>
            <a:tailEnd len="med" w="med" type="none"/>
          </a:ln>
        </p:spPr>
      </p:cxnSp>
      <p:cxnSp>
        <p:nvCxnSpPr>
          <p:cNvPr id="2830" name="Google Shape;2830;p158"/>
          <p:cNvCxnSpPr>
            <a:stCxn id="2808" idx="4"/>
            <a:endCxn id="2813" idx="1"/>
          </p:cNvCxnSpPr>
          <p:nvPr/>
        </p:nvCxnSpPr>
        <p:spPr>
          <a:xfrm>
            <a:off x="2678675" y="3482400"/>
            <a:ext cx="321900" cy="349200"/>
          </a:xfrm>
          <a:prstGeom prst="straightConnector1">
            <a:avLst/>
          </a:prstGeom>
          <a:noFill/>
          <a:ln cap="flat" cmpd="sng" w="9525">
            <a:solidFill>
              <a:schemeClr val="dk2"/>
            </a:solidFill>
            <a:prstDash val="solid"/>
            <a:round/>
            <a:headEnd len="med" w="med" type="none"/>
            <a:tailEnd len="med" w="med" type="none"/>
          </a:ln>
        </p:spPr>
      </p:cxnSp>
      <p:cxnSp>
        <p:nvCxnSpPr>
          <p:cNvPr id="2831" name="Google Shape;2831;p158"/>
          <p:cNvCxnSpPr>
            <a:stCxn id="2807" idx="4"/>
            <a:endCxn id="2812" idx="1"/>
          </p:cNvCxnSpPr>
          <p:nvPr/>
        </p:nvCxnSpPr>
        <p:spPr>
          <a:xfrm>
            <a:off x="2074400" y="3467925"/>
            <a:ext cx="240300" cy="308700"/>
          </a:xfrm>
          <a:prstGeom prst="straightConnector1">
            <a:avLst/>
          </a:prstGeom>
          <a:noFill/>
          <a:ln cap="flat" cmpd="sng" w="9525">
            <a:solidFill>
              <a:schemeClr val="dk2"/>
            </a:solidFill>
            <a:prstDash val="solid"/>
            <a:round/>
            <a:headEnd len="med" w="med" type="none"/>
            <a:tailEnd len="med" w="med" type="none"/>
          </a:ln>
        </p:spPr>
      </p:cxnSp>
      <p:cxnSp>
        <p:nvCxnSpPr>
          <p:cNvPr id="2832" name="Google Shape;2832;p158"/>
          <p:cNvCxnSpPr>
            <a:stCxn id="2802" idx="3"/>
            <a:endCxn id="2807" idx="0"/>
          </p:cNvCxnSpPr>
          <p:nvPr/>
        </p:nvCxnSpPr>
        <p:spPr>
          <a:xfrm flipH="1">
            <a:off x="2074315" y="2729885"/>
            <a:ext cx="240300" cy="408600"/>
          </a:xfrm>
          <a:prstGeom prst="straightConnector1">
            <a:avLst/>
          </a:prstGeom>
          <a:noFill/>
          <a:ln cap="flat" cmpd="sng" w="9525">
            <a:solidFill>
              <a:schemeClr val="dk2"/>
            </a:solidFill>
            <a:prstDash val="solid"/>
            <a:round/>
            <a:headEnd len="med" w="med" type="none"/>
            <a:tailEnd len="med" w="med" type="none"/>
          </a:ln>
        </p:spPr>
      </p:cxnSp>
      <p:cxnSp>
        <p:nvCxnSpPr>
          <p:cNvPr id="2833" name="Google Shape;2833;p158"/>
          <p:cNvCxnSpPr>
            <a:stCxn id="2798" idx="4"/>
            <a:endCxn id="2802" idx="1"/>
          </p:cNvCxnSpPr>
          <p:nvPr/>
        </p:nvCxnSpPr>
        <p:spPr>
          <a:xfrm>
            <a:off x="2232275" y="1832313"/>
            <a:ext cx="82200" cy="664800"/>
          </a:xfrm>
          <a:prstGeom prst="straightConnector1">
            <a:avLst/>
          </a:prstGeom>
          <a:noFill/>
          <a:ln cap="flat" cmpd="sng" w="9525">
            <a:solidFill>
              <a:schemeClr val="dk2"/>
            </a:solidFill>
            <a:prstDash val="solid"/>
            <a:round/>
            <a:headEnd len="med" w="med" type="none"/>
            <a:tailEnd len="med" w="med" type="none"/>
          </a:ln>
        </p:spPr>
      </p:cxnSp>
      <p:cxnSp>
        <p:nvCxnSpPr>
          <p:cNvPr id="2834" name="Google Shape;2834;p158"/>
          <p:cNvCxnSpPr>
            <a:stCxn id="2800" idx="5"/>
            <a:endCxn id="2806" idx="0"/>
          </p:cNvCxnSpPr>
          <p:nvPr/>
        </p:nvCxnSpPr>
        <p:spPr>
          <a:xfrm>
            <a:off x="1304735" y="2688210"/>
            <a:ext cx="71700" cy="515100"/>
          </a:xfrm>
          <a:prstGeom prst="straightConnector1">
            <a:avLst/>
          </a:prstGeom>
          <a:noFill/>
          <a:ln cap="flat" cmpd="sng" w="9525">
            <a:solidFill>
              <a:schemeClr val="dk2"/>
            </a:solidFill>
            <a:prstDash val="solid"/>
            <a:round/>
            <a:headEnd len="med" w="med" type="none"/>
            <a:tailEnd len="med" w="med" type="none"/>
          </a:ln>
        </p:spPr>
      </p:cxnSp>
      <p:cxnSp>
        <p:nvCxnSpPr>
          <p:cNvPr id="2835" name="Google Shape;2835;p158"/>
          <p:cNvCxnSpPr>
            <a:stCxn id="2802" idx="2"/>
            <a:endCxn id="2806" idx="7"/>
          </p:cNvCxnSpPr>
          <p:nvPr/>
        </p:nvCxnSpPr>
        <p:spPr>
          <a:xfrm flipH="1">
            <a:off x="1492975" y="2613425"/>
            <a:ext cx="773400" cy="638100"/>
          </a:xfrm>
          <a:prstGeom prst="straightConnector1">
            <a:avLst/>
          </a:prstGeom>
          <a:noFill/>
          <a:ln cap="flat" cmpd="sng" w="9525">
            <a:solidFill>
              <a:schemeClr val="dk2"/>
            </a:solidFill>
            <a:prstDash val="solid"/>
            <a:round/>
            <a:headEnd len="med" w="med" type="none"/>
            <a:tailEnd len="med" w="med" type="none"/>
          </a:ln>
        </p:spPr>
      </p:cxnSp>
      <p:cxnSp>
        <p:nvCxnSpPr>
          <p:cNvPr id="2836" name="Google Shape;2836;p158"/>
          <p:cNvCxnSpPr>
            <a:stCxn id="2797" idx="3"/>
            <a:endCxn id="2802" idx="7"/>
          </p:cNvCxnSpPr>
          <p:nvPr/>
        </p:nvCxnSpPr>
        <p:spPr>
          <a:xfrm flipH="1">
            <a:off x="2547565" y="2011685"/>
            <a:ext cx="867000" cy="485400"/>
          </a:xfrm>
          <a:prstGeom prst="straightConnector1">
            <a:avLst/>
          </a:prstGeom>
          <a:noFill/>
          <a:ln cap="flat" cmpd="sng" w="9525">
            <a:solidFill>
              <a:schemeClr val="dk2"/>
            </a:solidFill>
            <a:prstDash val="solid"/>
            <a:round/>
            <a:headEnd len="med" w="med" type="none"/>
            <a:tailEnd len="med" w="med" type="none"/>
          </a:ln>
        </p:spPr>
      </p:cxnSp>
      <p:sp>
        <p:nvSpPr>
          <p:cNvPr id="2837" name="Google Shape;2837;p158"/>
          <p:cNvSpPr txBox="1"/>
          <p:nvPr/>
        </p:nvSpPr>
        <p:spPr>
          <a:xfrm>
            <a:off x="289425" y="2279050"/>
            <a:ext cx="3219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a:t>
            </a:r>
            <a:endParaRPr sz="600"/>
          </a:p>
        </p:txBody>
      </p:sp>
      <p:sp>
        <p:nvSpPr>
          <p:cNvPr id="2838" name="Google Shape;2838;p158"/>
          <p:cNvSpPr txBox="1"/>
          <p:nvPr/>
        </p:nvSpPr>
        <p:spPr>
          <a:xfrm>
            <a:off x="890481" y="22200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[A,B]</a:t>
            </a:r>
            <a:endParaRPr sz="600"/>
          </a:p>
        </p:txBody>
      </p:sp>
      <p:sp>
        <p:nvSpPr>
          <p:cNvPr id="2839" name="Google Shape;2839;p158"/>
          <p:cNvSpPr txBox="1"/>
          <p:nvPr/>
        </p:nvSpPr>
        <p:spPr>
          <a:xfrm>
            <a:off x="1487806" y="22526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a:t>
            </a:r>
            <a:endParaRPr sz="600"/>
          </a:p>
        </p:txBody>
      </p:sp>
      <p:sp>
        <p:nvSpPr>
          <p:cNvPr id="2840" name="Google Shape;2840;p158"/>
          <p:cNvSpPr txBox="1"/>
          <p:nvPr/>
        </p:nvSpPr>
        <p:spPr>
          <a:xfrm>
            <a:off x="1930831" y="22978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[C,D,E]</a:t>
            </a:r>
            <a:endParaRPr sz="600"/>
          </a:p>
        </p:txBody>
      </p:sp>
      <p:sp>
        <p:nvSpPr>
          <p:cNvPr id="2841" name="Google Shape;2841;p158"/>
          <p:cNvSpPr txBox="1"/>
          <p:nvPr/>
        </p:nvSpPr>
        <p:spPr>
          <a:xfrm>
            <a:off x="2939831" y="22598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[D]</a:t>
            </a:r>
            <a:endParaRPr sz="600"/>
          </a:p>
        </p:txBody>
      </p:sp>
      <p:sp>
        <p:nvSpPr>
          <p:cNvPr id="2842" name="Google Shape;2842;p158"/>
          <p:cNvSpPr txBox="1"/>
          <p:nvPr/>
        </p:nvSpPr>
        <p:spPr>
          <a:xfrm>
            <a:off x="3420381" y="2297850"/>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a:t>
            </a:r>
            <a:endParaRPr sz="600"/>
          </a:p>
        </p:txBody>
      </p:sp>
      <p:sp>
        <p:nvSpPr>
          <p:cNvPr id="2843" name="Google Shape;2843;p158"/>
          <p:cNvSpPr txBox="1"/>
          <p:nvPr/>
        </p:nvSpPr>
        <p:spPr>
          <a:xfrm>
            <a:off x="565275" y="2882575"/>
            <a:ext cx="399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[A,B]</a:t>
            </a:r>
            <a:endParaRPr sz="600"/>
          </a:p>
        </p:txBody>
      </p:sp>
      <p:sp>
        <p:nvSpPr>
          <p:cNvPr id="2844" name="Google Shape;2844;p158"/>
          <p:cNvSpPr txBox="1"/>
          <p:nvPr/>
        </p:nvSpPr>
        <p:spPr>
          <a:xfrm>
            <a:off x="888563" y="3074050"/>
            <a:ext cx="599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[A,B,C,D,E]</a:t>
            </a:r>
            <a:endParaRPr sz="600"/>
          </a:p>
        </p:txBody>
      </p:sp>
      <p:sp>
        <p:nvSpPr>
          <p:cNvPr id="2845" name="Google Shape;2845;p158"/>
          <p:cNvSpPr txBox="1"/>
          <p:nvPr/>
        </p:nvSpPr>
        <p:spPr>
          <a:xfrm>
            <a:off x="2063569" y="29860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[C,D,E]</a:t>
            </a:r>
            <a:endParaRPr sz="600"/>
          </a:p>
        </p:txBody>
      </p:sp>
      <p:sp>
        <p:nvSpPr>
          <p:cNvPr id="2846" name="Google Shape;2846;p158"/>
          <p:cNvSpPr txBox="1"/>
          <p:nvPr/>
        </p:nvSpPr>
        <p:spPr>
          <a:xfrm>
            <a:off x="2476894" y="29515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[C,D,E]</a:t>
            </a:r>
            <a:endParaRPr sz="600"/>
          </a:p>
        </p:txBody>
      </p:sp>
      <p:sp>
        <p:nvSpPr>
          <p:cNvPr id="2847" name="Google Shape;2847;p158"/>
          <p:cNvSpPr txBox="1"/>
          <p:nvPr/>
        </p:nvSpPr>
        <p:spPr>
          <a:xfrm>
            <a:off x="3317131" y="29915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[E]</a:t>
            </a:r>
            <a:endParaRPr sz="600"/>
          </a:p>
        </p:txBody>
      </p:sp>
      <p:sp>
        <p:nvSpPr>
          <p:cNvPr id="2848" name="Google Shape;2848;p158"/>
          <p:cNvSpPr txBox="1"/>
          <p:nvPr/>
        </p:nvSpPr>
        <p:spPr>
          <a:xfrm>
            <a:off x="2952444" y="3586163"/>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[C,D,E]</a:t>
            </a:r>
            <a:endParaRPr sz="600"/>
          </a:p>
        </p:txBody>
      </p:sp>
      <p:sp>
        <p:nvSpPr>
          <p:cNvPr id="2849" name="Google Shape;2849;p158"/>
          <p:cNvSpPr txBox="1"/>
          <p:nvPr/>
        </p:nvSpPr>
        <p:spPr>
          <a:xfrm>
            <a:off x="2191519" y="35305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[C,D,E]</a:t>
            </a:r>
            <a:endParaRPr sz="600"/>
          </a:p>
        </p:txBody>
      </p:sp>
      <p:sp>
        <p:nvSpPr>
          <p:cNvPr id="2850" name="Google Shape;2850;p158"/>
          <p:cNvSpPr txBox="1"/>
          <p:nvPr/>
        </p:nvSpPr>
        <p:spPr>
          <a:xfrm>
            <a:off x="1484063" y="3477900"/>
            <a:ext cx="599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[A,B,C,D,E]</a:t>
            </a:r>
            <a:endParaRPr sz="600"/>
          </a:p>
        </p:txBody>
      </p:sp>
      <p:sp>
        <p:nvSpPr>
          <p:cNvPr id="2851" name="Google Shape;2851;p158"/>
          <p:cNvSpPr txBox="1"/>
          <p:nvPr/>
        </p:nvSpPr>
        <p:spPr>
          <a:xfrm>
            <a:off x="805725" y="3502825"/>
            <a:ext cx="399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[A,B]</a:t>
            </a:r>
            <a:endParaRPr sz="600"/>
          </a:p>
        </p:txBody>
      </p:sp>
      <p:sp>
        <p:nvSpPr>
          <p:cNvPr id="2852" name="Google Shape;2852;p158"/>
          <p:cNvSpPr/>
          <p:nvPr/>
        </p:nvSpPr>
        <p:spPr>
          <a:xfrm>
            <a:off x="1211725" y="3203225"/>
            <a:ext cx="329400" cy="329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3" name="Google Shape;2853;p158"/>
          <p:cNvSpPr/>
          <p:nvPr/>
        </p:nvSpPr>
        <p:spPr>
          <a:xfrm>
            <a:off x="1570850" y="3685550"/>
            <a:ext cx="329400" cy="329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54" name="Google Shape;2854;p158"/>
          <p:cNvSpPr/>
          <p:nvPr/>
        </p:nvSpPr>
        <p:spPr>
          <a:xfrm>
            <a:off x="4948325" y="162002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A</a:t>
            </a:r>
            <a:endParaRPr/>
          </a:p>
        </p:txBody>
      </p:sp>
      <p:sp>
        <p:nvSpPr>
          <p:cNvPr id="2855" name="Google Shape;2855;p158"/>
          <p:cNvSpPr/>
          <p:nvPr/>
        </p:nvSpPr>
        <p:spPr>
          <a:xfrm>
            <a:off x="5695775" y="1502913"/>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B</a:t>
            </a:r>
            <a:endParaRPr/>
          </a:p>
        </p:txBody>
      </p:sp>
      <p:sp>
        <p:nvSpPr>
          <p:cNvPr id="2856" name="Google Shape;2856;p158"/>
          <p:cNvSpPr/>
          <p:nvPr/>
        </p:nvSpPr>
        <p:spPr>
          <a:xfrm>
            <a:off x="7192013" y="157177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D</a:t>
            </a:r>
            <a:endParaRPr/>
          </a:p>
        </p:txBody>
      </p:sp>
      <p:sp>
        <p:nvSpPr>
          <p:cNvPr id="2857" name="Google Shape;2857;p158"/>
          <p:cNvSpPr/>
          <p:nvPr/>
        </p:nvSpPr>
        <p:spPr>
          <a:xfrm>
            <a:off x="7741975" y="1730525"/>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E</a:t>
            </a:r>
            <a:endParaRPr/>
          </a:p>
        </p:txBody>
      </p:sp>
      <p:sp>
        <p:nvSpPr>
          <p:cNvPr id="2858" name="Google Shape;2858;p158"/>
          <p:cNvSpPr/>
          <p:nvPr/>
        </p:nvSpPr>
        <p:spPr>
          <a:xfrm>
            <a:off x="6443225" y="1502913"/>
            <a:ext cx="329400" cy="329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t>C</a:t>
            </a:r>
            <a:endParaRPr/>
          </a:p>
        </p:txBody>
      </p:sp>
      <p:sp>
        <p:nvSpPr>
          <p:cNvPr id="2859" name="Google Shape;2859;p158"/>
          <p:cNvSpPr/>
          <p:nvPr/>
        </p:nvSpPr>
        <p:spPr>
          <a:xfrm>
            <a:off x="4842500" y="2353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58"/>
          <p:cNvSpPr/>
          <p:nvPr/>
        </p:nvSpPr>
        <p:spPr>
          <a:xfrm>
            <a:off x="5399225" y="24070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58"/>
          <p:cNvSpPr/>
          <p:nvPr/>
        </p:nvSpPr>
        <p:spPr>
          <a:xfrm>
            <a:off x="5955950"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58"/>
          <p:cNvSpPr/>
          <p:nvPr/>
        </p:nvSpPr>
        <p:spPr>
          <a:xfrm>
            <a:off x="6642025"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58"/>
          <p:cNvSpPr/>
          <p:nvPr/>
        </p:nvSpPr>
        <p:spPr>
          <a:xfrm>
            <a:off x="7219025" y="24487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58"/>
          <p:cNvSpPr/>
          <p:nvPr/>
        </p:nvSpPr>
        <p:spPr>
          <a:xfrm>
            <a:off x="7738275" y="252407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58"/>
          <p:cNvSpPr/>
          <p:nvPr/>
        </p:nvSpPr>
        <p:spPr>
          <a:xfrm>
            <a:off x="4948325" y="30733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58"/>
          <p:cNvSpPr/>
          <p:nvPr/>
        </p:nvSpPr>
        <p:spPr>
          <a:xfrm>
            <a:off x="5587375" y="32032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67" name="Google Shape;2867;p158"/>
          <p:cNvSpPr/>
          <p:nvPr/>
        </p:nvSpPr>
        <p:spPr>
          <a:xfrm>
            <a:off x="6285350" y="31385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58"/>
          <p:cNvSpPr/>
          <p:nvPr/>
        </p:nvSpPr>
        <p:spPr>
          <a:xfrm>
            <a:off x="6889625" y="31530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58"/>
          <p:cNvSpPr/>
          <p:nvPr/>
        </p:nvSpPr>
        <p:spPr>
          <a:xfrm>
            <a:off x="7493900" y="315300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58"/>
          <p:cNvSpPr/>
          <p:nvPr/>
        </p:nvSpPr>
        <p:spPr>
          <a:xfrm>
            <a:off x="5216175" y="3685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58"/>
          <p:cNvSpPr/>
          <p:nvPr/>
        </p:nvSpPr>
        <p:spPr>
          <a:xfrm>
            <a:off x="5955950" y="3685550"/>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72" name="Google Shape;2872;p158"/>
          <p:cNvSpPr/>
          <p:nvPr/>
        </p:nvSpPr>
        <p:spPr>
          <a:xfrm>
            <a:off x="6642025" y="372832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58"/>
          <p:cNvSpPr/>
          <p:nvPr/>
        </p:nvSpPr>
        <p:spPr>
          <a:xfrm>
            <a:off x="7328100" y="3783375"/>
            <a:ext cx="329400" cy="329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4" name="Google Shape;2874;p158"/>
          <p:cNvCxnSpPr>
            <a:stCxn id="2854" idx="5"/>
            <a:endCxn id="2860" idx="0"/>
          </p:cNvCxnSpPr>
          <p:nvPr/>
        </p:nvCxnSpPr>
        <p:spPr>
          <a:xfrm>
            <a:off x="5229485" y="1901185"/>
            <a:ext cx="334500" cy="505800"/>
          </a:xfrm>
          <a:prstGeom prst="straightConnector1">
            <a:avLst/>
          </a:prstGeom>
          <a:noFill/>
          <a:ln cap="flat" cmpd="sng" w="9525">
            <a:solidFill>
              <a:schemeClr val="dk2"/>
            </a:solidFill>
            <a:prstDash val="solid"/>
            <a:round/>
            <a:headEnd len="med" w="med" type="none"/>
            <a:tailEnd len="med" w="med" type="none"/>
          </a:ln>
        </p:spPr>
      </p:cxnSp>
      <p:cxnSp>
        <p:nvCxnSpPr>
          <p:cNvPr id="2875" name="Google Shape;2875;p158"/>
          <p:cNvCxnSpPr>
            <a:stCxn id="2855" idx="4"/>
            <a:endCxn id="2860" idx="7"/>
          </p:cNvCxnSpPr>
          <p:nvPr/>
        </p:nvCxnSpPr>
        <p:spPr>
          <a:xfrm flipH="1">
            <a:off x="5680475" y="1832313"/>
            <a:ext cx="180000" cy="623100"/>
          </a:xfrm>
          <a:prstGeom prst="straightConnector1">
            <a:avLst/>
          </a:prstGeom>
          <a:noFill/>
          <a:ln cap="flat" cmpd="sng" w="9525">
            <a:solidFill>
              <a:schemeClr val="dk2"/>
            </a:solidFill>
            <a:prstDash val="solid"/>
            <a:round/>
            <a:headEnd len="med" w="med" type="none"/>
            <a:tailEnd len="med" w="med" type="none"/>
          </a:ln>
        </p:spPr>
      </p:cxnSp>
      <p:cxnSp>
        <p:nvCxnSpPr>
          <p:cNvPr id="2876" name="Google Shape;2876;p158"/>
          <p:cNvCxnSpPr>
            <a:stCxn id="2858" idx="3"/>
            <a:endCxn id="2861" idx="0"/>
          </p:cNvCxnSpPr>
          <p:nvPr/>
        </p:nvCxnSpPr>
        <p:spPr>
          <a:xfrm flipH="1">
            <a:off x="6120665" y="1784073"/>
            <a:ext cx="370800" cy="664800"/>
          </a:xfrm>
          <a:prstGeom prst="straightConnector1">
            <a:avLst/>
          </a:prstGeom>
          <a:noFill/>
          <a:ln cap="flat" cmpd="sng" w="9525">
            <a:solidFill>
              <a:schemeClr val="dk2"/>
            </a:solidFill>
            <a:prstDash val="solid"/>
            <a:round/>
            <a:headEnd len="med" w="med" type="none"/>
            <a:tailEnd len="med" w="med" type="none"/>
          </a:ln>
        </p:spPr>
      </p:cxnSp>
      <p:cxnSp>
        <p:nvCxnSpPr>
          <p:cNvPr id="2877" name="Google Shape;2877;p158"/>
          <p:cNvCxnSpPr>
            <a:stCxn id="2854" idx="4"/>
            <a:endCxn id="2859" idx="0"/>
          </p:cNvCxnSpPr>
          <p:nvPr/>
        </p:nvCxnSpPr>
        <p:spPr>
          <a:xfrm flipH="1">
            <a:off x="5007125" y="1949425"/>
            <a:ext cx="105900" cy="404100"/>
          </a:xfrm>
          <a:prstGeom prst="straightConnector1">
            <a:avLst/>
          </a:prstGeom>
          <a:noFill/>
          <a:ln cap="flat" cmpd="sng" w="9525">
            <a:solidFill>
              <a:schemeClr val="dk2"/>
            </a:solidFill>
            <a:prstDash val="solid"/>
            <a:round/>
            <a:headEnd len="med" w="med" type="none"/>
            <a:tailEnd len="med" w="med" type="none"/>
          </a:ln>
        </p:spPr>
      </p:cxnSp>
      <p:cxnSp>
        <p:nvCxnSpPr>
          <p:cNvPr id="2878" name="Google Shape;2878;p158"/>
          <p:cNvCxnSpPr>
            <a:stCxn id="2856" idx="3"/>
            <a:endCxn id="2862" idx="0"/>
          </p:cNvCxnSpPr>
          <p:nvPr/>
        </p:nvCxnSpPr>
        <p:spPr>
          <a:xfrm flipH="1">
            <a:off x="6806752" y="1852935"/>
            <a:ext cx="433500" cy="595800"/>
          </a:xfrm>
          <a:prstGeom prst="straightConnector1">
            <a:avLst/>
          </a:prstGeom>
          <a:noFill/>
          <a:ln cap="flat" cmpd="sng" w="9525">
            <a:solidFill>
              <a:schemeClr val="dk2"/>
            </a:solidFill>
            <a:prstDash val="solid"/>
            <a:round/>
            <a:headEnd len="med" w="med" type="none"/>
            <a:tailEnd len="med" w="med" type="none"/>
          </a:ln>
        </p:spPr>
      </p:cxnSp>
      <p:cxnSp>
        <p:nvCxnSpPr>
          <p:cNvPr id="2879" name="Google Shape;2879;p158"/>
          <p:cNvCxnSpPr>
            <a:stCxn id="2856" idx="5"/>
            <a:endCxn id="2863" idx="0"/>
          </p:cNvCxnSpPr>
          <p:nvPr/>
        </p:nvCxnSpPr>
        <p:spPr>
          <a:xfrm flipH="1">
            <a:off x="7383773" y="1852935"/>
            <a:ext cx="89400" cy="595800"/>
          </a:xfrm>
          <a:prstGeom prst="straightConnector1">
            <a:avLst/>
          </a:prstGeom>
          <a:noFill/>
          <a:ln cap="flat" cmpd="sng" w="9525">
            <a:solidFill>
              <a:schemeClr val="dk2"/>
            </a:solidFill>
            <a:prstDash val="solid"/>
            <a:round/>
            <a:headEnd len="med" w="med" type="none"/>
            <a:tailEnd len="med" w="med" type="none"/>
          </a:ln>
        </p:spPr>
      </p:cxnSp>
      <p:cxnSp>
        <p:nvCxnSpPr>
          <p:cNvPr id="2880" name="Google Shape;2880;p158"/>
          <p:cNvCxnSpPr>
            <a:stCxn id="2857" idx="4"/>
            <a:endCxn id="2864" idx="1"/>
          </p:cNvCxnSpPr>
          <p:nvPr/>
        </p:nvCxnSpPr>
        <p:spPr>
          <a:xfrm flipH="1">
            <a:off x="7786375" y="2059925"/>
            <a:ext cx="120300" cy="512400"/>
          </a:xfrm>
          <a:prstGeom prst="straightConnector1">
            <a:avLst/>
          </a:prstGeom>
          <a:noFill/>
          <a:ln cap="flat" cmpd="sng" w="9525">
            <a:solidFill>
              <a:schemeClr val="dk2"/>
            </a:solidFill>
            <a:prstDash val="solid"/>
            <a:round/>
            <a:headEnd len="med" w="med" type="none"/>
            <a:tailEnd len="med" w="med" type="none"/>
          </a:ln>
        </p:spPr>
      </p:cxnSp>
      <p:cxnSp>
        <p:nvCxnSpPr>
          <p:cNvPr id="2881" name="Google Shape;2881;p158"/>
          <p:cNvCxnSpPr>
            <a:stCxn id="2861" idx="4"/>
            <a:endCxn id="2867" idx="1"/>
          </p:cNvCxnSpPr>
          <p:nvPr/>
        </p:nvCxnSpPr>
        <p:spPr>
          <a:xfrm>
            <a:off x="6120650" y="2778125"/>
            <a:ext cx="213000" cy="408600"/>
          </a:xfrm>
          <a:prstGeom prst="straightConnector1">
            <a:avLst/>
          </a:prstGeom>
          <a:noFill/>
          <a:ln cap="flat" cmpd="sng" w="9525">
            <a:solidFill>
              <a:schemeClr val="dk2"/>
            </a:solidFill>
            <a:prstDash val="solid"/>
            <a:round/>
            <a:headEnd len="med" w="med" type="none"/>
            <a:tailEnd len="med" w="med" type="none"/>
          </a:ln>
        </p:spPr>
      </p:cxnSp>
      <p:cxnSp>
        <p:nvCxnSpPr>
          <p:cNvPr id="2882" name="Google Shape;2882;p158"/>
          <p:cNvCxnSpPr>
            <a:stCxn id="2861" idx="3"/>
            <a:endCxn id="2866" idx="0"/>
          </p:cNvCxnSpPr>
          <p:nvPr/>
        </p:nvCxnSpPr>
        <p:spPr>
          <a:xfrm flipH="1">
            <a:off x="5752190" y="2729885"/>
            <a:ext cx="252000" cy="473400"/>
          </a:xfrm>
          <a:prstGeom prst="straightConnector1">
            <a:avLst/>
          </a:prstGeom>
          <a:noFill/>
          <a:ln cap="flat" cmpd="sng" w="9525">
            <a:solidFill>
              <a:schemeClr val="dk2"/>
            </a:solidFill>
            <a:prstDash val="solid"/>
            <a:round/>
            <a:headEnd len="med" w="med" type="none"/>
            <a:tailEnd len="med" w="med" type="none"/>
          </a:ln>
        </p:spPr>
      </p:cxnSp>
      <p:cxnSp>
        <p:nvCxnSpPr>
          <p:cNvPr id="2883" name="Google Shape;2883;p158"/>
          <p:cNvCxnSpPr>
            <a:stCxn id="2862" idx="4"/>
            <a:endCxn id="2868" idx="1"/>
          </p:cNvCxnSpPr>
          <p:nvPr/>
        </p:nvCxnSpPr>
        <p:spPr>
          <a:xfrm>
            <a:off x="6806725" y="2778125"/>
            <a:ext cx="131100" cy="423000"/>
          </a:xfrm>
          <a:prstGeom prst="straightConnector1">
            <a:avLst/>
          </a:prstGeom>
          <a:noFill/>
          <a:ln cap="flat" cmpd="sng" w="9525">
            <a:solidFill>
              <a:schemeClr val="dk2"/>
            </a:solidFill>
            <a:prstDash val="solid"/>
            <a:round/>
            <a:headEnd len="med" w="med" type="none"/>
            <a:tailEnd len="med" w="med" type="none"/>
          </a:ln>
        </p:spPr>
      </p:cxnSp>
      <p:cxnSp>
        <p:nvCxnSpPr>
          <p:cNvPr id="2884" name="Google Shape;2884;p158"/>
          <p:cNvCxnSpPr>
            <a:stCxn id="2863" idx="4"/>
            <a:endCxn id="2868" idx="7"/>
          </p:cNvCxnSpPr>
          <p:nvPr/>
        </p:nvCxnSpPr>
        <p:spPr>
          <a:xfrm flipH="1">
            <a:off x="7170725" y="2778125"/>
            <a:ext cx="213000" cy="423000"/>
          </a:xfrm>
          <a:prstGeom prst="straightConnector1">
            <a:avLst/>
          </a:prstGeom>
          <a:noFill/>
          <a:ln cap="flat" cmpd="sng" w="9525">
            <a:solidFill>
              <a:schemeClr val="dk2"/>
            </a:solidFill>
            <a:prstDash val="solid"/>
            <a:round/>
            <a:headEnd len="med" w="med" type="none"/>
            <a:tailEnd len="med" w="med" type="none"/>
          </a:ln>
        </p:spPr>
      </p:cxnSp>
      <p:cxnSp>
        <p:nvCxnSpPr>
          <p:cNvPr id="2885" name="Google Shape;2885;p158"/>
          <p:cNvCxnSpPr>
            <a:stCxn id="2864" idx="3"/>
            <a:endCxn id="2869" idx="0"/>
          </p:cNvCxnSpPr>
          <p:nvPr/>
        </p:nvCxnSpPr>
        <p:spPr>
          <a:xfrm flipH="1">
            <a:off x="7658715" y="2805235"/>
            <a:ext cx="127800" cy="347700"/>
          </a:xfrm>
          <a:prstGeom prst="straightConnector1">
            <a:avLst/>
          </a:prstGeom>
          <a:noFill/>
          <a:ln cap="flat" cmpd="sng" w="9525">
            <a:solidFill>
              <a:schemeClr val="dk2"/>
            </a:solidFill>
            <a:prstDash val="solid"/>
            <a:round/>
            <a:headEnd len="med" w="med" type="none"/>
            <a:tailEnd len="med" w="med" type="none"/>
          </a:ln>
        </p:spPr>
      </p:cxnSp>
      <p:cxnSp>
        <p:nvCxnSpPr>
          <p:cNvPr id="2886" name="Google Shape;2886;p158"/>
          <p:cNvCxnSpPr>
            <a:stCxn id="2860" idx="3"/>
            <a:endCxn id="2865" idx="7"/>
          </p:cNvCxnSpPr>
          <p:nvPr/>
        </p:nvCxnSpPr>
        <p:spPr>
          <a:xfrm flipH="1">
            <a:off x="5229365" y="2688210"/>
            <a:ext cx="218100" cy="433200"/>
          </a:xfrm>
          <a:prstGeom prst="straightConnector1">
            <a:avLst/>
          </a:prstGeom>
          <a:noFill/>
          <a:ln cap="flat" cmpd="sng" w="9525">
            <a:solidFill>
              <a:schemeClr val="dk2"/>
            </a:solidFill>
            <a:prstDash val="solid"/>
            <a:round/>
            <a:headEnd len="med" w="med" type="none"/>
            <a:tailEnd len="med" w="med" type="none"/>
          </a:ln>
        </p:spPr>
      </p:cxnSp>
      <p:cxnSp>
        <p:nvCxnSpPr>
          <p:cNvPr id="2887" name="Google Shape;2887;p158"/>
          <p:cNvCxnSpPr>
            <a:stCxn id="2859" idx="4"/>
            <a:endCxn id="2865" idx="1"/>
          </p:cNvCxnSpPr>
          <p:nvPr/>
        </p:nvCxnSpPr>
        <p:spPr>
          <a:xfrm flipH="1">
            <a:off x="4996700" y="2682950"/>
            <a:ext cx="10500" cy="438600"/>
          </a:xfrm>
          <a:prstGeom prst="straightConnector1">
            <a:avLst/>
          </a:prstGeom>
          <a:noFill/>
          <a:ln cap="flat" cmpd="sng" w="9525">
            <a:solidFill>
              <a:schemeClr val="dk2"/>
            </a:solidFill>
            <a:prstDash val="solid"/>
            <a:round/>
            <a:headEnd len="med" w="med" type="none"/>
            <a:tailEnd len="med" w="med" type="none"/>
          </a:ln>
        </p:spPr>
      </p:cxnSp>
      <p:cxnSp>
        <p:nvCxnSpPr>
          <p:cNvPr id="2888" name="Google Shape;2888;p158"/>
          <p:cNvCxnSpPr>
            <a:stCxn id="2865" idx="4"/>
            <a:endCxn id="2870" idx="1"/>
          </p:cNvCxnSpPr>
          <p:nvPr/>
        </p:nvCxnSpPr>
        <p:spPr>
          <a:xfrm>
            <a:off x="5113025" y="3402700"/>
            <a:ext cx="151500" cy="331200"/>
          </a:xfrm>
          <a:prstGeom prst="straightConnector1">
            <a:avLst/>
          </a:prstGeom>
          <a:noFill/>
          <a:ln cap="flat" cmpd="sng" w="9525">
            <a:solidFill>
              <a:schemeClr val="dk2"/>
            </a:solidFill>
            <a:prstDash val="solid"/>
            <a:round/>
            <a:headEnd len="med" w="med" type="none"/>
            <a:tailEnd len="med" w="med" type="none"/>
          </a:ln>
        </p:spPr>
      </p:cxnSp>
      <p:cxnSp>
        <p:nvCxnSpPr>
          <p:cNvPr id="2889" name="Google Shape;2889;p158"/>
          <p:cNvCxnSpPr>
            <a:stCxn id="2866" idx="4"/>
            <a:endCxn id="2871" idx="1"/>
          </p:cNvCxnSpPr>
          <p:nvPr/>
        </p:nvCxnSpPr>
        <p:spPr>
          <a:xfrm>
            <a:off x="5752075" y="3532625"/>
            <a:ext cx="252000" cy="201300"/>
          </a:xfrm>
          <a:prstGeom prst="straightConnector1">
            <a:avLst/>
          </a:prstGeom>
          <a:noFill/>
          <a:ln cap="flat" cmpd="sng" w="9525">
            <a:solidFill>
              <a:schemeClr val="dk2"/>
            </a:solidFill>
            <a:prstDash val="solid"/>
            <a:round/>
            <a:headEnd len="med" w="med" type="none"/>
            <a:tailEnd len="med" w="med" type="none"/>
          </a:ln>
        </p:spPr>
      </p:cxnSp>
      <p:cxnSp>
        <p:nvCxnSpPr>
          <p:cNvPr id="2890" name="Google Shape;2890;p158"/>
          <p:cNvCxnSpPr>
            <a:stCxn id="2868" idx="4"/>
            <a:endCxn id="2873" idx="1"/>
          </p:cNvCxnSpPr>
          <p:nvPr/>
        </p:nvCxnSpPr>
        <p:spPr>
          <a:xfrm>
            <a:off x="7054325" y="3482400"/>
            <a:ext cx="321900" cy="349200"/>
          </a:xfrm>
          <a:prstGeom prst="straightConnector1">
            <a:avLst/>
          </a:prstGeom>
          <a:noFill/>
          <a:ln cap="flat" cmpd="sng" w="9525">
            <a:solidFill>
              <a:schemeClr val="dk2"/>
            </a:solidFill>
            <a:prstDash val="solid"/>
            <a:round/>
            <a:headEnd len="med" w="med" type="none"/>
            <a:tailEnd len="med" w="med" type="none"/>
          </a:ln>
        </p:spPr>
      </p:cxnSp>
      <p:cxnSp>
        <p:nvCxnSpPr>
          <p:cNvPr id="2891" name="Google Shape;2891;p158"/>
          <p:cNvCxnSpPr>
            <a:stCxn id="2867" idx="4"/>
            <a:endCxn id="2872" idx="1"/>
          </p:cNvCxnSpPr>
          <p:nvPr/>
        </p:nvCxnSpPr>
        <p:spPr>
          <a:xfrm>
            <a:off x="6450050" y="3467925"/>
            <a:ext cx="240300" cy="308700"/>
          </a:xfrm>
          <a:prstGeom prst="straightConnector1">
            <a:avLst/>
          </a:prstGeom>
          <a:noFill/>
          <a:ln cap="flat" cmpd="sng" w="9525">
            <a:solidFill>
              <a:schemeClr val="dk2"/>
            </a:solidFill>
            <a:prstDash val="solid"/>
            <a:round/>
            <a:headEnd len="med" w="med" type="none"/>
            <a:tailEnd len="med" w="med" type="none"/>
          </a:ln>
        </p:spPr>
      </p:cxnSp>
      <p:cxnSp>
        <p:nvCxnSpPr>
          <p:cNvPr id="2892" name="Google Shape;2892;p158"/>
          <p:cNvCxnSpPr>
            <a:stCxn id="2862" idx="3"/>
            <a:endCxn id="2867" idx="0"/>
          </p:cNvCxnSpPr>
          <p:nvPr/>
        </p:nvCxnSpPr>
        <p:spPr>
          <a:xfrm flipH="1">
            <a:off x="6449965" y="2729885"/>
            <a:ext cx="240300" cy="408600"/>
          </a:xfrm>
          <a:prstGeom prst="straightConnector1">
            <a:avLst/>
          </a:prstGeom>
          <a:noFill/>
          <a:ln cap="flat" cmpd="sng" w="9525">
            <a:solidFill>
              <a:schemeClr val="dk2"/>
            </a:solidFill>
            <a:prstDash val="solid"/>
            <a:round/>
            <a:headEnd len="med" w="med" type="none"/>
            <a:tailEnd len="med" w="med" type="none"/>
          </a:ln>
        </p:spPr>
      </p:cxnSp>
      <p:cxnSp>
        <p:nvCxnSpPr>
          <p:cNvPr id="2893" name="Google Shape;2893;p158"/>
          <p:cNvCxnSpPr>
            <a:stCxn id="2858" idx="4"/>
            <a:endCxn id="2862" idx="1"/>
          </p:cNvCxnSpPr>
          <p:nvPr/>
        </p:nvCxnSpPr>
        <p:spPr>
          <a:xfrm>
            <a:off x="6607925" y="1832313"/>
            <a:ext cx="82200" cy="664800"/>
          </a:xfrm>
          <a:prstGeom prst="straightConnector1">
            <a:avLst/>
          </a:prstGeom>
          <a:noFill/>
          <a:ln cap="flat" cmpd="sng" w="9525">
            <a:solidFill>
              <a:schemeClr val="dk2"/>
            </a:solidFill>
            <a:prstDash val="solid"/>
            <a:round/>
            <a:headEnd len="med" w="med" type="none"/>
            <a:tailEnd len="med" w="med" type="none"/>
          </a:ln>
        </p:spPr>
      </p:cxnSp>
      <p:cxnSp>
        <p:nvCxnSpPr>
          <p:cNvPr id="2894" name="Google Shape;2894;p158"/>
          <p:cNvCxnSpPr>
            <a:stCxn id="2860" idx="5"/>
            <a:endCxn id="2866" idx="0"/>
          </p:cNvCxnSpPr>
          <p:nvPr/>
        </p:nvCxnSpPr>
        <p:spPr>
          <a:xfrm>
            <a:off x="5680385" y="2688210"/>
            <a:ext cx="71700" cy="515100"/>
          </a:xfrm>
          <a:prstGeom prst="straightConnector1">
            <a:avLst/>
          </a:prstGeom>
          <a:noFill/>
          <a:ln cap="flat" cmpd="sng" w="9525">
            <a:solidFill>
              <a:schemeClr val="dk2"/>
            </a:solidFill>
            <a:prstDash val="solid"/>
            <a:round/>
            <a:headEnd len="med" w="med" type="none"/>
            <a:tailEnd len="med" w="med" type="none"/>
          </a:ln>
        </p:spPr>
      </p:cxnSp>
      <p:cxnSp>
        <p:nvCxnSpPr>
          <p:cNvPr id="2895" name="Google Shape;2895;p158"/>
          <p:cNvCxnSpPr>
            <a:stCxn id="2862" idx="2"/>
            <a:endCxn id="2866" idx="7"/>
          </p:cNvCxnSpPr>
          <p:nvPr/>
        </p:nvCxnSpPr>
        <p:spPr>
          <a:xfrm flipH="1">
            <a:off x="5868625" y="2613425"/>
            <a:ext cx="773400" cy="638100"/>
          </a:xfrm>
          <a:prstGeom prst="straightConnector1">
            <a:avLst/>
          </a:prstGeom>
          <a:noFill/>
          <a:ln cap="flat" cmpd="sng" w="9525">
            <a:solidFill>
              <a:schemeClr val="dk2"/>
            </a:solidFill>
            <a:prstDash val="solid"/>
            <a:round/>
            <a:headEnd len="med" w="med" type="none"/>
            <a:tailEnd len="med" w="med" type="none"/>
          </a:ln>
        </p:spPr>
      </p:cxnSp>
      <p:cxnSp>
        <p:nvCxnSpPr>
          <p:cNvPr id="2896" name="Google Shape;2896;p158"/>
          <p:cNvCxnSpPr>
            <a:stCxn id="2857" idx="3"/>
            <a:endCxn id="2862" idx="7"/>
          </p:cNvCxnSpPr>
          <p:nvPr/>
        </p:nvCxnSpPr>
        <p:spPr>
          <a:xfrm flipH="1">
            <a:off x="6923215" y="2011685"/>
            <a:ext cx="867000" cy="485400"/>
          </a:xfrm>
          <a:prstGeom prst="straightConnector1">
            <a:avLst/>
          </a:prstGeom>
          <a:noFill/>
          <a:ln cap="flat" cmpd="sng" w="9525">
            <a:solidFill>
              <a:schemeClr val="dk2"/>
            </a:solidFill>
            <a:prstDash val="solid"/>
            <a:round/>
            <a:headEnd len="med" w="med" type="none"/>
            <a:tailEnd len="med" w="med" type="none"/>
          </a:ln>
        </p:spPr>
      </p:cxnSp>
      <p:sp>
        <p:nvSpPr>
          <p:cNvPr id="2897" name="Google Shape;2897;p158"/>
          <p:cNvSpPr txBox="1"/>
          <p:nvPr/>
        </p:nvSpPr>
        <p:spPr>
          <a:xfrm>
            <a:off x="4641913" y="21792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00001</a:t>
            </a:r>
            <a:endParaRPr sz="600"/>
          </a:p>
        </p:txBody>
      </p:sp>
      <p:sp>
        <p:nvSpPr>
          <p:cNvPr id="2898" name="Google Shape;2898;p158"/>
          <p:cNvSpPr txBox="1"/>
          <p:nvPr/>
        </p:nvSpPr>
        <p:spPr>
          <a:xfrm>
            <a:off x="5172546" y="2220500"/>
            <a:ext cx="773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00011</a:t>
            </a:r>
            <a:endParaRPr sz="600"/>
          </a:p>
        </p:txBody>
      </p:sp>
      <p:sp>
        <p:nvSpPr>
          <p:cNvPr id="2899" name="Google Shape;2899;p158"/>
          <p:cNvSpPr txBox="1"/>
          <p:nvPr/>
        </p:nvSpPr>
        <p:spPr>
          <a:xfrm>
            <a:off x="5778006" y="22636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00100</a:t>
            </a:r>
            <a:endParaRPr sz="600"/>
          </a:p>
        </p:txBody>
      </p:sp>
      <p:sp>
        <p:nvSpPr>
          <p:cNvPr id="2900" name="Google Shape;2900;p158"/>
          <p:cNvSpPr txBox="1"/>
          <p:nvPr/>
        </p:nvSpPr>
        <p:spPr>
          <a:xfrm>
            <a:off x="6422461" y="2289963"/>
            <a:ext cx="631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11100</a:t>
            </a:r>
            <a:endParaRPr sz="600"/>
          </a:p>
        </p:txBody>
      </p:sp>
      <p:sp>
        <p:nvSpPr>
          <p:cNvPr id="2901" name="Google Shape;2901;p158"/>
          <p:cNvSpPr txBox="1"/>
          <p:nvPr/>
        </p:nvSpPr>
        <p:spPr>
          <a:xfrm>
            <a:off x="7315473" y="2259875"/>
            <a:ext cx="631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01000</a:t>
            </a:r>
            <a:endParaRPr sz="600"/>
          </a:p>
        </p:txBody>
      </p:sp>
      <p:sp>
        <p:nvSpPr>
          <p:cNvPr id="2902" name="Google Shape;2902;p158"/>
          <p:cNvSpPr txBox="1"/>
          <p:nvPr/>
        </p:nvSpPr>
        <p:spPr>
          <a:xfrm>
            <a:off x="7796031" y="2297850"/>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10000</a:t>
            </a:r>
            <a:endParaRPr sz="600"/>
          </a:p>
        </p:txBody>
      </p:sp>
      <p:sp>
        <p:nvSpPr>
          <p:cNvPr id="2903" name="Google Shape;2903;p158"/>
          <p:cNvSpPr txBox="1"/>
          <p:nvPr/>
        </p:nvSpPr>
        <p:spPr>
          <a:xfrm>
            <a:off x="4940925" y="2882575"/>
            <a:ext cx="6312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00011</a:t>
            </a:r>
            <a:endParaRPr sz="600"/>
          </a:p>
        </p:txBody>
      </p:sp>
      <p:sp>
        <p:nvSpPr>
          <p:cNvPr id="2904" name="Google Shape;2904;p158"/>
          <p:cNvSpPr txBox="1"/>
          <p:nvPr/>
        </p:nvSpPr>
        <p:spPr>
          <a:xfrm>
            <a:off x="5346563" y="2982688"/>
            <a:ext cx="599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11111</a:t>
            </a:r>
            <a:endParaRPr sz="600"/>
          </a:p>
        </p:txBody>
      </p:sp>
      <p:sp>
        <p:nvSpPr>
          <p:cNvPr id="2905" name="Google Shape;2905;p158"/>
          <p:cNvSpPr txBox="1"/>
          <p:nvPr/>
        </p:nvSpPr>
        <p:spPr>
          <a:xfrm>
            <a:off x="6439219" y="29860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11100</a:t>
            </a:r>
            <a:endParaRPr sz="600"/>
          </a:p>
        </p:txBody>
      </p:sp>
      <p:sp>
        <p:nvSpPr>
          <p:cNvPr id="2906" name="Google Shape;2906;p158"/>
          <p:cNvSpPr txBox="1"/>
          <p:nvPr/>
        </p:nvSpPr>
        <p:spPr>
          <a:xfrm>
            <a:off x="6852544" y="29515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11100</a:t>
            </a:r>
            <a:endParaRPr sz="600"/>
          </a:p>
        </p:txBody>
      </p:sp>
      <p:sp>
        <p:nvSpPr>
          <p:cNvPr id="2907" name="Google Shape;2907;p158"/>
          <p:cNvSpPr txBox="1"/>
          <p:nvPr/>
        </p:nvSpPr>
        <p:spPr>
          <a:xfrm>
            <a:off x="7692781" y="29915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10000</a:t>
            </a:r>
            <a:endParaRPr sz="600"/>
          </a:p>
        </p:txBody>
      </p:sp>
      <p:sp>
        <p:nvSpPr>
          <p:cNvPr id="2908" name="Google Shape;2908;p158"/>
          <p:cNvSpPr txBox="1"/>
          <p:nvPr/>
        </p:nvSpPr>
        <p:spPr>
          <a:xfrm>
            <a:off x="7328094" y="3586163"/>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11100</a:t>
            </a:r>
            <a:endParaRPr sz="600"/>
          </a:p>
        </p:txBody>
      </p:sp>
      <p:sp>
        <p:nvSpPr>
          <p:cNvPr id="2909" name="Google Shape;2909;p158"/>
          <p:cNvSpPr txBox="1"/>
          <p:nvPr/>
        </p:nvSpPr>
        <p:spPr>
          <a:xfrm>
            <a:off x="6567169" y="35305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11100</a:t>
            </a:r>
            <a:endParaRPr sz="600"/>
          </a:p>
        </p:txBody>
      </p:sp>
      <p:sp>
        <p:nvSpPr>
          <p:cNvPr id="2910" name="Google Shape;2910;p158"/>
          <p:cNvSpPr txBox="1"/>
          <p:nvPr/>
        </p:nvSpPr>
        <p:spPr>
          <a:xfrm>
            <a:off x="5859713" y="3477900"/>
            <a:ext cx="5994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11111</a:t>
            </a:r>
            <a:endParaRPr sz="600"/>
          </a:p>
        </p:txBody>
      </p:sp>
      <p:sp>
        <p:nvSpPr>
          <p:cNvPr id="2911" name="Google Shape;2911;p158"/>
          <p:cNvSpPr txBox="1"/>
          <p:nvPr/>
        </p:nvSpPr>
        <p:spPr>
          <a:xfrm>
            <a:off x="5181375" y="3502825"/>
            <a:ext cx="3990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00011</a:t>
            </a:r>
            <a:endParaRPr sz="600"/>
          </a:p>
        </p:txBody>
      </p:sp>
      <p:sp>
        <p:nvSpPr>
          <p:cNvPr id="2912" name="Google Shape;2912;p158"/>
          <p:cNvSpPr/>
          <p:nvPr/>
        </p:nvSpPr>
        <p:spPr>
          <a:xfrm>
            <a:off x="5587375" y="3203225"/>
            <a:ext cx="329400" cy="329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13" name="Google Shape;2913;p158"/>
          <p:cNvSpPr/>
          <p:nvPr/>
        </p:nvSpPr>
        <p:spPr>
          <a:xfrm>
            <a:off x="5946500" y="3685550"/>
            <a:ext cx="329400" cy="3294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14" name="Google Shape;2914;p158"/>
          <p:cNvSpPr txBox="1"/>
          <p:nvPr/>
        </p:nvSpPr>
        <p:spPr>
          <a:xfrm>
            <a:off x="4929350" y="141632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00001</a:t>
            </a:r>
            <a:endParaRPr b="1" sz="600"/>
          </a:p>
        </p:txBody>
      </p:sp>
      <p:sp>
        <p:nvSpPr>
          <p:cNvPr id="2915" name="Google Shape;2915;p158"/>
          <p:cNvSpPr txBox="1"/>
          <p:nvPr/>
        </p:nvSpPr>
        <p:spPr>
          <a:xfrm>
            <a:off x="5686275" y="12839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00010</a:t>
            </a:r>
            <a:endParaRPr b="1" sz="600"/>
          </a:p>
        </p:txBody>
      </p:sp>
      <p:sp>
        <p:nvSpPr>
          <p:cNvPr id="2916" name="Google Shape;2916;p158"/>
          <p:cNvSpPr txBox="1"/>
          <p:nvPr/>
        </p:nvSpPr>
        <p:spPr>
          <a:xfrm>
            <a:off x="6368375" y="1283975"/>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00100</a:t>
            </a:r>
            <a:endParaRPr b="1" sz="600"/>
          </a:p>
        </p:txBody>
      </p:sp>
      <p:sp>
        <p:nvSpPr>
          <p:cNvPr id="2917" name="Google Shape;2917;p158"/>
          <p:cNvSpPr txBox="1"/>
          <p:nvPr/>
        </p:nvSpPr>
        <p:spPr>
          <a:xfrm>
            <a:off x="7190675" y="1366738"/>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01000</a:t>
            </a:r>
            <a:endParaRPr b="1" sz="600"/>
          </a:p>
        </p:txBody>
      </p:sp>
      <p:sp>
        <p:nvSpPr>
          <p:cNvPr id="2918" name="Google Shape;2918;p158"/>
          <p:cNvSpPr txBox="1"/>
          <p:nvPr/>
        </p:nvSpPr>
        <p:spPr>
          <a:xfrm>
            <a:off x="7692775" y="1530513"/>
            <a:ext cx="479100" cy="2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t>10000</a:t>
            </a:r>
            <a:endParaRPr b="1" sz="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1000"/>
                                        <p:tgtEl>
                                          <p:spTgt spid="2837"/>
                                        </p:tgtEl>
                                      </p:cBhvr>
                                    </p:animEffect>
                                  </p:childTnLst>
                                </p:cTn>
                              </p:par>
                              <p:par>
                                <p:cTn fill="hold" nodeType="with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1000"/>
                                        <p:tgtEl>
                                          <p:spTgt spid="2838"/>
                                        </p:tgtEl>
                                      </p:cBhvr>
                                    </p:animEffect>
                                  </p:childTnLst>
                                </p:cTn>
                              </p:par>
                              <p:par>
                                <p:cTn fill="hold" nodeType="with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1000"/>
                                        <p:tgtEl>
                                          <p:spTgt spid="2839"/>
                                        </p:tgtEl>
                                      </p:cBhvr>
                                    </p:animEffect>
                                  </p:childTnLst>
                                </p:cTn>
                              </p:par>
                              <p:par>
                                <p:cTn fill="hold" nodeType="with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1000"/>
                                        <p:tgtEl>
                                          <p:spTgt spid="2840"/>
                                        </p:tgtEl>
                                      </p:cBhvr>
                                    </p:animEffect>
                                  </p:childTnLst>
                                </p:cTn>
                              </p:par>
                              <p:par>
                                <p:cTn fill="hold" nodeType="with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1000"/>
                                        <p:tgtEl>
                                          <p:spTgt spid="2841"/>
                                        </p:tgtEl>
                                      </p:cBhvr>
                                    </p:animEffect>
                                  </p:childTnLst>
                                </p:cTn>
                              </p:par>
                              <p:par>
                                <p:cTn fill="hold" nodeType="with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1000"/>
                                        <p:tgtEl>
                                          <p:spTgt spid="28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1000"/>
                                        <p:tgtEl>
                                          <p:spTgt spid="2843"/>
                                        </p:tgtEl>
                                      </p:cBhvr>
                                    </p:animEffect>
                                  </p:childTnLst>
                                </p:cTn>
                              </p:par>
                              <p:par>
                                <p:cTn fill="hold" nodeType="with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1000"/>
                                        <p:tgtEl>
                                          <p:spTgt spid="2844"/>
                                        </p:tgtEl>
                                      </p:cBhvr>
                                    </p:animEffect>
                                  </p:childTnLst>
                                </p:cTn>
                              </p:par>
                              <p:par>
                                <p:cTn fill="hold" nodeType="with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1000"/>
                                        <p:tgtEl>
                                          <p:spTgt spid="2845"/>
                                        </p:tgtEl>
                                      </p:cBhvr>
                                    </p:animEffect>
                                  </p:childTnLst>
                                </p:cTn>
                              </p:par>
                              <p:par>
                                <p:cTn fill="hold" nodeType="withEffect" presetClass="entr" presetID="10" presetSubtype="0">
                                  <p:stCondLst>
                                    <p:cond delay="0"/>
                                  </p:stCondLst>
                                  <p:childTnLst>
                                    <p:set>
                                      <p:cBhvr>
                                        <p:cTn dur="1" fill="hold">
                                          <p:stCondLst>
                                            <p:cond delay="0"/>
                                          </p:stCondLst>
                                        </p:cTn>
                                        <p:tgtEl>
                                          <p:spTgt spid="2846"/>
                                        </p:tgtEl>
                                        <p:attrNameLst>
                                          <p:attrName>style.visibility</p:attrName>
                                        </p:attrNameLst>
                                      </p:cBhvr>
                                      <p:to>
                                        <p:strVal val="visible"/>
                                      </p:to>
                                    </p:set>
                                    <p:animEffect filter="fade" transition="in">
                                      <p:cBhvr>
                                        <p:cTn dur="1000"/>
                                        <p:tgtEl>
                                          <p:spTgt spid="2846"/>
                                        </p:tgtEl>
                                      </p:cBhvr>
                                    </p:animEffect>
                                  </p:childTnLst>
                                </p:cTn>
                              </p:par>
                              <p:par>
                                <p:cTn fill="hold" nodeType="with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1000"/>
                                        <p:tgtEl>
                                          <p:spTgt spid="2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2"/>
                                        </p:tgtEl>
                                        <p:attrNameLst>
                                          <p:attrName>style.visibility</p:attrName>
                                        </p:attrNameLst>
                                      </p:cBhvr>
                                      <p:to>
                                        <p:strVal val="visible"/>
                                      </p:to>
                                    </p:set>
                                    <p:animEffect filter="fade" transition="in">
                                      <p:cBhvr>
                                        <p:cTn dur="1000"/>
                                        <p:tgtEl>
                                          <p:spTgt spid="28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9"/>
                                        </p:tgtEl>
                                        <p:attrNameLst>
                                          <p:attrName>style.visibility</p:attrName>
                                        </p:attrNameLst>
                                      </p:cBhvr>
                                      <p:to>
                                        <p:strVal val="visible"/>
                                      </p:to>
                                    </p:set>
                                    <p:animEffect filter="fade" transition="in">
                                      <p:cBhvr>
                                        <p:cTn dur="1000"/>
                                        <p:tgtEl>
                                          <p:spTgt spid="2849"/>
                                        </p:tgtEl>
                                      </p:cBhvr>
                                    </p:animEffect>
                                  </p:childTnLst>
                                </p:cTn>
                              </p:par>
                              <p:par>
                                <p:cTn fill="hold" nodeType="withEffect" presetClass="entr" presetID="10" presetSubtype="0">
                                  <p:stCondLst>
                                    <p:cond delay="0"/>
                                  </p:stCondLst>
                                  <p:childTnLst>
                                    <p:set>
                                      <p:cBhvr>
                                        <p:cTn dur="1" fill="hold">
                                          <p:stCondLst>
                                            <p:cond delay="0"/>
                                          </p:stCondLst>
                                        </p:cTn>
                                        <p:tgtEl>
                                          <p:spTgt spid="2850"/>
                                        </p:tgtEl>
                                        <p:attrNameLst>
                                          <p:attrName>style.visibility</p:attrName>
                                        </p:attrNameLst>
                                      </p:cBhvr>
                                      <p:to>
                                        <p:strVal val="visible"/>
                                      </p:to>
                                    </p:set>
                                    <p:animEffect filter="fade" transition="in">
                                      <p:cBhvr>
                                        <p:cTn dur="1000"/>
                                        <p:tgtEl>
                                          <p:spTgt spid="2850"/>
                                        </p:tgtEl>
                                      </p:cBhvr>
                                    </p:animEffect>
                                  </p:childTnLst>
                                </p:cTn>
                              </p:par>
                              <p:par>
                                <p:cTn fill="hold" nodeType="with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1000"/>
                                        <p:tgtEl>
                                          <p:spTgt spid="2851"/>
                                        </p:tgtEl>
                                      </p:cBhvr>
                                    </p:animEffect>
                                  </p:childTnLst>
                                </p:cTn>
                              </p:par>
                              <p:par>
                                <p:cTn fill="hold" nodeType="withEffect" presetClass="entr" presetID="10" presetSubtype="0">
                                  <p:stCondLst>
                                    <p:cond delay="0"/>
                                  </p:stCondLst>
                                  <p:childTnLst>
                                    <p:set>
                                      <p:cBhvr>
                                        <p:cTn dur="1" fill="hold">
                                          <p:stCondLst>
                                            <p:cond delay="0"/>
                                          </p:stCondLst>
                                        </p:cTn>
                                        <p:tgtEl>
                                          <p:spTgt spid="2848"/>
                                        </p:tgtEl>
                                        <p:attrNameLst>
                                          <p:attrName>style.visibility</p:attrName>
                                        </p:attrNameLst>
                                      </p:cBhvr>
                                      <p:to>
                                        <p:strVal val="visible"/>
                                      </p:to>
                                    </p:set>
                                    <p:animEffect filter="fade" transition="in">
                                      <p:cBhvr>
                                        <p:cTn dur="1000"/>
                                        <p:tgtEl>
                                          <p:spTgt spid="2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1000"/>
                                        <p:tgtEl>
                                          <p:spTgt spid="2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1000"/>
                                        <p:tgtEl>
                                          <p:spTgt spid="2914"/>
                                        </p:tgtEl>
                                      </p:cBhvr>
                                    </p:animEffect>
                                  </p:childTnLst>
                                </p:cTn>
                              </p:par>
                              <p:par>
                                <p:cTn fill="hold" nodeType="withEffect" presetClass="entr" presetID="10" presetSubtype="0">
                                  <p:stCondLst>
                                    <p:cond delay="0"/>
                                  </p:stCondLst>
                                  <p:childTnLst>
                                    <p:set>
                                      <p:cBhvr>
                                        <p:cTn dur="1" fill="hold">
                                          <p:stCondLst>
                                            <p:cond delay="0"/>
                                          </p:stCondLst>
                                        </p:cTn>
                                        <p:tgtEl>
                                          <p:spTgt spid="2915"/>
                                        </p:tgtEl>
                                        <p:attrNameLst>
                                          <p:attrName>style.visibility</p:attrName>
                                        </p:attrNameLst>
                                      </p:cBhvr>
                                      <p:to>
                                        <p:strVal val="visible"/>
                                      </p:to>
                                    </p:set>
                                    <p:animEffect filter="fade" transition="in">
                                      <p:cBhvr>
                                        <p:cTn dur="1000"/>
                                        <p:tgtEl>
                                          <p:spTgt spid="2915"/>
                                        </p:tgtEl>
                                      </p:cBhvr>
                                    </p:animEffect>
                                  </p:childTnLst>
                                </p:cTn>
                              </p:par>
                              <p:par>
                                <p:cTn fill="hold" nodeType="withEffect" presetClass="entr" presetID="10" presetSubtype="0">
                                  <p:stCondLst>
                                    <p:cond delay="0"/>
                                  </p:stCondLst>
                                  <p:childTnLst>
                                    <p:set>
                                      <p:cBhvr>
                                        <p:cTn dur="1" fill="hold">
                                          <p:stCondLst>
                                            <p:cond delay="0"/>
                                          </p:stCondLst>
                                        </p:cTn>
                                        <p:tgtEl>
                                          <p:spTgt spid="2916"/>
                                        </p:tgtEl>
                                        <p:attrNameLst>
                                          <p:attrName>style.visibility</p:attrName>
                                        </p:attrNameLst>
                                      </p:cBhvr>
                                      <p:to>
                                        <p:strVal val="visible"/>
                                      </p:to>
                                    </p:set>
                                    <p:animEffect filter="fade" transition="in">
                                      <p:cBhvr>
                                        <p:cTn dur="1000"/>
                                        <p:tgtEl>
                                          <p:spTgt spid="2916"/>
                                        </p:tgtEl>
                                      </p:cBhvr>
                                    </p:animEffect>
                                  </p:childTnLst>
                                </p:cTn>
                              </p:par>
                              <p:par>
                                <p:cTn fill="hold" nodeType="withEffect" presetClass="entr" presetID="10" presetSubtype="0">
                                  <p:stCondLst>
                                    <p:cond delay="0"/>
                                  </p:stCondLst>
                                  <p:childTnLst>
                                    <p:set>
                                      <p:cBhvr>
                                        <p:cTn dur="1" fill="hold">
                                          <p:stCondLst>
                                            <p:cond delay="0"/>
                                          </p:stCondLst>
                                        </p:cTn>
                                        <p:tgtEl>
                                          <p:spTgt spid="2917"/>
                                        </p:tgtEl>
                                        <p:attrNameLst>
                                          <p:attrName>style.visibility</p:attrName>
                                        </p:attrNameLst>
                                      </p:cBhvr>
                                      <p:to>
                                        <p:strVal val="visible"/>
                                      </p:to>
                                    </p:set>
                                    <p:animEffect filter="fade" transition="in">
                                      <p:cBhvr>
                                        <p:cTn dur="1000"/>
                                        <p:tgtEl>
                                          <p:spTgt spid="2917"/>
                                        </p:tgtEl>
                                      </p:cBhvr>
                                    </p:animEffect>
                                  </p:childTnLst>
                                </p:cTn>
                              </p:par>
                              <p:par>
                                <p:cTn fill="hold" nodeType="with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1000"/>
                                        <p:tgtEl>
                                          <p:spTgt spid="2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1000"/>
                                        <p:tgtEl>
                                          <p:spTgt spid="2897"/>
                                        </p:tgtEl>
                                      </p:cBhvr>
                                    </p:animEffect>
                                  </p:childTnLst>
                                </p:cTn>
                              </p:par>
                              <p:par>
                                <p:cTn fill="hold" nodeType="with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1000"/>
                                        <p:tgtEl>
                                          <p:spTgt spid="2898"/>
                                        </p:tgtEl>
                                      </p:cBhvr>
                                    </p:animEffect>
                                  </p:childTnLst>
                                </p:cTn>
                              </p:par>
                              <p:par>
                                <p:cTn fill="hold" nodeType="with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1000"/>
                                        <p:tgtEl>
                                          <p:spTgt spid="2899"/>
                                        </p:tgtEl>
                                      </p:cBhvr>
                                    </p:animEffect>
                                  </p:childTnLst>
                                </p:cTn>
                              </p:par>
                              <p:par>
                                <p:cTn fill="hold" nodeType="withEffect" presetClass="entr" presetID="10" presetSubtype="0">
                                  <p:stCondLst>
                                    <p:cond delay="0"/>
                                  </p:stCondLst>
                                  <p:childTnLst>
                                    <p:set>
                                      <p:cBhvr>
                                        <p:cTn dur="1" fill="hold">
                                          <p:stCondLst>
                                            <p:cond delay="0"/>
                                          </p:stCondLst>
                                        </p:cTn>
                                        <p:tgtEl>
                                          <p:spTgt spid="2900"/>
                                        </p:tgtEl>
                                        <p:attrNameLst>
                                          <p:attrName>style.visibility</p:attrName>
                                        </p:attrNameLst>
                                      </p:cBhvr>
                                      <p:to>
                                        <p:strVal val="visible"/>
                                      </p:to>
                                    </p:set>
                                    <p:animEffect filter="fade" transition="in">
                                      <p:cBhvr>
                                        <p:cTn dur="1000"/>
                                        <p:tgtEl>
                                          <p:spTgt spid="2900"/>
                                        </p:tgtEl>
                                      </p:cBhvr>
                                    </p:animEffect>
                                  </p:childTnLst>
                                </p:cTn>
                              </p:par>
                              <p:par>
                                <p:cTn fill="hold" nodeType="withEffect" presetClass="entr" presetID="10" presetSubtype="0">
                                  <p:stCondLst>
                                    <p:cond delay="0"/>
                                  </p:stCondLst>
                                  <p:childTnLst>
                                    <p:set>
                                      <p:cBhvr>
                                        <p:cTn dur="1" fill="hold">
                                          <p:stCondLst>
                                            <p:cond delay="0"/>
                                          </p:stCondLst>
                                        </p:cTn>
                                        <p:tgtEl>
                                          <p:spTgt spid="2901"/>
                                        </p:tgtEl>
                                        <p:attrNameLst>
                                          <p:attrName>style.visibility</p:attrName>
                                        </p:attrNameLst>
                                      </p:cBhvr>
                                      <p:to>
                                        <p:strVal val="visible"/>
                                      </p:to>
                                    </p:set>
                                    <p:animEffect filter="fade" transition="in">
                                      <p:cBhvr>
                                        <p:cTn dur="1000"/>
                                        <p:tgtEl>
                                          <p:spTgt spid="2901"/>
                                        </p:tgtEl>
                                      </p:cBhvr>
                                    </p:animEffect>
                                  </p:childTnLst>
                                </p:cTn>
                              </p:par>
                              <p:par>
                                <p:cTn fill="hold" nodeType="withEffect" presetClass="entr" presetID="10" presetSubtype="0">
                                  <p:stCondLst>
                                    <p:cond delay="0"/>
                                  </p:stCondLst>
                                  <p:childTnLst>
                                    <p:set>
                                      <p:cBhvr>
                                        <p:cTn dur="1" fill="hold">
                                          <p:stCondLst>
                                            <p:cond delay="0"/>
                                          </p:stCondLst>
                                        </p:cTn>
                                        <p:tgtEl>
                                          <p:spTgt spid="2902"/>
                                        </p:tgtEl>
                                        <p:attrNameLst>
                                          <p:attrName>style.visibility</p:attrName>
                                        </p:attrNameLst>
                                      </p:cBhvr>
                                      <p:to>
                                        <p:strVal val="visible"/>
                                      </p:to>
                                    </p:set>
                                    <p:animEffect filter="fade" transition="in">
                                      <p:cBhvr>
                                        <p:cTn dur="1000"/>
                                        <p:tgtEl>
                                          <p:spTgt spid="2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3"/>
                                        </p:tgtEl>
                                        <p:attrNameLst>
                                          <p:attrName>style.visibility</p:attrName>
                                        </p:attrNameLst>
                                      </p:cBhvr>
                                      <p:to>
                                        <p:strVal val="visible"/>
                                      </p:to>
                                    </p:set>
                                    <p:animEffect filter="fade" transition="in">
                                      <p:cBhvr>
                                        <p:cTn dur="1000"/>
                                        <p:tgtEl>
                                          <p:spTgt spid="2903"/>
                                        </p:tgtEl>
                                      </p:cBhvr>
                                    </p:animEffect>
                                  </p:childTnLst>
                                </p:cTn>
                              </p:par>
                              <p:par>
                                <p:cTn fill="hold" nodeType="withEffect" presetClass="entr" presetID="10" presetSubtype="0">
                                  <p:stCondLst>
                                    <p:cond delay="0"/>
                                  </p:stCondLst>
                                  <p:childTnLst>
                                    <p:set>
                                      <p:cBhvr>
                                        <p:cTn dur="1" fill="hold">
                                          <p:stCondLst>
                                            <p:cond delay="0"/>
                                          </p:stCondLst>
                                        </p:cTn>
                                        <p:tgtEl>
                                          <p:spTgt spid="2904"/>
                                        </p:tgtEl>
                                        <p:attrNameLst>
                                          <p:attrName>style.visibility</p:attrName>
                                        </p:attrNameLst>
                                      </p:cBhvr>
                                      <p:to>
                                        <p:strVal val="visible"/>
                                      </p:to>
                                    </p:set>
                                    <p:animEffect filter="fade" transition="in">
                                      <p:cBhvr>
                                        <p:cTn dur="1000"/>
                                        <p:tgtEl>
                                          <p:spTgt spid="2904"/>
                                        </p:tgtEl>
                                      </p:cBhvr>
                                    </p:animEffect>
                                  </p:childTnLst>
                                </p:cTn>
                              </p:par>
                              <p:par>
                                <p:cTn fill="hold" nodeType="with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1000"/>
                                        <p:tgtEl>
                                          <p:spTgt spid="2905"/>
                                        </p:tgtEl>
                                      </p:cBhvr>
                                    </p:animEffect>
                                  </p:childTnLst>
                                </p:cTn>
                              </p:par>
                              <p:par>
                                <p:cTn fill="hold" nodeType="with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1000"/>
                                        <p:tgtEl>
                                          <p:spTgt spid="2906"/>
                                        </p:tgtEl>
                                      </p:cBhvr>
                                    </p:animEffect>
                                  </p:childTnLst>
                                </p:cTn>
                              </p:par>
                              <p:par>
                                <p:cTn fill="hold" nodeType="with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1000"/>
                                        <p:tgtEl>
                                          <p:spTgt spid="2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2"/>
                                        </p:tgtEl>
                                        <p:attrNameLst>
                                          <p:attrName>style.visibility</p:attrName>
                                        </p:attrNameLst>
                                      </p:cBhvr>
                                      <p:to>
                                        <p:strVal val="visible"/>
                                      </p:to>
                                    </p:set>
                                    <p:animEffect filter="fade" transition="in">
                                      <p:cBhvr>
                                        <p:cTn dur="1000"/>
                                        <p:tgtEl>
                                          <p:spTgt spid="2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9"/>
                                        </p:tgtEl>
                                        <p:attrNameLst>
                                          <p:attrName>style.visibility</p:attrName>
                                        </p:attrNameLst>
                                      </p:cBhvr>
                                      <p:to>
                                        <p:strVal val="visible"/>
                                      </p:to>
                                    </p:set>
                                    <p:animEffect filter="fade" transition="in">
                                      <p:cBhvr>
                                        <p:cTn dur="1000"/>
                                        <p:tgtEl>
                                          <p:spTgt spid="2909"/>
                                        </p:tgtEl>
                                      </p:cBhvr>
                                    </p:animEffect>
                                  </p:childTnLst>
                                </p:cTn>
                              </p:par>
                              <p:par>
                                <p:cTn fill="hold" nodeType="withEffect" presetClass="entr" presetID="10" presetSubtype="0">
                                  <p:stCondLst>
                                    <p:cond delay="0"/>
                                  </p:stCondLst>
                                  <p:childTnLst>
                                    <p:set>
                                      <p:cBhvr>
                                        <p:cTn dur="1" fill="hold">
                                          <p:stCondLst>
                                            <p:cond delay="0"/>
                                          </p:stCondLst>
                                        </p:cTn>
                                        <p:tgtEl>
                                          <p:spTgt spid="2910"/>
                                        </p:tgtEl>
                                        <p:attrNameLst>
                                          <p:attrName>style.visibility</p:attrName>
                                        </p:attrNameLst>
                                      </p:cBhvr>
                                      <p:to>
                                        <p:strVal val="visible"/>
                                      </p:to>
                                    </p:set>
                                    <p:animEffect filter="fade" transition="in">
                                      <p:cBhvr>
                                        <p:cTn dur="1000"/>
                                        <p:tgtEl>
                                          <p:spTgt spid="2910"/>
                                        </p:tgtEl>
                                      </p:cBhvr>
                                    </p:animEffect>
                                  </p:childTnLst>
                                </p:cTn>
                              </p:par>
                              <p:par>
                                <p:cTn fill="hold" nodeType="withEffect" presetClass="entr" presetID="10" presetSubtype="0">
                                  <p:stCondLst>
                                    <p:cond delay="0"/>
                                  </p:stCondLst>
                                  <p:childTnLst>
                                    <p:set>
                                      <p:cBhvr>
                                        <p:cTn dur="1" fill="hold">
                                          <p:stCondLst>
                                            <p:cond delay="0"/>
                                          </p:stCondLst>
                                        </p:cTn>
                                        <p:tgtEl>
                                          <p:spTgt spid="2911"/>
                                        </p:tgtEl>
                                        <p:attrNameLst>
                                          <p:attrName>style.visibility</p:attrName>
                                        </p:attrNameLst>
                                      </p:cBhvr>
                                      <p:to>
                                        <p:strVal val="visible"/>
                                      </p:to>
                                    </p:set>
                                    <p:animEffect filter="fade" transition="in">
                                      <p:cBhvr>
                                        <p:cTn dur="1000"/>
                                        <p:tgtEl>
                                          <p:spTgt spid="2911"/>
                                        </p:tgtEl>
                                      </p:cBhvr>
                                    </p:animEffect>
                                  </p:childTnLst>
                                </p:cTn>
                              </p:par>
                              <p:par>
                                <p:cTn fill="hold" nodeType="withEffect" presetClass="entr" presetID="10" presetSubtype="0">
                                  <p:stCondLst>
                                    <p:cond delay="0"/>
                                  </p:stCondLst>
                                  <p:childTnLst>
                                    <p:set>
                                      <p:cBhvr>
                                        <p:cTn dur="1" fill="hold">
                                          <p:stCondLst>
                                            <p:cond delay="0"/>
                                          </p:stCondLst>
                                        </p:cTn>
                                        <p:tgtEl>
                                          <p:spTgt spid="2908"/>
                                        </p:tgtEl>
                                        <p:attrNameLst>
                                          <p:attrName>style.visibility</p:attrName>
                                        </p:attrNameLst>
                                      </p:cBhvr>
                                      <p:to>
                                        <p:strVal val="visible"/>
                                      </p:to>
                                    </p:set>
                                    <p:animEffect filter="fade" transition="in">
                                      <p:cBhvr>
                                        <p:cTn dur="1000"/>
                                        <p:tgtEl>
                                          <p:spTgt spid="2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3"/>
                                        </p:tgtEl>
                                        <p:attrNameLst>
                                          <p:attrName>style.visibility</p:attrName>
                                        </p:attrNameLst>
                                      </p:cBhvr>
                                      <p:to>
                                        <p:strVal val="visible"/>
                                      </p:to>
                                    </p:set>
                                    <p:animEffect filter="fade" transition="in">
                                      <p:cBhvr>
                                        <p:cTn dur="1000"/>
                                        <p:tgtEl>
                                          <p:spTgt spid="29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3" name="Shape 2923"/>
        <p:cNvGrpSpPr/>
        <p:nvPr/>
      </p:nvGrpSpPr>
      <p:grpSpPr>
        <a:xfrm>
          <a:off x="0" y="0"/>
          <a:ext cx="0" cy="0"/>
          <a:chOff x="0" y="0"/>
          <a:chExt cx="0" cy="0"/>
        </a:xfrm>
      </p:grpSpPr>
      <p:sp>
        <p:nvSpPr>
          <p:cNvPr id="2924" name="Google Shape;2924;p159"/>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rgbClr val="FF6E00"/>
                </a:solidFill>
              </a:rPr>
              <a:t>Data Structure Optimization</a:t>
            </a:r>
            <a:endParaRPr sz="2100">
              <a:solidFill>
                <a:srgbClr val="FF6E00"/>
              </a:solidFill>
            </a:endParaRPr>
          </a:p>
        </p:txBody>
      </p:sp>
      <p:sp>
        <p:nvSpPr>
          <p:cNvPr id="2925" name="Google Shape;2925;p159"/>
          <p:cNvSpPr txBox="1"/>
          <p:nvPr>
            <p:ph idx="1" type="body"/>
          </p:nvPr>
        </p:nvSpPr>
        <p:spPr>
          <a:xfrm>
            <a:off x="304800" y="685201"/>
            <a:ext cx="8382000" cy="3762000"/>
          </a:xfrm>
          <a:prstGeom prst="rect">
            <a:avLst/>
          </a:prstGeom>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1700"/>
              <a:t>5. Use fewer Strings</a:t>
            </a:r>
            <a:endParaRPr b="1" sz="1800"/>
          </a:p>
          <a:p>
            <a:pPr indent="0" lvl="0" marL="0" rtl="0" algn="l">
              <a:lnSpc>
                <a:spcPct val="115000"/>
              </a:lnSpc>
              <a:spcBef>
                <a:spcPts val="0"/>
              </a:spcBef>
              <a:spcAft>
                <a:spcPts val="0"/>
              </a:spcAft>
              <a:buClr>
                <a:srgbClr val="000000"/>
              </a:buClr>
              <a:buSzPts val="800"/>
              <a:buFont typeface="Arial"/>
              <a:buNone/>
            </a:pPr>
            <a:r>
              <a:rPr lang="en" sz="1800"/>
              <a:t>String is a lot more expensive than other primitive types. If possible, integer or vertex type is preferred over string type. Since vertex type basically is a 64 bit integer.</a:t>
            </a:r>
            <a:endParaRPr sz="1800"/>
          </a:p>
          <a:p>
            <a:pPr indent="0" lvl="0" marL="0" rtl="0" algn="l">
              <a:spcBef>
                <a:spcPts val="0"/>
              </a:spcBef>
              <a:spcAft>
                <a:spcPts val="0"/>
              </a:spcAft>
              <a:buClr>
                <a:srgbClr val="000000"/>
              </a:buClr>
              <a:buSzPts val="800"/>
              <a:buFont typeface="Arial"/>
              <a:buNone/>
            </a:pPr>
            <a:r>
              <a:t/>
            </a:r>
            <a:endParaRPr b="1" sz="1800"/>
          </a:p>
          <a:p>
            <a:pPr indent="0" lvl="0" marL="0" rtl="0" algn="l">
              <a:spcBef>
                <a:spcPts val="0"/>
              </a:spcBef>
              <a:spcAft>
                <a:spcPts val="0"/>
              </a:spcAft>
              <a:buClr>
                <a:srgbClr val="000000"/>
              </a:buClr>
              <a:buSzPts val="800"/>
              <a:buFont typeface="Arial"/>
              <a:buNone/>
            </a:pPr>
            <a:r>
              <a:rPr lang="en" sz="1100"/>
              <a:t>performance: vertex &gt; string &gt; container of vertex &gt; container of string</a:t>
            </a:r>
            <a:endParaRPr sz="1100"/>
          </a:p>
          <a:p>
            <a:pPr indent="0" lvl="0" marL="0" rtl="0" algn="l">
              <a:spcBef>
                <a:spcPts val="0"/>
              </a:spcBef>
              <a:spcAft>
                <a:spcPts val="0"/>
              </a:spcAft>
              <a:buClr>
                <a:srgbClr val="000000"/>
              </a:buClr>
              <a:buSzPts val="800"/>
              <a:buFont typeface="Arial"/>
              <a:buNone/>
            </a:pPr>
            <a:r>
              <a:t/>
            </a:r>
            <a:endParaRPr sz="1100"/>
          </a:p>
          <a:p>
            <a:pPr indent="0" lvl="0" marL="0" rtl="0" algn="l">
              <a:spcBef>
                <a:spcPts val="0"/>
              </a:spcBef>
              <a:spcAft>
                <a:spcPts val="0"/>
              </a:spcAft>
              <a:buClr>
                <a:srgbClr val="000000"/>
              </a:buClr>
              <a:buSzPts val="800"/>
              <a:buFont typeface="Arial"/>
              <a:buNone/>
            </a:pPr>
            <a:r>
              <a:rPr b="1" lang="en" sz="1100"/>
              <a:t>For example:</a:t>
            </a:r>
            <a:r>
              <a:rPr lang="en" sz="1100"/>
              <a:t> find a set of companies and store them in a result ListAccum</a:t>
            </a:r>
            <a:endParaRPr sz="1100"/>
          </a:p>
          <a:p>
            <a:pPr indent="0" lvl="0" marL="0" rtl="0" algn="l">
              <a:spcBef>
                <a:spcPts val="0"/>
              </a:spcBef>
              <a:spcAft>
                <a:spcPts val="0"/>
              </a:spcAft>
              <a:buClr>
                <a:srgbClr val="000000"/>
              </a:buClr>
              <a:buSzPts val="800"/>
              <a:buFont typeface="Arial"/>
              <a:buNone/>
            </a:pPr>
            <a:r>
              <a:t/>
            </a:r>
            <a:endParaRPr sz="1100"/>
          </a:p>
          <a:p>
            <a:pPr indent="0" lvl="0" marL="0" rtl="0" algn="l">
              <a:spcBef>
                <a:spcPts val="0"/>
              </a:spcBef>
              <a:spcAft>
                <a:spcPts val="0"/>
              </a:spcAft>
              <a:buClr>
                <a:srgbClr val="000000"/>
              </a:buClr>
              <a:buSzPts val="800"/>
              <a:buFont typeface="Arial"/>
              <a:buNone/>
            </a:pPr>
            <a:r>
              <a:t/>
            </a:r>
            <a:endParaRPr sz="1100"/>
          </a:p>
        </p:txBody>
      </p:sp>
      <p:sp>
        <p:nvSpPr>
          <p:cNvPr id="2926" name="Google Shape;2926;p159"/>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927" name="Google Shape;2927;p159"/>
          <p:cNvSpPr txBox="1"/>
          <p:nvPr/>
        </p:nvSpPr>
        <p:spPr>
          <a:xfrm>
            <a:off x="360650" y="2761800"/>
            <a:ext cx="3819600" cy="18576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CREATE QUERY example (set&lt;vertex&lt;Enterprise&gt;&gt;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FOR GRAPH exampleGraph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CC4125"/>
                </a:solidFill>
                <a:latin typeface="Century Gothic"/>
                <a:ea typeface="Century Gothic"/>
                <a:cs typeface="Century Gothic"/>
                <a:sym typeface="Century Gothic"/>
              </a:rPr>
              <a:t>SetAccum&lt;string&gt; @@list</a:t>
            </a: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v_set = SELECT t FROM start-(:e)-:t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POST-ACCUM </a:t>
            </a:r>
            <a:r>
              <a:rPr b="1" lang="en" sz="1100">
                <a:solidFill>
                  <a:srgbClr val="CC0000"/>
                </a:solidFill>
                <a:latin typeface="Century Gothic"/>
                <a:ea typeface="Century Gothic"/>
                <a:cs typeface="Century Gothic"/>
                <a:sym typeface="Century Gothic"/>
              </a:rPr>
              <a:t>@@list += t.company_name</a:t>
            </a:r>
            <a:endParaRPr b="1" sz="1100">
              <a:solidFill>
                <a:srgbClr val="CC0000"/>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PRINT @@list;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
        <p:nvSpPr>
          <p:cNvPr id="2928" name="Google Shape;2928;p159"/>
          <p:cNvSpPr txBox="1"/>
          <p:nvPr/>
        </p:nvSpPr>
        <p:spPr>
          <a:xfrm>
            <a:off x="4479125" y="2761800"/>
            <a:ext cx="3819600" cy="18576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CREATE QUERY example (set&lt;vertex&lt;Enterprise&gt;&gt; set)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FOR GRAPH exampleGraph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a:t>
            </a:r>
            <a:r>
              <a:rPr b="1" lang="en" sz="1100">
                <a:solidFill>
                  <a:srgbClr val="93C47D"/>
                </a:solidFill>
                <a:latin typeface="Century Gothic"/>
                <a:ea typeface="Century Gothic"/>
                <a:cs typeface="Century Gothic"/>
                <a:sym typeface="Century Gothic"/>
              </a:rPr>
              <a:t>SetAccum&lt;vertex&gt; @@list;</a:t>
            </a:r>
            <a:endParaRPr b="1" sz="1100">
              <a:solidFill>
                <a:srgbClr val="93C47D"/>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v_set = SELECT t FROM start-(:e)-:t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POST-ACCUM </a:t>
            </a:r>
            <a:r>
              <a:rPr b="1" lang="en" sz="1100">
                <a:solidFill>
                  <a:srgbClr val="6AA84F"/>
                </a:solidFill>
                <a:latin typeface="Century Gothic"/>
                <a:ea typeface="Century Gothic"/>
                <a:cs typeface="Century Gothic"/>
                <a:sym typeface="Century Gothic"/>
              </a:rPr>
              <a:t>@@list += t</a:t>
            </a:r>
            <a:endParaRPr b="1" sz="1100">
              <a:solidFill>
                <a:srgbClr val="6AA84F"/>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  PRINT @@list;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rPr lang="en" sz="1100">
                <a:solidFill>
                  <a:schemeClr val="dk1"/>
                </a:solidFill>
                <a:latin typeface="Century Gothic"/>
                <a:ea typeface="Century Gothic"/>
                <a:cs typeface="Century Gothic"/>
                <a:sym typeface="Century Gothic"/>
              </a:rPr>
              <a:t>}</a:t>
            </a:r>
            <a:endParaRPr sz="1100">
              <a:solidFill>
                <a:schemeClr val="dk1"/>
              </a:solidFill>
              <a:latin typeface="Century Gothic"/>
              <a:ea typeface="Century Gothic"/>
              <a:cs typeface="Century Gothic"/>
              <a:sym typeface="Century Gothic"/>
            </a:endParaRPr>
          </a:p>
          <a:p>
            <a:pPr indent="0" lvl="0" marL="0" rtl="0" algn="l">
              <a:lnSpc>
                <a:spcPct val="90000"/>
              </a:lnSpc>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a:t>
            </a:r>
            <a:endParaRPr b="0" sz="3200"/>
          </a:p>
        </p:txBody>
      </p:sp>
      <p:sp>
        <p:nvSpPr>
          <p:cNvPr id="518" name="Google Shape;518;p61"/>
          <p:cNvSpPr txBox="1"/>
          <p:nvPr>
            <p:ph idx="1" type="body"/>
          </p:nvPr>
        </p:nvSpPr>
        <p:spPr>
          <a:xfrm>
            <a:off x="304800" y="1028072"/>
            <a:ext cx="8382000" cy="3508200"/>
          </a:xfrm>
          <a:prstGeom prst="rect">
            <a:avLst/>
          </a:prstGeom>
        </p:spPr>
        <p:txBody>
          <a:bodyPr anchorCtr="0" anchor="t" bIns="34275" lIns="68575" spcFirstLastPara="1" rIns="68575" wrap="square" tIns="34275">
            <a:normAutofit lnSpcReduction="20000"/>
          </a:bodyPr>
          <a:lstStyle/>
          <a:p>
            <a:pPr indent="0" lvl="0" marL="0" rtl="0" algn="l">
              <a:lnSpc>
                <a:spcPct val="100000"/>
              </a:lnSpc>
              <a:spcBef>
                <a:spcPts val="0"/>
              </a:spcBef>
              <a:spcAft>
                <a:spcPts val="0"/>
              </a:spcAft>
              <a:buClr>
                <a:srgbClr val="9A9ABD"/>
              </a:buClr>
              <a:buSzPts val="800"/>
              <a:buFont typeface="Arial"/>
              <a:buNone/>
            </a:pPr>
            <a:r>
              <a:rPr lang="en" sz="1400">
                <a:latin typeface="Consolas"/>
                <a:ea typeface="Consolas"/>
                <a:cs typeface="Consolas"/>
                <a:sym typeface="Consolas"/>
              </a:rPr>
              <a:t>resultSet = SELECT  vSet</a:t>
            </a:r>
            <a:endParaRPr sz="1700"/>
          </a:p>
          <a:p>
            <a:pPr indent="0" lvl="0" marL="0" rtl="0" algn="l">
              <a:lnSpc>
                <a:spcPct val="100000"/>
              </a:lnSpc>
              <a:spcBef>
                <a:spcPts val="0"/>
              </a:spcBef>
              <a:spcAft>
                <a:spcPts val="0"/>
              </a:spcAft>
              <a:buClr>
                <a:srgbClr val="9A9ABD"/>
              </a:buClr>
              <a:buSzPts val="800"/>
              <a:buFont typeface="Arial"/>
              <a:buNone/>
            </a:pPr>
            <a:r>
              <a:rPr lang="en" sz="1400">
                <a:latin typeface="Consolas"/>
                <a:ea typeface="Consolas"/>
                <a:cs typeface="Consolas"/>
                <a:sym typeface="Consolas"/>
              </a:rPr>
              <a:t>    FROM ( edgeSet | vertexSet )</a:t>
            </a:r>
            <a:endParaRPr sz="1700"/>
          </a:p>
          <a:p>
            <a:pPr indent="0" lvl="0" marL="0" rtl="0" algn="l">
              <a:lnSpc>
                <a:spcPct val="100000"/>
              </a:lnSpc>
              <a:spcBef>
                <a:spcPts val="0"/>
              </a:spcBef>
              <a:spcAft>
                <a:spcPts val="0"/>
              </a:spcAft>
              <a:buNone/>
            </a:pPr>
            <a:r>
              <a:rPr lang="en" sz="1400">
                <a:latin typeface="Consolas"/>
                <a:ea typeface="Consolas"/>
                <a:cs typeface="Consolas"/>
                <a:sym typeface="Consolas"/>
              </a:rPr>
              <a:t>    [whereClause]</a:t>
            </a:r>
            <a:r>
              <a:rPr lang="en" sz="1700"/>
              <a:t> </a:t>
            </a:r>
            <a:r>
              <a:rPr lang="en" sz="1400">
                <a:latin typeface="Consolas"/>
                <a:ea typeface="Consolas"/>
                <a:cs typeface="Consolas"/>
                <a:sym typeface="Consolas"/>
              </a:rPr>
              <a:t>[accumClause] </a:t>
            </a:r>
            <a:endParaRPr sz="1400">
              <a:latin typeface="Consolas"/>
              <a:ea typeface="Consolas"/>
              <a:cs typeface="Consolas"/>
              <a:sym typeface="Consolas"/>
            </a:endParaRPr>
          </a:p>
          <a:p>
            <a:pPr indent="0" lvl="0" marL="0" rtl="0" algn="l">
              <a:lnSpc>
                <a:spcPct val="100000"/>
              </a:lnSpc>
              <a:spcBef>
                <a:spcPts val="0"/>
              </a:spcBef>
              <a:spcAft>
                <a:spcPts val="0"/>
              </a:spcAft>
              <a:buClr>
                <a:srgbClr val="9A9ABD"/>
              </a:buClr>
              <a:buSzPts val="800"/>
              <a:buFont typeface="Arial"/>
              <a:buNone/>
            </a:pPr>
            <a:r>
              <a:rPr lang="en" sz="1400">
                <a:latin typeface="Consolas"/>
                <a:ea typeface="Consolas"/>
                <a:cs typeface="Consolas"/>
                <a:sym typeface="Consolas"/>
              </a:rPr>
              <a:t>    [postAccumClause]</a:t>
            </a:r>
            <a:r>
              <a:rPr lang="en" sz="1700"/>
              <a:t> </a:t>
            </a:r>
            <a:r>
              <a:rPr lang="en" sz="1400">
                <a:latin typeface="Consolas"/>
                <a:ea typeface="Consolas"/>
                <a:cs typeface="Consolas"/>
                <a:sym typeface="Consolas"/>
              </a:rPr>
              <a:t>[havingClause]</a:t>
            </a:r>
            <a:endParaRPr sz="1700"/>
          </a:p>
          <a:p>
            <a:pPr indent="0" lvl="0" marL="0" rtl="0" algn="l">
              <a:lnSpc>
                <a:spcPct val="100000"/>
              </a:lnSpc>
              <a:spcBef>
                <a:spcPts val="0"/>
              </a:spcBef>
              <a:spcAft>
                <a:spcPts val="0"/>
              </a:spcAft>
              <a:buNone/>
            </a:pPr>
            <a:r>
              <a:rPr lang="en" sz="1400">
                <a:latin typeface="Consolas"/>
                <a:ea typeface="Consolas"/>
                <a:cs typeface="Consolas"/>
                <a:sym typeface="Consolas"/>
              </a:rPr>
              <a:t>    [orderClause] [limitClause] ;</a:t>
            </a:r>
            <a:endParaRPr sz="1400">
              <a:latin typeface="Consolas"/>
              <a:ea typeface="Consolas"/>
              <a:cs typeface="Consolas"/>
              <a:sym typeface="Consolas"/>
            </a:endParaRPr>
          </a:p>
          <a:p>
            <a:pPr indent="0" lvl="0" marL="0" rtl="0" algn="l">
              <a:lnSpc>
                <a:spcPct val="100000"/>
              </a:lnSpc>
              <a:spcBef>
                <a:spcPts val="0"/>
              </a:spcBef>
              <a:spcAft>
                <a:spcPts val="0"/>
              </a:spcAft>
              <a:buClr>
                <a:srgbClr val="9A9ABD"/>
              </a:buClr>
              <a:buSzPts val="800"/>
              <a:buFont typeface="Arial"/>
              <a:buNone/>
            </a:pPr>
            <a:r>
              <a:t/>
            </a:r>
            <a:endParaRPr sz="1400">
              <a:latin typeface="Consolas"/>
              <a:ea typeface="Consolas"/>
              <a:cs typeface="Consolas"/>
              <a:sym typeface="Consolas"/>
            </a:endParaRPr>
          </a:p>
          <a:p>
            <a:pPr indent="-254000" lvl="0" marL="342900" rtl="0" algn="l">
              <a:lnSpc>
                <a:spcPct val="115000"/>
              </a:lnSpc>
              <a:spcBef>
                <a:spcPts val="0"/>
              </a:spcBef>
              <a:spcAft>
                <a:spcPts val="0"/>
              </a:spcAft>
              <a:buSzPts val="1400"/>
              <a:buChar char="•"/>
            </a:pPr>
            <a:r>
              <a:rPr b="1" lang="en" sz="1400"/>
              <a:t>FROM</a:t>
            </a:r>
            <a:r>
              <a:rPr lang="en" sz="1400"/>
              <a:t>: select active vertices &amp; edges.</a:t>
            </a:r>
            <a:endParaRPr sz="1700"/>
          </a:p>
          <a:p>
            <a:pPr indent="-254000" lvl="0" marL="342900" rtl="0" algn="l">
              <a:lnSpc>
                <a:spcPct val="115000"/>
              </a:lnSpc>
              <a:spcBef>
                <a:spcPts val="0"/>
              </a:spcBef>
              <a:spcAft>
                <a:spcPts val="0"/>
              </a:spcAft>
              <a:buSzPts val="1400"/>
              <a:buChar char="•"/>
            </a:pPr>
            <a:r>
              <a:rPr b="1" lang="en" sz="1400"/>
              <a:t>WHERE</a:t>
            </a:r>
            <a:r>
              <a:rPr lang="en" sz="1400"/>
              <a:t>: conditionally filter the active sets</a:t>
            </a:r>
            <a:endParaRPr sz="1700"/>
          </a:p>
          <a:p>
            <a:pPr indent="-254000" lvl="0" marL="342900" rtl="0" algn="l">
              <a:lnSpc>
                <a:spcPct val="115000"/>
              </a:lnSpc>
              <a:spcBef>
                <a:spcPts val="0"/>
              </a:spcBef>
              <a:spcAft>
                <a:spcPts val="0"/>
              </a:spcAft>
              <a:buSzPts val="1400"/>
              <a:buChar char="•"/>
            </a:pPr>
            <a:r>
              <a:rPr b="1" lang="en" sz="1400"/>
              <a:t>ACCUM</a:t>
            </a:r>
            <a:r>
              <a:rPr lang="en" sz="1400"/>
              <a:t>: iterate on edge set; compute with accumulators</a:t>
            </a:r>
            <a:endParaRPr sz="1700"/>
          </a:p>
          <a:p>
            <a:pPr indent="-254000" lvl="0" marL="342900" rtl="0" algn="l">
              <a:lnSpc>
                <a:spcPct val="115000"/>
              </a:lnSpc>
              <a:spcBef>
                <a:spcPts val="0"/>
              </a:spcBef>
              <a:spcAft>
                <a:spcPts val="0"/>
              </a:spcAft>
              <a:buSzPts val="1400"/>
              <a:buChar char="•"/>
            </a:pPr>
            <a:r>
              <a:rPr b="1" lang="en" sz="1400"/>
              <a:t>POST-ACCUM</a:t>
            </a:r>
            <a:r>
              <a:rPr lang="en" sz="1400"/>
              <a:t>: iterate on vertex sets; compute with accumulators</a:t>
            </a:r>
            <a:endParaRPr sz="1700"/>
          </a:p>
          <a:p>
            <a:pPr indent="-254000" lvl="0" marL="342900" rtl="0" algn="l">
              <a:lnSpc>
                <a:spcPct val="115000"/>
              </a:lnSpc>
              <a:spcBef>
                <a:spcPts val="0"/>
              </a:spcBef>
              <a:spcAft>
                <a:spcPts val="0"/>
              </a:spcAft>
              <a:buSzPts val="1400"/>
              <a:buChar char="•"/>
            </a:pPr>
            <a:r>
              <a:rPr b="1" lang="en" sz="1400"/>
              <a:t>HAVING</a:t>
            </a:r>
            <a:r>
              <a:rPr lang="en" sz="1400"/>
              <a:t>: conditionally filter the result set</a:t>
            </a:r>
            <a:endParaRPr sz="1700"/>
          </a:p>
          <a:p>
            <a:pPr indent="-254000" lvl="0" marL="342900" rtl="0" algn="l">
              <a:lnSpc>
                <a:spcPct val="115000"/>
              </a:lnSpc>
              <a:spcBef>
                <a:spcPts val="0"/>
              </a:spcBef>
              <a:spcAft>
                <a:spcPts val="0"/>
              </a:spcAft>
              <a:buSzPts val="1400"/>
              <a:buChar char="•"/>
            </a:pPr>
            <a:r>
              <a:rPr b="1" lang="en" sz="1400"/>
              <a:t>ORDER BY</a:t>
            </a:r>
            <a:r>
              <a:rPr lang="en" sz="1400"/>
              <a:t>: sort</a:t>
            </a:r>
            <a:endParaRPr sz="1700"/>
          </a:p>
          <a:p>
            <a:pPr indent="-254000" lvl="0" marL="342900" rtl="0" algn="l">
              <a:lnSpc>
                <a:spcPct val="115000"/>
              </a:lnSpc>
              <a:spcBef>
                <a:spcPts val="0"/>
              </a:spcBef>
              <a:spcAft>
                <a:spcPts val="0"/>
              </a:spcAft>
              <a:buSzPts val="1400"/>
              <a:buChar char="•"/>
            </a:pPr>
            <a:r>
              <a:rPr b="1" lang="en" sz="1400"/>
              <a:t>LIMIT</a:t>
            </a:r>
            <a:r>
              <a:rPr lang="en" sz="1400"/>
              <a:t>: max number of items</a:t>
            </a:r>
            <a:endParaRPr sz="1700"/>
          </a:p>
          <a:p>
            <a:pPr indent="-254000" lvl="0" marL="342900" rtl="0" algn="l">
              <a:lnSpc>
                <a:spcPct val="115000"/>
              </a:lnSpc>
              <a:spcBef>
                <a:spcPts val="0"/>
              </a:spcBef>
              <a:spcAft>
                <a:spcPts val="0"/>
              </a:spcAft>
              <a:buSzPts val="1400"/>
              <a:buChar char="•"/>
            </a:pPr>
            <a:r>
              <a:rPr b="1" lang="en" sz="1400"/>
              <a:t>SELECT</a:t>
            </a:r>
            <a:r>
              <a:rPr lang="en" sz="1400"/>
              <a:t>: result from source or target set</a:t>
            </a:r>
            <a:endParaRPr/>
          </a:p>
        </p:txBody>
      </p:sp>
      <p:sp>
        <p:nvSpPr>
          <p:cNvPr id="519" name="Google Shape;519;p61"/>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fld id="{00000000-1234-1234-1234-123412341234}" type="slidenum">
              <a:rPr lang="en"/>
              <a:t>‹#›</a:t>
            </a:fld>
            <a:endParaRPr/>
          </a:p>
        </p:txBody>
      </p:sp>
      <p:sp>
        <p:nvSpPr>
          <p:cNvPr id="520" name="Google Shape;520;p61"/>
          <p:cNvSpPr/>
          <p:nvPr/>
        </p:nvSpPr>
        <p:spPr>
          <a:xfrm>
            <a:off x="6814575" y="1687388"/>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ACCUM</a:t>
            </a:r>
            <a:endParaRPr sz="1100"/>
          </a:p>
        </p:txBody>
      </p:sp>
      <p:sp>
        <p:nvSpPr>
          <p:cNvPr id="521" name="Google Shape;521;p61"/>
          <p:cNvSpPr/>
          <p:nvPr/>
        </p:nvSpPr>
        <p:spPr>
          <a:xfrm>
            <a:off x="6814575" y="2151619"/>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POST-ACCUM</a:t>
            </a:r>
            <a:endParaRPr sz="1100"/>
          </a:p>
        </p:txBody>
      </p:sp>
      <p:cxnSp>
        <p:nvCxnSpPr>
          <p:cNvPr id="522" name="Google Shape;522;p61"/>
          <p:cNvCxnSpPr>
            <a:stCxn id="520" idx="2"/>
            <a:endCxn id="521" idx="0"/>
          </p:cNvCxnSpPr>
          <p:nvPr/>
        </p:nvCxnSpPr>
        <p:spPr>
          <a:xfrm>
            <a:off x="7399575" y="1961288"/>
            <a:ext cx="0" cy="190200"/>
          </a:xfrm>
          <a:prstGeom prst="straightConnector1">
            <a:avLst/>
          </a:prstGeom>
          <a:noFill/>
          <a:ln cap="flat" cmpd="sng" w="19050">
            <a:solidFill>
              <a:schemeClr val="dk2"/>
            </a:solidFill>
            <a:prstDash val="solid"/>
            <a:round/>
            <a:headEnd len="med" w="med" type="none"/>
            <a:tailEnd len="med" w="med" type="triangle"/>
          </a:ln>
        </p:spPr>
      </p:cxnSp>
      <p:sp>
        <p:nvSpPr>
          <p:cNvPr id="523" name="Google Shape;523;p61"/>
          <p:cNvSpPr/>
          <p:nvPr/>
        </p:nvSpPr>
        <p:spPr>
          <a:xfrm>
            <a:off x="6814575" y="1199531"/>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WHERE</a:t>
            </a:r>
            <a:endParaRPr sz="1100"/>
          </a:p>
        </p:txBody>
      </p:sp>
      <p:cxnSp>
        <p:nvCxnSpPr>
          <p:cNvPr id="524" name="Google Shape;524;p61"/>
          <p:cNvCxnSpPr>
            <a:stCxn id="523" idx="2"/>
          </p:cNvCxnSpPr>
          <p:nvPr/>
        </p:nvCxnSpPr>
        <p:spPr>
          <a:xfrm>
            <a:off x="7399575" y="1473431"/>
            <a:ext cx="12300" cy="211200"/>
          </a:xfrm>
          <a:prstGeom prst="straightConnector1">
            <a:avLst/>
          </a:prstGeom>
          <a:noFill/>
          <a:ln cap="flat" cmpd="sng" w="19050">
            <a:solidFill>
              <a:schemeClr val="dk2"/>
            </a:solidFill>
            <a:prstDash val="solid"/>
            <a:round/>
            <a:headEnd len="med" w="med" type="none"/>
            <a:tailEnd len="med" w="med" type="triangle"/>
          </a:ln>
        </p:spPr>
      </p:cxnSp>
      <p:sp>
        <p:nvSpPr>
          <p:cNvPr id="525" name="Google Shape;525;p61"/>
          <p:cNvSpPr/>
          <p:nvPr/>
        </p:nvSpPr>
        <p:spPr>
          <a:xfrm>
            <a:off x="6814575" y="738769"/>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FROM</a:t>
            </a:r>
            <a:endParaRPr sz="1100"/>
          </a:p>
        </p:txBody>
      </p:sp>
      <p:cxnSp>
        <p:nvCxnSpPr>
          <p:cNvPr id="526" name="Google Shape;526;p61"/>
          <p:cNvCxnSpPr>
            <a:stCxn id="525" idx="2"/>
          </p:cNvCxnSpPr>
          <p:nvPr/>
        </p:nvCxnSpPr>
        <p:spPr>
          <a:xfrm>
            <a:off x="7399575" y="1012669"/>
            <a:ext cx="0" cy="190200"/>
          </a:xfrm>
          <a:prstGeom prst="straightConnector1">
            <a:avLst/>
          </a:prstGeom>
          <a:noFill/>
          <a:ln cap="flat" cmpd="sng" w="19050">
            <a:solidFill>
              <a:schemeClr val="dk2"/>
            </a:solidFill>
            <a:prstDash val="solid"/>
            <a:round/>
            <a:headEnd len="med" w="med" type="none"/>
            <a:tailEnd len="med" w="med" type="triangle"/>
          </a:ln>
        </p:spPr>
      </p:cxnSp>
      <p:sp>
        <p:nvSpPr>
          <p:cNvPr id="527" name="Google Shape;527;p61"/>
          <p:cNvSpPr/>
          <p:nvPr/>
        </p:nvSpPr>
        <p:spPr>
          <a:xfrm>
            <a:off x="6814575" y="3564469"/>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LIMIT</a:t>
            </a:r>
            <a:endParaRPr sz="1100"/>
          </a:p>
        </p:txBody>
      </p:sp>
      <p:sp>
        <p:nvSpPr>
          <p:cNvPr id="528" name="Google Shape;528;p61"/>
          <p:cNvSpPr/>
          <p:nvPr/>
        </p:nvSpPr>
        <p:spPr>
          <a:xfrm>
            <a:off x="6814575" y="4028700"/>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SELECT</a:t>
            </a:r>
            <a:endParaRPr sz="1100"/>
          </a:p>
        </p:txBody>
      </p:sp>
      <p:cxnSp>
        <p:nvCxnSpPr>
          <p:cNvPr id="529" name="Google Shape;529;p61"/>
          <p:cNvCxnSpPr>
            <a:stCxn id="527" idx="2"/>
            <a:endCxn id="528" idx="0"/>
          </p:cNvCxnSpPr>
          <p:nvPr/>
        </p:nvCxnSpPr>
        <p:spPr>
          <a:xfrm>
            <a:off x="7399575" y="3838369"/>
            <a:ext cx="0" cy="190200"/>
          </a:xfrm>
          <a:prstGeom prst="straightConnector1">
            <a:avLst/>
          </a:prstGeom>
          <a:noFill/>
          <a:ln cap="flat" cmpd="sng" w="19050">
            <a:solidFill>
              <a:schemeClr val="dk2"/>
            </a:solidFill>
            <a:prstDash val="solid"/>
            <a:round/>
            <a:headEnd len="med" w="med" type="none"/>
            <a:tailEnd len="med" w="med" type="triangle"/>
          </a:ln>
        </p:spPr>
      </p:cxnSp>
      <p:sp>
        <p:nvSpPr>
          <p:cNvPr id="530" name="Google Shape;530;p61"/>
          <p:cNvSpPr/>
          <p:nvPr/>
        </p:nvSpPr>
        <p:spPr>
          <a:xfrm>
            <a:off x="6814575" y="3076613"/>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ORDER BY</a:t>
            </a:r>
            <a:endParaRPr sz="1100"/>
          </a:p>
        </p:txBody>
      </p:sp>
      <p:cxnSp>
        <p:nvCxnSpPr>
          <p:cNvPr id="531" name="Google Shape;531;p61"/>
          <p:cNvCxnSpPr>
            <a:stCxn id="530" idx="2"/>
          </p:cNvCxnSpPr>
          <p:nvPr/>
        </p:nvCxnSpPr>
        <p:spPr>
          <a:xfrm>
            <a:off x="7399575" y="3350513"/>
            <a:ext cx="0" cy="190200"/>
          </a:xfrm>
          <a:prstGeom prst="straightConnector1">
            <a:avLst/>
          </a:prstGeom>
          <a:noFill/>
          <a:ln cap="flat" cmpd="sng" w="19050">
            <a:solidFill>
              <a:schemeClr val="dk2"/>
            </a:solidFill>
            <a:prstDash val="solid"/>
            <a:round/>
            <a:headEnd len="med" w="med" type="none"/>
            <a:tailEnd len="med" w="med" type="triangle"/>
          </a:ln>
        </p:spPr>
      </p:cxnSp>
      <p:sp>
        <p:nvSpPr>
          <p:cNvPr id="532" name="Google Shape;532;p61"/>
          <p:cNvSpPr/>
          <p:nvPr/>
        </p:nvSpPr>
        <p:spPr>
          <a:xfrm>
            <a:off x="6814575" y="2615850"/>
            <a:ext cx="1170000" cy="2739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HAVING</a:t>
            </a:r>
            <a:endParaRPr sz="1100"/>
          </a:p>
        </p:txBody>
      </p:sp>
      <p:cxnSp>
        <p:nvCxnSpPr>
          <p:cNvPr id="533" name="Google Shape;533;p61"/>
          <p:cNvCxnSpPr>
            <a:stCxn id="532" idx="2"/>
          </p:cNvCxnSpPr>
          <p:nvPr/>
        </p:nvCxnSpPr>
        <p:spPr>
          <a:xfrm>
            <a:off x="7399575" y="2889750"/>
            <a:ext cx="0" cy="190200"/>
          </a:xfrm>
          <a:prstGeom prst="straightConnector1">
            <a:avLst/>
          </a:prstGeom>
          <a:noFill/>
          <a:ln cap="flat" cmpd="sng" w="19050">
            <a:solidFill>
              <a:schemeClr val="dk2"/>
            </a:solidFill>
            <a:prstDash val="solid"/>
            <a:round/>
            <a:headEnd len="med" w="med" type="none"/>
            <a:tailEnd len="med" w="med" type="triangle"/>
          </a:ln>
        </p:spPr>
      </p:cxnSp>
      <p:cxnSp>
        <p:nvCxnSpPr>
          <p:cNvPr id="534" name="Google Shape;534;p61"/>
          <p:cNvCxnSpPr>
            <a:stCxn id="521" idx="2"/>
            <a:endCxn id="532" idx="0"/>
          </p:cNvCxnSpPr>
          <p:nvPr/>
        </p:nvCxnSpPr>
        <p:spPr>
          <a:xfrm>
            <a:off x="7399575" y="2425519"/>
            <a:ext cx="0" cy="190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60"/>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lang="en" sz="3600"/>
              <a:t>Review and conclude</a:t>
            </a:r>
            <a:endParaRPr sz="3600"/>
          </a:p>
        </p:txBody>
      </p:sp>
      <p:sp>
        <p:nvSpPr>
          <p:cNvPr id="2934" name="Google Shape;2934;p160"/>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161"/>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Review and conclusion</a:t>
            </a:r>
            <a:endParaRPr sz="2100">
              <a:solidFill>
                <a:schemeClr val="accent6"/>
              </a:solidFill>
            </a:endParaRPr>
          </a:p>
        </p:txBody>
      </p:sp>
      <p:sp>
        <p:nvSpPr>
          <p:cNvPr id="2941" name="Google Shape;2941;p161"/>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942" name="Google Shape;2942;p161"/>
          <p:cNvSpPr txBox="1"/>
          <p:nvPr>
            <p:ph idx="1" type="body"/>
          </p:nvPr>
        </p:nvSpPr>
        <p:spPr>
          <a:xfrm>
            <a:off x="571500" y="1028075"/>
            <a:ext cx="8115300" cy="3508200"/>
          </a:xfrm>
          <a:prstGeom prst="rect">
            <a:avLst/>
          </a:prstGeom>
        </p:spPr>
        <p:txBody>
          <a:bodyPr anchorCtr="0" anchor="t" bIns="68575" lIns="68575" spcFirstLastPara="1" rIns="68575" wrap="square" tIns="68575">
            <a:noAutofit/>
          </a:bodyPr>
          <a:lstStyle/>
          <a:p>
            <a:pPr indent="-298450" lvl="0" marL="342900" rtl="0" algn="l">
              <a:lnSpc>
                <a:spcPct val="115000"/>
              </a:lnSpc>
              <a:spcBef>
                <a:spcPts val="800"/>
              </a:spcBef>
              <a:spcAft>
                <a:spcPts val="0"/>
              </a:spcAft>
              <a:buSzPts val="2100"/>
              <a:buAutoNum type="arabicPeriod"/>
            </a:pPr>
            <a:r>
              <a:rPr lang="en"/>
              <a:t>Thinking in GSQL</a:t>
            </a:r>
            <a:endParaRPr/>
          </a:p>
          <a:p>
            <a:pPr indent="-298450" lvl="0" marL="342900" rtl="0" algn="l">
              <a:lnSpc>
                <a:spcPct val="115000"/>
              </a:lnSpc>
              <a:spcBef>
                <a:spcPts val="0"/>
              </a:spcBef>
              <a:spcAft>
                <a:spcPts val="0"/>
              </a:spcAft>
              <a:buSzPts val="2100"/>
              <a:buAutoNum type="arabicPeriod"/>
            </a:pPr>
            <a:r>
              <a:rPr lang="en"/>
              <a:t>Traversal Plan Design</a:t>
            </a:r>
            <a:endParaRPr/>
          </a:p>
          <a:p>
            <a:pPr indent="-298450" lvl="0" marL="342900" rtl="0" algn="l">
              <a:lnSpc>
                <a:spcPct val="115000"/>
              </a:lnSpc>
              <a:spcBef>
                <a:spcPts val="0"/>
              </a:spcBef>
              <a:spcAft>
                <a:spcPts val="0"/>
              </a:spcAft>
              <a:buSzPts val="2100"/>
              <a:buAutoNum type="arabicPeriod"/>
            </a:pPr>
            <a:r>
              <a:rPr lang="en"/>
              <a:t>Memory Optimization</a:t>
            </a:r>
            <a:endParaRPr/>
          </a:p>
          <a:p>
            <a:pPr indent="-298450" lvl="0" marL="342900" rtl="0" algn="l">
              <a:lnSpc>
                <a:spcPct val="115000"/>
              </a:lnSpc>
              <a:spcBef>
                <a:spcPts val="0"/>
              </a:spcBef>
              <a:spcAft>
                <a:spcPts val="0"/>
              </a:spcAft>
              <a:buSzPts val="2100"/>
              <a:buAutoNum type="arabicPeriod"/>
            </a:pPr>
            <a:r>
              <a:rPr lang="en"/>
              <a:t>Parallelization</a:t>
            </a:r>
            <a:endParaRPr/>
          </a:p>
          <a:p>
            <a:pPr indent="-298450" lvl="0" marL="342900" rtl="0" algn="l">
              <a:lnSpc>
                <a:spcPct val="115000"/>
              </a:lnSpc>
              <a:spcBef>
                <a:spcPts val="0"/>
              </a:spcBef>
              <a:spcAft>
                <a:spcPts val="0"/>
              </a:spcAft>
              <a:buSzPts val="2100"/>
              <a:buAutoNum type="arabicPeriod"/>
            </a:pPr>
            <a:r>
              <a:rPr lang="en"/>
              <a:t>Preprocessing</a:t>
            </a:r>
            <a:endParaRPr/>
          </a:p>
          <a:p>
            <a:pPr indent="-298450" lvl="0" marL="342900" rtl="0" algn="l">
              <a:lnSpc>
                <a:spcPct val="115000"/>
              </a:lnSpc>
              <a:spcBef>
                <a:spcPts val="0"/>
              </a:spcBef>
              <a:spcAft>
                <a:spcPts val="0"/>
              </a:spcAft>
              <a:buSzPts val="2100"/>
              <a:buAutoNum type="arabicPeriod"/>
            </a:pPr>
            <a:r>
              <a:rPr lang="en"/>
              <a:t>Data Structure Optimization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7" name="Shape 2947"/>
        <p:cNvGrpSpPr/>
        <p:nvPr/>
      </p:nvGrpSpPr>
      <p:grpSpPr>
        <a:xfrm>
          <a:off x="0" y="0"/>
          <a:ext cx="0" cy="0"/>
          <a:chOff x="0" y="0"/>
          <a:chExt cx="0" cy="0"/>
        </a:xfrm>
      </p:grpSpPr>
      <p:sp>
        <p:nvSpPr>
          <p:cNvPr id="2948" name="Google Shape;2948;p162"/>
          <p:cNvSpPr txBox="1"/>
          <p:nvPr>
            <p:ph type="title"/>
          </p:nvPr>
        </p:nvSpPr>
        <p:spPr>
          <a:xfrm>
            <a:off x="643200" y="104050"/>
            <a:ext cx="7971300" cy="15264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a:t>Q&amp;A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sp>
        <p:nvSpPr>
          <p:cNvPr id="2954" name="Google Shape;2954;p163"/>
          <p:cNvSpPr txBox="1"/>
          <p:nvPr>
            <p:ph type="title"/>
          </p:nvPr>
        </p:nvSpPr>
        <p:spPr>
          <a:xfrm>
            <a:off x="672974" y="85100"/>
            <a:ext cx="8006100" cy="1545300"/>
          </a:xfrm>
          <a:prstGeom prst="rect">
            <a:avLst/>
          </a:prstGeom>
        </p:spPr>
        <p:txBody>
          <a:bodyPr anchorCtr="0" anchor="b" bIns="68575" lIns="68575" spcFirstLastPara="1" rIns="68575" wrap="square" tIns="6857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2"/>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fld id="{00000000-1234-1234-1234-123412341234}" type="slidenum">
              <a:rPr lang="en"/>
              <a:t>‹#›</a:t>
            </a:fld>
            <a:endParaRPr/>
          </a:p>
        </p:txBody>
      </p:sp>
      <p:sp>
        <p:nvSpPr>
          <p:cNvPr id="541" name="Google Shape;541;p62"/>
          <p:cNvSpPr txBox="1"/>
          <p:nvPr>
            <p:ph type="title"/>
          </p:nvPr>
        </p:nvSpPr>
        <p:spPr>
          <a:xfrm>
            <a:off x="178069" y="105875"/>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0" lang="en" sz="3200"/>
              <a:t>Accumulators</a:t>
            </a:r>
            <a:endParaRPr b="0" sz="3200"/>
          </a:p>
        </p:txBody>
      </p:sp>
      <p:sp>
        <p:nvSpPr>
          <p:cNvPr id="542" name="Google Shape;542;p62"/>
          <p:cNvSpPr/>
          <p:nvPr/>
        </p:nvSpPr>
        <p:spPr>
          <a:xfrm>
            <a:off x="627034" y="2517369"/>
            <a:ext cx="3292200" cy="18813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3" name="Google Shape;543;p62"/>
          <p:cNvSpPr/>
          <p:nvPr/>
        </p:nvSpPr>
        <p:spPr>
          <a:xfrm>
            <a:off x="746110" y="2729449"/>
            <a:ext cx="456000" cy="412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a:t>
            </a:r>
            <a:endParaRPr sz="1100"/>
          </a:p>
        </p:txBody>
      </p:sp>
      <p:sp>
        <p:nvSpPr>
          <p:cNvPr id="544" name="Google Shape;544;p62"/>
          <p:cNvSpPr/>
          <p:nvPr/>
        </p:nvSpPr>
        <p:spPr>
          <a:xfrm>
            <a:off x="1202240" y="3832040"/>
            <a:ext cx="456000" cy="412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E</a:t>
            </a:r>
            <a:endParaRPr sz="1100"/>
          </a:p>
        </p:txBody>
      </p:sp>
      <p:sp>
        <p:nvSpPr>
          <p:cNvPr id="545" name="Google Shape;545;p62"/>
          <p:cNvSpPr/>
          <p:nvPr/>
        </p:nvSpPr>
        <p:spPr>
          <a:xfrm>
            <a:off x="2069481" y="2729449"/>
            <a:ext cx="456000" cy="412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B</a:t>
            </a:r>
            <a:endParaRPr sz="1100"/>
          </a:p>
        </p:txBody>
      </p:sp>
      <p:sp>
        <p:nvSpPr>
          <p:cNvPr id="546" name="Google Shape;546;p62"/>
          <p:cNvSpPr/>
          <p:nvPr/>
        </p:nvSpPr>
        <p:spPr>
          <a:xfrm>
            <a:off x="2887400" y="3832040"/>
            <a:ext cx="456000" cy="412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D</a:t>
            </a:r>
            <a:endParaRPr sz="1100"/>
          </a:p>
        </p:txBody>
      </p:sp>
      <p:sp>
        <p:nvSpPr>
          <p:cNvPr id="547" name="Google Shape;547;p62"/>
          <p:cNvSpPr/>
          <p:nvPr/>
        </p:nvSpPr>
        <p:spPr>
          <a:xfrm>
            <a:off x="3343530" y="2729449"/>
            <a:ext cx="456000" cy="4122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a:t>
            </a:r>
            <a:endParaRPr sz="1100"/>
          </a:p>
        </p:txBody>
      </p:sp>
      <p:cxnSp>
        <p:nvCxnSpPr>
          <p:cNvPr id="548" name="Google Shape;548;p62"/>
          <p:cNvCxnSpPr>
            <a:stCxn id="545" idx="3"/>
            <a:endCxn id="544" idx="7"/>
          </p:cNvCxnSpPr>
          <p:nvPr/>
        </p:nvCxnSpPr>
        <p:spPr>
          <a:xfrm flipH="1">
            <a:off x="1591460" y="3081284"/>
            <a:ext cx="544800" cy="8112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62"/>
          <p:cNvCxnSpPr>
            <a:endCxn id="546" idx="1"/>
          </p:cNvCxnSpPr>
          <p:nvPr/>
        </p:nvCxnSpPr>
        <p:spPr>
          <a:xfrm>
            <a:off x="2431280" y="3081206"/>
            <a:ext cx="522900" cy="8112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62"/>
          <p:cNvCxnSpPr>
            <a:stCxn id="547" idx="4"/>
            <a:endCxn id="546" idx="0"/>
          </p:cNvCxnSpPr>
          <p:nvPr/>
        </p:nvCxnSpPr>
        <p:spPr>
          <a:xfrm flipH="1">
            <a:off x="3115530" y="3141649"/>
            <a:ext cx="456000" cy="6903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62"/>
          <p:cNvCxnSpPr>
            <a:stCxn id="543" idx="6"/>
            <a:endCxn id="545" idx="2"/>
          </p:cNvCxnSpPr>
          <p:nvPr/>
        </p:nvCxnSpPr>
        <p:spPr>
          <a:xfrm>
            <a:off x="1202110" y="2935549"/>
            <a:ext cx="867300" cy="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62"/>
          <p:cNvCxnSpPr>
            <a:stCxn id="545" idx="6"/>
            <a:endCxn id="547" idx="2"/>
          </p:cNvCxnSpPr>
          <p:nvPr/>
        </p:nvCxnSpPr>
        <p:spPr>
          <a:xfrm>
            <a:off x="2525481" y="2935549"/>
            <a:ext cx="818100" cy="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62"/>
          <p:cNvSpPr/>
          <p:nvPr/>
        </p:nvSpPr>
        <p:spPr>
          <a:xfrm>
            <a:off x="5260759" y="3207915"/>
            <a:ext cx="1683600" cy="13335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entury Gothic"/>
              <a:ea typeface="Century Gothic"/>
              <a:cs typeface="Century Gothic"/>
              <a:sym typeface="Century Gothic"/>
            </a:endParaRPr>
          </a:p>
          <a:p>
            <a:pPr indent="0" lvl="0" marL="0" rtl="0" algn="ctr">
              <a:spcBef>
                <a:spcPts val="0"/>
              </a:spcBef>
              <a:spcAft>
                <a:spcPts val="0"/>
              </a:spcAft>
              <a:buNone/>
            </a:pPr>
            <a:r>
              <a:t/>
            </a:r>
            <a:endParaRPr b="1" sz="1100">
              <a:latin typeface="Century Gothic"/>
              <a:ea typeface="Century Gothic"/>
              <a:cs typeface="Century Gothic"/>
              <a:sym typeface="Century Gothic"/>
            </a:endParaRPr>
          </a:p>
          <a:p>
            <a:pPr indent="0" lvl="0" marL="0" rtl="0" algn="ctr">
              <a:spcBef>
                <a:spcPts val="0"/>
              </a:spcBef>
              <a:spcAft>
                <a:spcPts val="0"/>
              </a:spcAft>
              <a:buNone/>
            </a:pPr>
            <a:r>
              <a:t/>
            </a:r>
            <a:endParaRPr b="1" sz="1100">
              <a:latin typeface="Century Gothic"/>
              <a:ea typeface="Century Gothic"/>
              <a:cs typeface="Century Gothic"/>
              <a:sym typeface="Century Gothic"/>
            </a:endParaRPr>
          </a:p>
          <a:p>
            <a:pPr indent="0" lvl="0" marL="0" rtl="0" algn="ctr">
              <a:spcBef>
                <a:spcPts val="0"/>
              </a:spcBef>
              <a:spcAft>
                <a:spcPts val="0"/>
              </a:spcAft>
              <a:buNone/>
            </a:pPr>
            <a:r>
              <a:t/>
            </a:r>
            <a:endParaRPr b="1" sz="1100">
              <a:latin typeface="Century Gothic"/>
              <a:ea typeface="Century Gothic"/>
              <a:cs typeface="Century Gothic"/>
              <a:sym typeface="Century Gothic"/>
            </a:endParaRPr>
          </a:p>
          <a:p>
            <a:pPr indent="0" lvl="0" marL="0" rtl="0" algn="ctr">
              <a:spcBef>
                <a:spcPts val="0"/>
              </a:spcBef>
              <a:spcAft>
                <a:spcPts val="0"/>
              </a:spcAft>
              <a:buNone/>
            </a:pPr>
            <a:r>
              <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1100">
                <a:latin typeface="Century Gothic"/>
                <a:ea typeface="Century Gothic"/>
                <a:cs typeface="Century Gothic"/>
                <a:sym typeface="Century Gothic"/>
              </a:rPr>
              <a:t>Accumulator</a:t>
            </a:r>
            <a:endParaRPr b="1" sz="1100">
              <a:latin typeface="Century Gothic"/>
              <a:ea typeface="Century Gothic"/>
              <a:cs typeface="Century Gothic"/>
              <a:sym typeface="Century Gothic"/>
            </a:endParaRPr>
          </a:p>
        </p:txBody>
      </p:sp>
      <p:sp>
        <p:nvSpPr>
          <p:cNvPr id="554" name="Google Shape;554;p62"/>
          <p:cNvSpPr/>
          <p:nvPr/>
        </p:nvSpPr>
        <p:spPr>
          <a:xfrm>
            <a:off x="5429184" y="2583958"/>
            <a:ext cx="1332000" cy="8652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400">
              <a:latin typeface="Century Gothic"/>
              <a:ea typeface="Century Gothic"/>
              <a:cs typeface="Century Gothic"/>
              <a:sym typeface="Century Gothic"/>
            </a:endParaRPr>
          </a:p>
        </p:txBody>
      </p:sp>
      <p:cxnSp>
        <p:nvCxnSpPr>
          <p:cNvPr id="555" name="Google Shape;555;p62"/>
          <p:cNvCxnSpPr>
            <a:stCxn id="544" idx="6"/>
            <a:endCxn id="546" idx="2"/>
          </p:cNvCxnSpPr>
          <p:nvPr/>
        </p:nvCxnSpPr>
        <p:spPr>
          <a:xfrm>
            <a:off x="1658240" y="4038140"/>
            <a:ext cx="1229100" cy="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62"/>
          <p:cNvCxnSpPr>
            <a:stCxn id="557" idx="3"/>
            <a:endCxn id="554" idx="2"/>
          </p:cNvCxnSpPr>
          <p:nvPr/>
        </p:nvCxnSpPr>
        <p:spPr>
          <a:xfrm flipH="1" rot="10800000">
            <a:off x="3295963" y="3016673"/>
            <a:ext cx="2133300" cy="429300"/>
          </a:xfrm>
          <a:prstGeom prst="curvedConnector3">
            <a:avLst>
              <a:gd fmla="val 50002" name="adj1"/>
            </a:avLst>
          </a:prstGeom>
          <a:noFill/>
          <a:ln cap="flat" cmpd="sng" w="19050">
            <a:solidFill>
              <a:srgbClr val="6AA84F"/>
            </a:solidFill>
            <a:prstDash val="dash"/>
            <a:round/>
            <a:headEnd len="med" w="med" type="none"/>
            <a:tailEnd len="med" w="med" type="triangle"/>
          </a:ln>
        </p:spPr>
      </p:cxnSp>
      <p:sp>
        <p:nvSpPr>
          <p:cNvPr id="558" name="Google Shape;558;p62"/>
          <p:cNvSpPr txBox="1"/>
          <p:nvPr/>
        </p:nvSpPr>
        <p:spPr>
          <a:xfrm>
            <a:off x="2026141" y="4086450"/>
            <a:ext cx="240000" cy="157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latin typeface="Century Gothic"/>
                <a:ea typeface="Century Gothic"/>
                <a:cs typeface="Century Gothic"/>
                <a:sym typeface="Century Gothic"/>
              </a:rPr>
              <a:t>2</a:t>
            </a:r>
            <a:endParaRPr b="1" sz="1100">
              <a:latin typeface="Century Gothic"/>
              <a:ea typeface="Century Gothic"/>
              <a:cs typeface="Century Gothic"/>
              <a:sym typeface="Century Gothic"/>
            </a:endParaRPr>
          </a:p>
          <a:p>
            <a:pPr indent="0" lvl="0" marL="0" rtl="0" algn="l">
              <a:spcBef>
                <a:spcPts val="0"/>
              </a:spcBef>
              <a:spcAft>
                <a:spcPts val="0"/>
              </a:spcAft>
              <a:buNone/>
            </a:pPr>
            <a:r>
              <a:t/>
            </a:r>
            <a:endParaRPr b="1" sz="1100">
              <a:latin typeface="Century Gothic"/>
              <a:ea typeface="Century Gothic"/>
              <a:cs typeface="Century Gothic"/>
              <a:sym typeface="Century Gothic"/>
            </a:endParaRPr>
          </a:p>
        </p:txBody>
      </p:sp>
      <p:sp>
        <p:nvSpPr>
          <p:cNvPr id="559" name="Google Shape;559;p62"/>
          <p:cNvSpPr txBox="1"/>
          <p:nvPr/>
        </p:nvSpPr>
        <p:spPr>
          <a:xfrm>
            <a:off x="2266106" y="3550071"/>
            <a:ext cx="456000" cy="260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latin typeface="Century Gothic"/>
                <a:ea typeface="Century Gothic"/>
                <a:cs typeface="Century Gothic"/>
                <a:sym typeface="Century Gothic"/>
              </a:rPr>
              <a:t>1</a:t>
            </a:r>
            <a:endParaRPr b="1" sz="1100">
              <a:latin typeface="Century Gothic"/>
              <a:ea typeface="Century Gothic"/>
              <a:cs typeface="Century Gothic"/>
              <a:sym typeface="Century Gothic"/>
            </a:endParaRPr>
          </a:p>
        </p:txBody>
      </p:sp>
      <p:sp>
        <p:nvSpPr>
          <p:cNvPr id="557" name="Google Shape;557;p62"/>
          <p:cNvSpPr txBox="1"/>
          <p:nvPr/>
        </p:nvSpPr>
        <p:spPr>
          <a:xfrm>
            <a:off x="3083863" y="3341873"/>
            <a:ext cx="212100" cy="208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latin typeface="Century Gothic"/>
                <a:ea typeface="Century Gothic"/>
                <a:cs typeface="Century Gothic"/>
                <a:sym typeface="Century Gothic"/>
              </a:rPr>
              <a:t>1</a:t>
            </a:r>
            <a:endParaRPr b="1" sz="1100">
              <a:latin typeface="Century Gothic"/>
              <a:ea typeface="Century Gothic"/>
              <a:cs typeface="Century Gothic"/>
              <a:sym typeface="Century Gothic"/>
            </a:endParaRPr>
          </a:p>
        </p:txBody>
      </p:sp>
      <p:cxnSp>
        <p:nvCxnSpPr>
          <p:cNvPr id="560" name="Google Shape;560;p62"/>
          <p:cNvCxnSpPr>
            <a:stCxn id="559" idx="2"/>
            <a:endCxn id="554" idx="2"/>
          </p:cNvCxnSpPr>
          <p:nvPr/>
        </p:nvCxnSpPr>
        <p:spPr>
          <a:xfrm rot="-5400000">
            <a:off x="3564806" y="1945971"/>
            <a:ext cx="793800" cy="2935200"/>
          </a:xfrm>
          <a:prstGeom prst="curvedConnector4">
            <a:avLst>
              <a:gd fmla="val -29998" name="adj1"/>
              <a:gd fmla="val 53887" name="adj2"/>
            </a:avLst>
          </a:prstGeom>
          <a:noFill/>
          <a:ln cap="flat" cmpd="sng" w="19050">
            <a:solidFill>
              <a:srgbClr val="6AA84F"/>
            </a:solidFill>
            <a:prstDash val="dash"/>
            <a:round/>
            <a:headEnd len="med" w="med" type="none"/>
            <a:tailEnd len="med" w="med" type="triangle"/>
          </a:ln>
        </p:spPr>
      </p:cxnSp>
      <p:cxnSp>
        <p:nvCxnSpPr>
          <p:cNvPr id="561" name="Google Shape;561;p62"/>
          <p:cNvCxnSpPr>
            <a:stCxn id="558" idx="2"/>
            <a:endCxn id="554" idx="2"/>
          </p:cNvCxnSpPr>
          <p:nvPr/>
        </p:nvCxnSpPr>
        <p:spPr>
          <a:xfrm rot="-5400000">
            <a:off x="3174091" y="1988700"/>
            <a:ext cx="1227000" cy="3282900"/>
          </a:xfrm>
          <a:prstGeom prst="curvedConnector4">
            <a:avLst>
              <a:gd fmla="val -19402" name="adj1"/>
              <a:gd fmla="val 51830" name="adj2"/>
            </a:avLst>
          </a:prstGeom>
          <a:noFill/>
          <a:ln cap="flat" cmpd="sng" w="19050">
            <a:solidFill>
              <a:srgbClr val="6AA84F"/>
            </a:solidFill>
            <a:prstDash val="dash"/>
            <a:round/>
            <a:headEnd len="med" w="med" type="none"/>
            <a:tailEnd len="med" w="med" type="triangle"/>
          </a:ln>
        </p:spPr>
      </p:cxnSp>
      <p:sp>
        <p:nvSpPr>
          <p:cNvPr id="562" name="Google Shape;562;p62"/>
          <p:cNvSpPr txBox="1"/>
          <p:nvPr/>
        </p:nvSpPr>
        <p:spPr>
          <a:xfrm>
            <a:off x="516694" y="1022269"/>
            <a:ext cx="6941700" cy="13335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100">
                <a:solidFill>
                  <a:schemeClr val="dk1"/>
                </a:solidFill>
              </a:rPr>
              <a:t>Accumulators</a:t>
            </a:r>
            <a:r>
              <a:rPr lang="en" sz="1100">
                <a:solidFill>
                  <a:schemeClr val="dk1"/>
                </a:solidFill>
              </a:rPr>
              <a:t> are special type of variables that accumulate information about the graph during the traversal</a:t>
            </a:r>
            <a:endParaRPr sz="1100">
              <a:solidFill>
                <a:schemeClr val="dk1"/>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Accumulating phase 1:</a:t>
            </a:r>
            <a:r>
              <a:rPr lang="en" sz="1100"/>
              <a:t> receiving messages, the messages received will be temporarily put to a bucket that belongs to the accumulator </a:t>
            </a:r>
            <a:endParaRPr sz="1100"/>
          </a:p>
          <a:p>
            <a:pPr indent="0" lvl="0" marL="0" rtl="0" algn="l">
              <a:spcBef>
                <a:spcPts val="0"/>
              </a:spcBef>
              <a:spcAft>
                <a:spcPts val="0"/>
              </a:spcAft>
              <a:buNone/>
            </a:pPr>
            <a:r>
              <a:t/>
            </a:r>
            <a:endParaRPr b="1" sz="1000"/>
          </a:p>
          <a:p>
            <a:pPr indent="0" lvl="0" marL="0" rtl="0" algn="l">
              <a:spcBef>
                <a:spcPts val="0"/>
              </a:spcBef>
              <a:spcAft>
                <a:spcPts val="0"/>
              </a:spcAft>
              <a:buNone/>
            </a:pPr>
            <a:r>
              <a:rPr b="1" lang="en" sz="1000"/>
              <a:t>Accumulating phase 2:</a:t>
            </a:r>
            <a:r>
              <a:rPr lang="en" sz="1100"/>
              <a:t> The accumulator will aggregate the messages it received based on its accumulator type - the aggregated value will become the accumulator’s value, and its value can be accessed</a:t>
            </a:r>
            <a:endParaRPr sz="1100"/>
          </a:p>
          <a:p>
            <a:pPr indent="0" lvl="0" marL="0" rtl="0" algn="l">
              <a:spcBef>
                <a:spcPts val="0"/>
              </a:spcBef>
              <a:spcAft>
                <a:spcPts val="0"/>
              </a:spcAft>
              <a:buNone/>
            </a:pPr>
            <a:r>
              <a:t/>
            </a:r>
            <a:endParaRPr sz="1100"/>
          </a:p>
        </p:txBody>
      </p:sp>
      <p:sp>
        <p:nvSpPr>
          <p:cNvPr id="563" name="Google Shape;563;p62"/>
          <p:cNvSpPr txBox="1"/>
          <p:nvPr/>
        </p:nvSpPr>
        <p:spPr>
          <a:xfrm>
            <a:off x="1172513" y="4367663"/>
            <a:ext cx="22500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Century Gothic"/>
                <a:ea typeface="Century Gothic"/>
                <a:cs typeface="Century Gothic"/>
                <a:sym typeface="Century Gothic"/>
              </a:rPr>
              <a:t>Graph</a:t>
            </a:r>
            <a:endParaRPr sz="1100"/>
          </a:p>
        </p:txBody>
      </p:sp>
      <p:sp>
        <p:nvSpPr>
          <p:cNvPr id="564" name="Google Shape;564;p62"/>
          <p:cNvSpPr txBox="1"/>
          <p:nvPr/>
        </p:nvSpPr>
        <p:spPr>
          <a:xfrm>
            <a:off x="5668800" y="2935556"/>
            <a:ext cx="8673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400">
                <a:solidFill>
                  <a:schemeClr val="dk1"/>
                </a:solidFill>
                <a:latin typeface="Century Gothic"/>
                <a:ea typeface="Century Gothic"/>
                <a:cs typeface="Century Gothic"/>
                <a:sym typeface="Century Gothic"/>
              </a:rPr>
              <a:t>2,1,1</a:t>
            </a:r>
            <a:endParaRPr sz="1400">
              <a:solidFill>
                <a:schemeClr val="dk1"/>
              </a:solidFill>
              <a:latin typeface="Century Gothic"/>
              <a:ea typeface="Century Gothic"/>
              <a:cs typeface="Century Gothic"/>
              <a:sym typeface="Century Gothic"/>
            </a:endParaRPr>
          </a:p>
        </p:txBody>
      </p:sp>
      <p:sp>
        <p:nvSpPr>
          <p:cNvPr id="565" name="Google Shape;565;p62"/>
          <p:cNvSpPr txBox="1"/>
          <p:nvPr/>
        </p:nvSpPr>
        <p:spPr>
          <a:xfrm>
            <a:off x="5085956" y="3789094"/>
            <a:ext cx="2069400" cy="361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1400">
                <a:solidFill>
                  <a:schemeClr val="dk1"/>
                </a:solidFill>
                <a:latin typeface="Century Gothic"/>
                <a:ea typeface="Century Gothic"/>
                <a:cs typeface="Century Gothic"/>
                <a:sym typeface="Century Gothic"/>
              </a:rPr>
              <a:t>Value: 0</a:t>
            </a:r>
            <a:endParaRPr b="1" sz="14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t/>
            </a:r>
            <a:endParaRPr sz="1100">
              <a:solidFill>
                <a:schemeClr val="dk1"/>
              </a:solidFill>
              <a:latin typeface="Century Gothic"/>
              <a:ea typeface="Century Gothic"/>
              <a:cs typeface="Century Gothic"/>
              <a:sym typeface="Century Gothic"/>
            </a:endParaRPr>
          </a:p>
        </p:txBody>
      </p:sp>
      <p:sp>
        <p:nvSpPr>
          <p:cNvPr id="566" name="Google Shape;566;p62"/>
          <p:cNvSpPr txBox="1"/>
          <p:nvPr/>
        </p:nvSpPr>
        <p:spPr>
          <a:xfrm>
            <a:off x="5085956" y="3807769"/>
            <a:ext cx="2069400" cy="361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1400">
                <a:solidFill>
                  <a:schemeClr val="dk1"/>
                </a:solidFill>
                <a:latin typeface="Century Gothic"/>
                <a:ea typeface="Century Gothic"/>
                <a:cs typeface="Century Gothic"/>
                <a:sym typeface="Century Gothic"/>
              </a:rPr>
              <a:t>Value: 4</a:t>
            </a:r>
            <a:endParaRPr b="1" sz="14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sz="1100">
              <a:solidFill>
                <a:schemeClr val="dk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565"/>
                                        </p:tgtEl>
                                      </p:cBhvr>
                                    </p:animEffect>
                                    <p:set>
                                      <p:cBhvr>
                                        <p:cTn dur="1" fill="hold">
                                          <p:stCondLst>
                                            <p:cond delay="1000"/>
                                          </p:stCondLst>
                                        </p:cTn>
                                        <p:tgtEl>
                                          <p:spTgt spid="5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0" lang="en" sz="3200"/>
              <a:t>Accumulators</a:t>
            </a:r>
            <a:endParaRPr b="0" sz="3200"/>
          </a:p>
        </p:txBody>
      </p:sp>
      <p:sp>
        <p:nvSpPr>
          <p:cNvPr id="573" name="Google Shape;573;p63"/>
          <p:cNvSpPr txBox="1"/>
          <p:nvPr>
            <p:ph idx="1" type="body"/>
          </p:nvPr>
        </p:nvSpPr>
        <p:spPr>
          <a:xfrm>
            <a:off x="341910" y="939007"/>
            <a:ext cx="8382000" cy="3508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sp>
        <p:nvSpPr>
          <p:cNvPr id="574" name="Google Shape;574;p63"/>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575" name="Google Shape;575;p63"/>
          <p:cNvSpPr txBox="1"/>
          <p:nvPr/>
        </p:nvSpPr>
        <p:spPr>
          <a:xfrm>
            <a:off x="5726123" y="1066685"/>
            <a:ext cx="2850600" cy="32229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000"/>
              <a:t>For example: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teacher collects test papers from all students and calculates an average score.</a:t>
            </a:r>
            <a:endParaRPr sz="1000"/>
          </a:p>
          <a:p>
            <a:pPr indent="0" lvl="0" marL="63500" rtl="0" algn="l">
              <a:spcBef>
                <a:spcPts val="0"/>
              </a:spcBef>
              <a:spcAft>
                <a:spcPts val="0"/>
              </a:spcAft>
              <a:buNone/>
            </a:pPr>
            <a:r>
              <a:t/>
            </a:r>
            <a:endParaRPr sz="10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Teacher</a:t>
            </a:r>
            <a:r>
              <a:rPr lang="en" sz="1100"/>
              <a:t>: accumulator</a:t>
            </a:r>
            <a:br>
              <a:rPr lang="en" sz="1100"/>
            </a:br>
            <a:endParaRPr sz="1100"/>
          </a:p>
          <a:p>
            <a:pPr indent="0" lvl="0" marL="0" rtl="0" algn="l">
              <a:spcBef>
                <a:spcPts val="0"/>
              </a:spcBef>
              <a:spcAft>
                <a:spcPts val="0"/>
              </a:spcAft>
              <a:buNone/>
            </a:pPr>
            <a:r>
              <a:rPr b="1" lang="en" sz="1100"/>
              <a:t>Student</a:t>
            </a:r>
            <a:r>
              <a:rPr lang="en" sz="1100"/>
              <a:t>: vertex/edge</a:t>
            </a:r>
            <a:br>
              <a:rPr lang="en" sz="1100"/>
            </a:br>
            <a:endParaRPr sz="1100"/>
          </a:p>
          <a:p>
            <a:pPr indent="0" lvl="0" marL="0" rtl="0" algn="l">
              <a:spcBef>
                <a:spcPts val="0"/>
              </a:spcBef>
              <a:spcAft>
                <a:spcPts val="0"/>
              </a:spcAft>
              <a:buNone/>
            </a:pPr>
            <a:r>
              <a:rPr b="1" lang="en" sz="1100"/>
              <a:t>Test paper</a:t>
            </a:r>
            <a:r>
              <a:rPr lang="en" sz="1100"/>
              <a:t>: message sent to accumulator</a:t>
            </a:r>
            <a:br>
              <a:rPr lang="en" sz="1100"/>
            </a:br>
            <a:br>
              <a:rPr lang="en" sz="1100"/>
            </a:br>
            <a:r>
              <a:rPr b="1" lang="en" sz="1100"/>
              <a:t>Average Score</a:t>
            </a:r>
            <a:r>
              <a:rPr lang="en" sz="1100"/>
              <a:t>: final value of accumulator</a:t>
            </a:r>
            <a:br>
              <a:rPr lang="en" sz="1100"/>
            </a:br>
            <a:br>
              <a:rPr lang="en" sz="1100"/>
            </a:br>
            <a:r>
              <a:rPr b="1" lang="en" sz="1100"/>
              <a:t>Phase 1</a:t>
            </a:r>
            <a:r>
              <a:rPr lang="en" sz="1100"/>
              <a:t>: teacher collects all the test paper</a:t>
            </a:r>
            <a:br>
              <a:rPr lang="en" sz="1100"/>
            </a:br>
            <a:br>
              <a:rPr lang="en" sz="1100"/>
            </a:br>
            <a:r>
              <a:rPr b="1" lang="en" sz="1100"/>
              <a:t>Phase 2:</a:t>
            </a:r>
            <a:r>
              <a:rPr lang="en" sz="1100"/>
              <a:t> teacher grades it and calculate the average score.</a:t>
            </a:r>
            <a:endParaRPr sz="1100"/>
          </a:p>
          <a:p>
            <a:pPr indent="0" lvl="0" marL="6350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576" name="Google Shape;576;p63"/>
          <p:cNvPicPr preferRelativeResize="0"/>
          <p:nvPr/>
        </p:nvPicPr>
        <p:blipFill>
          <a:blip r:embed="rId3">
            <a:alphaModFix/>
          </a:blip>
          <a:stretch>
            <a:fillRect/>
          </a:stretch>
        </p:blipFill>
        <p:spPr>
          <a:xfrm>
            <a:off x="428779" y="982366"/>
            <a:ext cx="4916231" cy="3421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p:nvPr/>
        </p:nvSpPr>
        <p:spPr>
          <a:xfrm>
            <a:off x="5007469" y="3326110"/>
            <a:ext cx="1664700" cy="11622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3" name="Google Shape;583;p64"/>
          <p:cNvSpPr txBox="1"/>
          <p:nvPr>
            <p:ph idx="1" type="body"/>
          </p:nvPr>
        </p:nvSpPr>
        <p:spPr>
          <a:xfrm>
            <a:off x="187181" y="924244"/>
            <a:ext cx="4291800" cy="2104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500">
                <a:solidFill>
                  <a:srgbClr val="3C78D8"/>
                </a:solidFill>
              </a:rPr>
              <a:t>Local Accumulators:</a:t>
            </a:r>
            <a:endParaRPr b="1" sz="1500">
              <a:solidFill>
                <a:srgbClr val="3C78D8"/>
              </a:solidFill>
            </a:endParaRPr>
          </a:p>
          <a:p>
            <a:pPr indent="-254000" lvl="0" marL="342900" rtl="0" algn="l">
              <a:lnSpc>
                <a:spcPct val="115000"/>
              </a:lnSpc>
              <a:spcBef>
                <a:spcPts val="800"/>
              </a:spcBef>
              <a:spcAft>
                <a:spcPts val="0"/>
              </a:spcAft>
              <a:buSzPts val="1400"/>
              <a:buChar char="•"/>
            </a:pPr>
            <a:r>
              <a:rPr lang="en" sz="1400"/>
              <a:t>Each selected vertex has its own accumulator</a:t>
            </a:r>
            <a:br>
              <a:rPr lang="en" sz="1400"/>
            </a:br>
            <a:endParaRPr sz="1400"/>
          </a:p>
          <a:p>
            <a:pPr indent="-254000" lvl="0" marL="342900" rtl="0" algn="l">
              <a:lnSpc>
                <a:spcPct val="115000"/>
              </a:lnSpc>
              <a:spcBef>
                <a:spcPts val="0"/>
              </a:spcBef>
              <a:spcAft>
                <a:spcPts val="0"/>
              </a:spcAft>
              <a:buSzPts val="1400"/>
              <a:buChar char="•"/>
            </a:pPr>
            <a:r>
              <a:rPr lang="en" sz="1400"/>
              <a:t>Local means per vertex - each vertex does its own processing and considers what it can see/read/write</a:t>
            </a:r>
            <a:endParaRPr sz="1400"/>
          </a:p>
        </p:txBody>
      </p:sp>
      <p:sp>
        <p:nvSpPr>
          <p:cNvPr id="584" name="Google Shape;584;p64"/>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fld id="{00000000-1234-1234-1234-123412341234}" type="slidenum">
              <a:rPr lang="en"/>
              <a:t>‹#›</a:t>
            </a:fld>
            <a:endParaRPr/>
          </a:p>
        </p:txBody>
      </p:sp>
      <p:sp>
        <p:nvSpPr>
          <p:cNvPr id="585" name="Google Shape;585;p64"/>
          <p:cNvSpPr txBox="1"/>
          <p:nvPr>
            <p:ph idx="1" type="body"/>
          </p:nvPr>
        </p:nvSpPr>
        <p:spPr>
          <a:xfrm>
            <a:off x="4638056" y="924244"/>
            <a:ext cx="3397200" cy="1590900"/>
          </a:xfrm>
          <a:prstGeom prst="rect">
            <a:avLst/>
          </a:prstGeom>
        </p:spPr>
        <p:txBody>
          <a:bodyPr anchorCtr="0" anchor="t" bIns="34275" lIns="68575" spcFirstLastPara="1" rIns="68575" wrap="square" tIns="34275">
            <a:normAutofit fontScale="92500" lnSpcReduction="20000"/>
          </a:bodyPr>
          <a:lstStyle/>
          <a:p>
            <a:pPr indent="0" lvl="0" marL="0" rtl="0" algn="l">
              <a:spcBef>
                <a:spcPts val="800"/>
              </a:spcBef>
              <a:spcAft>
                <a:spcPts val="0"/>
              </a:spcAft>
              <a:buNone/>
            </a:pPr>
            <a:r>
              <a:rPr b="1" lang="en" sz="1500">
                <a:solidFill>
                  <a:srgbClr val="3C78D8"/>
                </a:solidFill>
              </a:rPr>
              <a:t>Global Accumulators:</a:t>
            </a:r>
            <a:endParaRPr b="1" sz="1500">
              <a:solidFill>
                <a:srgbClr val="3C78D8"/>
              </a:solidFill>
            </a:endParaRPr>
          </a:p>
          <a:p>
            <a:pPr indent="-253206" lvl="0" marL="342900" rtl="0" algn="l">
              <a:spcBef>
                <a:spcPts val="800"/>
              </a:spcBef>
              <a:spcAft>
                <a:spcPts val="0"/>
              </a:spcAft>
              <a:buSzPct val="100000"/>
              <a:buChar char="•"/>
            </a:pPr>
            <a:r>
              <a:rPr lang="en" sz="1500"/>
              <a:t>Stored in stored globally, visible to all</a:t>
            </a:r>
            <a:br>
              <a:rPr lang="en" sz="1500"/>
            </a:br>
            <a:endParaRPr sz="1500"/>
          </a:p>
          <a:p>
            <a:pPr indent="-253206" lvl="0" marL="342900" rtl="0" algn="l">
              <a:spcBef>
                <a:spcPts val="0"/>
              </a:spcBef>
              <a:spcAft>
                <a:spcPts val="0"/>
              </a:spcAft>
              <a:buSzPct val="100000"/>
              <a:buChar char="•"/>
            </a:pPr>
            <a:r>
              <a:rPr lang="en" sz="1500"/>
              <a:t>All vertices and edges have access</a:t>
            </a:r>
            <a:endParaRPr sz="1500"/>
          </a:p>
          <a:p>
            <a:pPr indent="0" lvl="0" marL="0" rtl="0" algn="l">
              <a:spcBef>
                <a:spcPts val="800"/>
              </a:spcBef>
              <a:spcAft>
                <a:spcPts val="0"/>
              </a:spcAft>
              <a:buNone/>
            </a:pPr>
            <a:br>
              <a:rPr lang="en" sz="1500"/>
            </a:br>
            <a:endParaRPr sz="1500"/>
          </a:p>
          <a:p>
            <a:pPr indent="0" lvl="0" marL="0" rtl="0" algn="l">
              <a:spcBef>
                <a:spcPts val="800"/>
              </a:spcBef>
              <a:spcAft>
                <a:spcPts val="0"/>
              </a:spcAft>
              <a:buNone/>
            </a:pPr>
            <a:br>
              <a:rPr lang="en" sz="1500"/>
            </a:br>
            <a:endParaRPr sz="1500"/>
          </a:p>
        </p:txBody>
      </p:sp>
      <p:sp>
        <p:nvSpPr>
          <p:cNvPr id="586" name="Google Shape;586;p64"/>
          <p:cNvSpPr/>
          <p:nvPr/>
        </p:nvSpPr>
        <p:spPr>
          <a:xfrm>
            <a:off x="568463" y="3679520"/>
            <a:ext cx="253200" cy="279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7" name="Google Shape;587;p64"/>
          <p:cNvSpPr/>
          <p:nvPr/>
        </p:nvSpPr>
        <p:spPr>
          <a:xfrm>
            <a:off x="1105921" y="4266432"/>
            <a:ext cx="253200" cy="279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64"/>
          <p:cNvSpPr/>
          <p:nvPr/>
        </p:nvSpPr>
        <p:spPr>
          <a:xfrm>
            <a:off x="1205901" y="3679520"/>
            <a:ext cx="253200" cy="279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64"/>
          <p:cNvSpPr/>
          <p:nvPr/>
        </p:nvSpPr>
        <p:spPr>
          <a:xfrm>
            <a:off x="2302669" y="3673050"/>
            <a:ext cx="943500" cy="8790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64"/>
          <p:cNvSpPr/>
          <p:nvPr/>
        </p:nvSpPr>
        <p:spPr>
          <a:xfrm>
            <a:off x="1589996" y="3327273"/>
            <a:ext cx="253200" cy="2799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cxnSp>
        <p:nvCxnSpPr>
          <p:cNvPr id="591" name="Google Shape;591;p64"/>
          <p:cNvCxnSpPr>
            <a:stCxn id="588" idx="4"/>
            <a:endCxn id="587" idx="0"/>
          </p:cNvCxnSpPr>
          <p:nvPr/>
        </p:nvCxnSpPr>
        <p:spPr>
          <a:xfrm flipH="1">
            <a:off x="1232601" y="3959420"/>
            <a:ext cx="99900" cy="3069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64"/>
          <p:cNvCxnSpPr>
            <a:stCxn id="588" idx="6"/>
            <a:endCxn id="589" idx="2"/>
          </p:cNvCxnSpPr>
          <p:nvPr/>
        </p:nvCxnSpPr>
        <p:spPr>
          <a:xfrm>
            <a:off x="1459101" y="3819470"/>
            <a:ext cx="843600" cy="2931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64"/>
          <p:cNvCxnSpPr>
            <a:stCxn id="590" idx="5"/>
            <a:endCxn id="589" idx="2"/>
          </p:cNvCxnSpPr>
          <p:nvPr/>
        </p:nvCxnSpPr>
        <p:spPr>
          <a:xfrm>
            <a:off x="1806116" y="3566183"/>
            <a:ext cx="496500" cy="5463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64"/>
          <p:cNvCxnSpPr>
            <a:stCxn id="586" idx="6"/>
            <a:endCxn id="588" idx="2"/>
          </p:cNvCxnSpPr>
          <p:nvPr/>
        </p:nvCxnSpPr>
        <p:spPr>
          <a:xfrm>
            <a:off x="821663" y="3819470"/>
            <a:ext cx="384300" cy="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64"/>
          <p:cNvCxnSpPr>
            <a:stCxn id="588" idx="7"/>
            <a:endCxn id="590" idx="2"/>
          </p:cNvCxnSpPr>
          <p:nvPr/>
        </p:nvCxnSpPr>
        <p:spPr>
          <a:xfrm flipH="1" rot="10800000">
            <a:off x="1422020" y="3467310"/>
            <a:ext cx="168000" cy="253200"/>
          </a:xfrm>
          <a:prstGeom prst="straightConnector1">
            <a:avLst/>
          </a:prstGeom>
          <a:noFill/>
          <a:ln cap="flat" cmpd="sng" w="9525">
            <a:solidFill>
              <a:schemeClr val="dk2"/>
            </a:solidFill>
            <a:prstDash val="solid"/>
            <a:round/>
            <a:headEnd len="med" w="med" type="none"/>
            <a:tailEnd len="med" w="med" type="none"/>
          </a:ln>
        </p:spPr>
      </p:cxnSp>
      <p:sp>
        <p:nvSpPr>
          <p:cNvPr id="596" name="Google Shape;596;p64"/>
          <p:cNvSpPr/>
          <p:nvPr/>
        </p:nvSpPr>
        <p:spPr>
          <a:xfrm>
            <a:off x="5067675" y="3421838"/>
            <a:ext cx="230700" cy="254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64"/>
          <p:cNvSpPr/>
          <p:nvPr/>
        </p:nvSpPr>
        <p:spPr>
          <a:xfrm>
            <a:off x="5298300" y="4103113"/>
            <a:ext cx="230700" cy="254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64"/>
          <p:cNvSpPr/>
          <p:nvPr/>
        </p:nvSpPr>
        <p:spPr>
          <a:xfrm>
            <a:off x="5736788" y="3421838"/>
            <a:ext cx="230700" cy="254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64"/>
          <p:cNvSpPr/>
          <p:nvPr/>
        </p:nvSpPr>
        <p:spPr>
          <a:xfrm>
            <a:off x="6150338" y="4103113"/>
            <a:ext cx="230700" cy="254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64"/>
          <p:cNvSpPr/>
          <p:nvPr/>
        </p:nvSpPr>
        <p:spPr>
          <a:xfrm>
            <a:off x="6380963" y="3421838"/>
            <a:ext cx="230700" cy="254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cxnSp>
        <p:nvCxnSpPr>
          <p:cNvPr id="601" name="Google Shape;601;p64"/>
          <p:cNvCxnSpPr>
            <a:stCxn id="598" idx="3"/>
            <a:endCxn id="597" idx="7"/>
          </p:cNvCxnSpPr>
          <p:nvPr/>
        </p:nvCxnSpPr>
        <p:spPr>
          <a:xfrm flipH="1">
            <a:off x="5495173" y="3639238"/>
            <a:ext cx="275400" cy="5013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64"/>
          <p:cNvCxnSpPr>
            <a:endCxn id="599" idx="1"/>
          </p:cNvCxnSpPr>
          <p:nvPr/>
        </p:nvCxnSpPr>
        <p:spPr>
          <a:xfrm>
            <a:off x="5919823" y="3639113"/>
            <a:ext cx="264300" cy="5013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64"/>
          <p:cNvCxnSpPr>
            <a:stCxn id="600" idx="4"/>
            <a:endCxn id="599" idx="0"/>
          </p:cNvCxnSpPr>
          <p:nvPr/>
        </p:nvCxnSpPr>
        <p:spPr>
          <a:xfrm flipH="1">
            <a:off x="6265613" y="3676538"/>
            <a:ext cx="230700" cy="4266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64"/>
          <p:cNvCxnSpPr>
            <a:stCxn id="596" idx="6"/>
            <a:endCxn id="598" idx="2"/>
          </p:cNvCxnSpPr>
          <p:nvPr/>
        </p:nvCxnSpPr>
        <p:spPr>
          <a:xfrm>
            <a:off x="5298375" y="3549188"/>
            <a:ext cx="438300" cy="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64"/>
          <p:cNvCxnSpPr>
            <a:stCxn id="598" idx="6"/>
            <a:endCxn id="600" idx="2"/>
          </p:cNvCxnSpPr>
          <p:nvPr/>
        </p:nvCxnSpPr>
        <p:spPr>
          <a:xfrm>
            <a:off x="5967488" y="3549188"/>
            <a:ext cx="4134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64"/>
          <p:cNvSpPr txBox="1"/>
          <p:nvPr/>
        </p:nvSpPr>
        <p:spPr>
          <a:xfrm>
            <a:off x="374081" y="2887575"/>
            <a:ext cx="2375400" cy="3264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None/>
            </a:pPr>
            <a:r>
              <a:rPr lang="en" sz="1500">
                <a:solidFill>
                  <a:schemeClr val="dk1"/>
                </a:solidFill>
                <a:latin typeface="Century Gothic"/>
                <a:ea typeface="Century Gothic"/>
                <a:cs typeface="Century Gothic"/>
                <a:sym typeface="Century Gothic"/>
              </a:rPr>
              <a:t>e.x. SumAccum @A;</a:t>
            </a:r>
            <a:endParaRPr sz="1100"/>
          </a:p>
        </p:txBody>
      </p:sp>
      <p:sp>
        <p:nvSpPr>
          <p:cNvPr id="607" name="Google Shape;607;p64"/>
          <p:cNvSpPr/>
          <p:nvPr/>
        </p:nvSpPr>
        <p:spPr>
          <a:xfrm>
            <a:off x="7350337" y="3717475"/>
            <a:ext cx="851100" cy="8241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entury Gothic"/>
              <a:ea typeface="Century Gothic"/>
              <a:cs typeface="Century Gothic"/>
              <a:sym typeface="Century Gothic"/>
            </a:endParaRPr>
          </a:p>
          <a:p>
            <a:pPr indent="0" lvl="0" marL="0" rtl="0" algn="ctr">
              <a:spcBef>
                <a:spcPts val="0"/>
              </a:spcBef>
              <a:spcAft>
                <a:spcPts val="0"/>
              </a:spcAft>
              <a:buNone/>
            </a:pPr>
            <a:r>
              <a:rPr b="1" lang="en" sz="900">
                <a:latin typeface="Century Gothic"/>
                <a:ea typeface="Century Gothic"/>
                <a:cs typeface="Century Gothic"/>
                <a:sym typeface="Century Gothic"/>
              </a:rPr>
              <a:t>4</a:t>
            </a:r>
            <a:endParaRPr b="1" sz="900">
              <a:latin typeface="Century Gothic"/>
              <a:ea typeface="Century Gothic"/>
              <a:cs typeface="Century Gothic"/>
              <a:sym typeface="Century Gothic"/>
            </a:endParaRPr>
          </a:p>
          <a:p>
            <a:pPr indent="0" lvl="0" marL="0" rtl="0" algn="ctr">
              <a:spcBef>
                <a:spcPts val="0"/>
              </a:spcBef>
              <a:spcAft>
                <a:spcPts val="0"/>
              </a:spcAft>
              <a:buNone/>
            </a:pPr>
            <a:r>
              <a:t/>
            </a:r>
            <a:endParaRPr sz="1100">
              <a:latin typeface="Century Gothic"/>
              <a:ea typeface="Century Gothic"/>
              <a:cs typeface="Century Gothic"/>
              <a:sym typeface="Century Gothic"/>
            </a:endParaRPr>
          </a:p>
          <a:p>
            <a:pPr indent="0" lvl="0" marL="0" rtl="0" algn="ctr">
              <a:spcBef>
                <a:spcPts val="0"/>
              </a:spcBef>
              <a:spcAft>
                <a:spcPts val="0"/>
              </a:spcAft>
              <a:buNone/>
            </a:pPr>
            <a:r>
              <a:rPr lang="en" sz="1100">
                <a:latin typeface="Century Gothic"/>
                <a:ea typeface="Century Gothic"/>
                <a:cs typeface="Century Gothic"/>
                <a:sym typeface="Century Gothic"/>
              </a:rPr>
              <a:t>@@B</a:t>
            </a:r>
            <a:endParaRPr sz="1100">
              <a:latin typeface="Century Gothic"/>
              <a:ea typeface="Century Gothic"/>
              <a:cs typeface="Century Gothic"/>
              <a:sym typeface="Century Gothic"/>
            </a:endParaRPr>
          </a:p>
        </p:txBody>
      </p:sp>
      <p:sp>
        <p:nvSpPr>
          <p:cNvPr id="608" name="Google Shape;608;p64"/>
          <p:cNvSpPr/>
          <p:nvPr/>
        </p:nvSpPr>
        <p:spPr>
          <a:xfrm>
            <a:off x="7435495" y="333194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2,1,1</a:t>
            </a:r>
            <a:endParaRPr sz="800">
              <a:latin typeface="Century Gothic"/>
              <a:ea typeface="Century Gothic"/>
              <a:cs typeface="Century Gothic"/>
              <a:sym typeface="Century Gothic"/>
            </a:endParaRPr>
          </a:p>
        </p:txBody>
      </p:sp>
      <p:cxnSp>
        <p:nvCxnSpPr>
          <p:cNvPr id="609" name="Google Shape;609;p64"/>
          <p:cNvCxnSpPr>
            <a:endCxn id="608" idx="2"/>
          </p:cNvCxnSpPr>
          <p:nvPr/>
        </p:nvCxnSpPr>
        <p:spPr>
          <a:xfrm flipH="1" rot="10800000">
            <a:off x="6372595" y="3599241"/>
            <a:ext cx="1062900" cy="276000"/>
          </a:xfrm>
          <a:prstGeom prst="curvedConnector3">
            <a:avLst>
              <a:gd fmla="val 50000" name="adj1"/>
            </a:avLst>
          </a:prstGeom>
          <a:noFill/>
          <a:ln cap="flat" cmpd="sng" w="19050">
            <a:solidFill>
              <a:srgbClr val="6AA84F"/>
            </a:solidFill>
            <a:prstDash val="dash"/>
            <a:round/>
            <a:headEnd len="med" w="med" type="none"/>
            <a:tailEnd len="med" w="med" type="triangle"/>
          </a:ln>
        </p:spPr>
      </p:cxnSp>
      <p:sp>
        <p:nvSpPr>
          <p:cNvPr id="610" name="Google Shape;610;p64"/>
          <p:cNvSpPr/>
          <p:nvPr/>
        </p:nvSpPr>
        <p:spPr>
          <a:xfrm>
            <a:off x="2466863" y="3904613"/>
            <a:ext cx="621600" cy="4266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15</a:t>
            </a:r>
            <a:endParaRPr b="1" sz="900">
              <a:latin typeface="Century Gothic"/>
              <a:ea typeface="Century Gothic"/>
              <a:cs typeface="Century Gothic"/>
              <a:sym typeface="Century Gothic"/>
            </a:endParaRPr>
          </a:p>
          <a:p>
            <a:pPr indent="0" lvl="0" marL="0" rtl="0" algn="l">
              <a:spcBef>
                <a:spcPts val="0"/>
              </a:spcBef>
              <a:spcAft>
                <a:spcPts val="0"/>
              </a:spcAft>
              <a:buNone/>
            </a:pPr>
            <a:r>
              <a:rPr lang="en" sz="900">
                <a:latin typeface="Century Gothic"/>
                <a:ea typeface="Century Gothic"/>
                <a:cs typeface="Century Gothic"/>
                <a:sym typeface="Century Gothic"/>
              </a:rPr>
              <a:t>    @</a:t>
            </a:r>
            <a:r>
              <a:rPr lang="en" sz="900">
                <a:solidFill>
                  <a:srgbClr val="333333"/>
                </a:solidFill>
                <a:latin typeface="Century Gothic"/>
                <a:ea typeface="Century Gothic"/>
                <a:cs typeface="Century Gothic"/>
                <a:sym typeface="Century Gothic"/>
              </a:rPr>
              <a:t>A</a:t>
            </a:r>
            <a:endParaRPr sz="900">
              <a:latin typeface="Century Gothic"/>
              <a:ea typeface="Century Gothic"/>
              <a:cs typeface="Century Gothic"/>
              <a:sym typeface="Century Gothic"/>
            </a:endParaRPr>
          </a:p>
        </p:txBody>
      </p:sp>
      <p:sp>
        <p:nvSpPr>
          <p:cNvPr id="611" name="Google Shape;611;p64"/>
          <p:cNvSpPr/>
          <p:nvPr/>
        </p:nvSpPr>
        <p:spPr>
          <a:xfrm>
            <a:off x="2553937" y="3820144"/>
            <a:ext cx="459300" cy="144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latin typeface="Century Gothic"/>
                <a:ea typeface="Century Gothic"/>
                <a:cs typeface="Century Gothic"/>
                <a:sym typeface="Century Gothic"/>
              </a:rPr>
              <a:t>1,4,10</a:t>
            </a:r>
            <a:endParaRPr sz="900">
              <a:latin typeface="Century Gothic"/>
              <a:ea typeface="Century Gothic"/>
              <a:cs typeface="Century Gothic"/>
              <a:sym typeface="Century Gothic"/>
            </a:endParaRPr>
          </a:p>
        </p:txBody>
      </p:sp>
      <p:cxnSp>
        <p:nvCxnSpPr>
          <p:cNvPr id="612" name="Google Shape;612;p64"/>
          <p:cNvCxnSpPr>
            <a:stCxn id="587" idx="6"/>
            <a:endCxn id="589" idx="2"/>
          </p:cNvCxnSpPr>
          <p:nvPr/>
        </p:nvCxnSpPr>
        <p:spPr>
          <a:xfrm flipH="1" rot="10800000">
            <a:off x="1359121" y="4112682"/>
            <a:ext cx="943500" cy="2937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64"/>
          <p:cNvCxnSpPr>
            <a:stCxn id="597" idx="6"/>
            <a:endCxn id="599" idx="2"/>
          </p:cNvCxnSpPr>
          <p:nvPr/>
        </p:nvCxnSpPr>
        <p:spPr>
          <a:xfrm>
            <a:off x="5529000" y="4230463"/>
            <a:ext cx="621300" cy="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64"/>
          <p:cNvSpPr txBox="1"/>
          <p:nvPr/>
        </p:nvSpPr>
        <p:spPr>
          <a:xfrm>
            <a:off x="1459256" y="4155242"/>
            <a:ext cx="2754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10</a:t>
            </a:r>
            <a:endParaRPr b="1" sz="900">
              <a:latin typeface="Century Gothic"/>
              <a:ea typeface="Century Gothic"/>
              <a:cs typeface="Century Gothic"/>
              <a:sym typeface="Century Gothic"/>
            </a:endParaRPr>
          </a:p>
        </p:txBody>
      </p:sp>
      <p:sp>
        <p:nvSpPr>
          <p:cNvPr id="615" name="Google Shape;615;p64"/>
          <p:cNvSpPr txBox="1"/>
          <p:nvPr/>
        </p:nvSpPr>
        <p:spPr>
          <a:xfrm>
            <a:off x="1657631" y="3744714"/>
            <a:ext cx="230700" cy="185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4</a:t>
            </a:r>
            <a:endParaRPr b="1" sz="900">
              <a:latin typeface="Century Gothic"/>
              <a:ea typeface="Century Gothic"/>
              <a:cs typeface="Century Gothic"/>
              <a:sym typeface="Century Gothic"/>
            </a:endParaRPr>
          </a:p>
        </p:txBody>
      </p:sp>
      <p:sp>
        <p:nvSpPr>
          <p:cNvPr id="616" name="Google Shape;616;p64"/>
          <p:cNvSpPr txBox="1"/>
          <p:nvPr/>
        </p:nvSpPr>
        <p:spPr>
          <a:xfrm>
            <a:off x="1887131" y="3522300"/>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17" name="Google Shape;617;p64"/>
          <p:cNvSpPr txBox="1"/>
          <p:nvPr/>
        </p:nvSpPr>
        <p:spPr>
          <a:xfrm>
            <a:off x="5714874" y="4119060"/>
            <a:ext cx="363900" cy="97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2</a:t>
            </a:r>
            <a:endParaRPr b="1" sz="900">
              <a:latin typeface="Century Gothic"/>
              <a:ea typeface="Century Gothic"/>
              <a:cs typeface="Century Gothic"/>
              <a:sym typeface="Century Gothic"/>
            </a:endParaRPr>
          </a:p>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618" name="Google Shape;618;p64"/>
          <p:cNvSpPr txBox="1"/>
          <p:nvPr/>
        </p:nvSpPr>
        <p:spPr>
          <a:xfrm>
            <a:off x="5836200" y="3734119"/>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19" name="Google Shape;619;p64"/>
          <p:cNvSpPr txBox="1"/>
          <p:nvPr/>
        </p:nvSpPr>
        <p:spPr>
          <a:xfrm>
            <a:off x="6249671" y="3658991"/>
            <a:ext cx="363900" cy="85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cxnSp>
        <p:nvCxnSpPr>
          <p:cNvPr id="620" name="Google Shape;620;p64"/>
          <p:cNvCxnSpPr>
            <a:stCxn id="618" idx="2"/>
            <a:endCxn id="608" idx="2"/>
          </p:cNvCxnSpPr>
          <p:nvPr/>
        </p:nvCxnSpPr>
        <p:spPr>
          <a:xfrm rot="-5400000">
            <a:off x="6518700" y="3031969"/>
            <a:ext cx="349500" cy="1483800"/>
          </a:xfrm>
          <a:prstGeom prst="curvedConnector4">
            <a:avLst>
              <a:gd fmla="val -34617" name="adj1"/>
              <a:gd fmla="val 64827" name="adj2"/>
            </a:avLst>
          </a:prstGeom>
          <a:noFill/>
          <a:ln cap="flat" cmpd="sng" w="19050">
            <a:solidFill>
              <a:srgbClr val="6AA84F"/>
            </a:solidFill>
            <a:prstDash val="dash"/>
            <a:round/>
            <a:headEnd len="med" w="med" type="none"/>
            <a:tailEnd len="med" w="med" type="triangle"/>
          </a:ln>
        </p:spPr>
      </p:cxnSp>
      <p:cxnSp>
        <p:nvCxnSpPr>
          <p:cNvPr id="621" name="Google Shape;621;p64"/>
          <p:cNvCxnSpPr>
            <a:endCxn id="608" idx="2"/>
          </p:cNvCxnSpPr>
          <p:nvPr/>
        </p:nvCxnSpPr>
        <p:spPr>
          <a:xfrm flipH="1" rot="10800000">
            <a:off x="5887195" y="3599241"/>
            <a:ext cx="1548300" cy="641700"/>
          </a:xfrm>
          <a:prstGeom prst="curvedConnector3">
            <a:avLst>
              <a:gd fmla="val 74099" name="adj1"/>
            </a:avLst>
          </a:prstGeom>
          <a:noFill/>
          <a:ln cap="flat" cmpd="sng" w="19050">
            <a:solidFill>
              <a:srgbClr val="6AA84F"/>
            </a:solidFill>
            <a:prstDash val="dash"/>
            <a:round/>
            <a:headEnd len="med" w="med" type="none"/>
            <a:tailEnd len="med" w="med" type="triangle"/>
          </a:ln>
        </p:spPr>
      </p:cxnSp>
      <p:cxnSp>
        <p:nvCxnSpPr>
          <p:cNvPr id="622" name="Google Shape;622;p64"/>
          <p:cNvCxnSpPr>
            <a:stCxn id="616" idx="3"/>
            <a:endCxn id="611" idx="1"/>
          </p:cNvCxnSpPr>
          <p:nvPr/>
        </p:nvCxnSpPr>
        <p:spPr>
          <a:xfrm>
            <a:off x="2117831" y="3629550"/>
            <a:ext cx="665700" cy="190500"/>
          </a:xfrm>
          <a:prstGeom prst="curvedConnector2">
            <a:avLst/>
          </a:prstGeom>
          <a:noFill/>
          <a:ln cap="flat" cmpd="sng" w="19050">
            <a:solidFill>
              <a:srgbClr val="6AA84F"/>
            </a:solidFill>
            <a:prstDash val="dash"/>
            <a:round/>
            <a:headEnd len="med" w="med" type="none"/>
            <a:tailEnd len="med" w="med" type="triangle"/>
          </a:ln>
        </p:spPr>
      </p:cxnSp>
      <p:cxnSp>
        <p:nvCxnSpPr>
          <p:cNvPr id="623" name="Google Shape;623;p64"/>
          <p:cNvCxnSpPr>
            <a:stCxn id="615" idx="3"/>
            <a:endCxn id="611" idx="2"/>
          </p:cNvCxnSpPr>
          <p:nvPr/>
        </p:nvCxnSpPr>
        <p:spPr>
          <a:xfrm>
            <a:off x="1888331" y="3837414"/>
            <a:ext cx="665700" cy="54600"/>
          </a:xfrm>
          <a:prstGeom prst="curvedConnector3">
            <a:avLst>
              <a:gd fmla="val 49993" name="adj1"/>
            </a:avLst>
          </a:prstGeom>
          <a:noFill/>
          <a:ln cap="flat" cmpd="sng" w="19050">
            <a:solidFill>
              <a:srgbClr val="6AA84F"/>
            </a:solidFill>
            <a:prstDash val="dash"/>
            <a:round/>
            <a:headEnd len="med" w="med" type="none"/>
            <a:tailEnd len="med" w="med" type="triangle"/>
          </a:ln>
        </p:spPr>
      </p:cxnSp>
      <p:cxnSp>
        <p:nvCxnSpPr>
          <p:cNvPr id="624" name="Google Shape;624;p64"/>
          <p:cNvCxnSpPr>
            <a:stCxn id="614" idx="3"/>
            <a:endCxn id="611" idx="3"/>
          </p:cNvCxnSpPr>
          <p:nvPr/>
        </p:nvCxnSpPr>
        <p:spPr>
          <a:xfrm flipH="1" rot="10800000">
            <a:off x="1734656" y="3964292"/>
            <a:ext cx="1048800" cy="298200"/>
          </a:xfrm>
          <a:prstGeom prst="curvedConnector2">
            <a:avLst/>
          </a:prstGeom>
          <a:noFill/>
          <a:ln cap="flat" cmpd="sng" w="19050">
            <a:solidFill>
              <a:srgbClr val="6AA84F"/>
            </a:solidFill>
            <a:prstDash val="dash"/>
            <a:round/>
            <a:headEnd len="med" w="med" type="none"/>
            <a:tailEnd len="med" w="med" type="triangle"/>
          </a:ln>
        </p:spPr>
      </p:cxnSp>
      <p:sp>
        <p:nvSpPr>
          <p:cNvPr id="625" name="Google Shape;625;p64"/>
          <p:cNvSpPr/>
          <p:nvPr/>
        </p:nvSpPr>
        <p:spPr>
          <a:xfrm>
            <a:off x="610189" y="3713194"/>
            <a:ext cx="167700" cy="159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a:t>
            </a:r>
            <a:endParaRPr sz="900">
              <a:latin typeface="Century Gothic"/>
              <a:ea typeface="Century Gothic"/>
              <a:cs typeface="Century Gothic"/>
              <a:sym typeface="Century Gothic"/>
            </a:endParaRPr>
          </a:p>
        </p:txBody>
      </p:sp>
      <p:sp>
        <p:nvSpPr>
          <p:cNvPr id="626" name="Google Shape;626;p64"/>
          <p:cNvSpPr/>
          <p:nvPr/>
        </p:nvSpPr>
        <p:spPr>
          <a:xfrm>
            <a:off x="633707" y="3681692"/>
            <a:ext cx="123900" cy="537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p:txBody>
      </p:sp>
      <p:sp>
        <p:nvSpPr>
          <p:cNvPr id="627" name="Google Shape;627;p64"/>
          <p:cNvSpPr txBox="1"/>
          <p:nvPr/>
        </p:nvSpPr>
        <p:spPr>
          <a:xfrm>
            <a:off x="4878056" y="2872116"/>
            <a:ext cx="3047100" cy="5928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None/>
            </a:pPr>
            <a:r>
              <a:rPr lang="en" sz="1500">
                <a:solidFill>
                  <a:schemeClr val="dk1"/>
                </a:solidFill>
                <a:latin typeface="Century Gothic"/>
                <a:ea typeface="Century Gothic"/>
                <a:cs typeface="Century Gothic"/>
                <a:sym typeface="Century Gothic"/>
              </a:rPr>
              <a:t>e.x. SumAccum @@B;</a:t>
            </a:r>
            <a:endParaRPr sz="1100">
              <a:solidFill>
                <a:schemeClr val="dk1"/>
              </a:solidFill>
            </a:endParaRPr>
          </a:p>
        </p:txBody>
      </p:sp>
      <p:sp>
        <p:nvSpPr>
          <p:cNvPr id="628" name="Google Shape;628;p64"/>
          <p:cNvSpPr txBox="1"/>
          <p:nvPr/>
        </p:nvSpPr>
        <p:spPr>
          <a:xfrm>
            <a:off x="538969" y="3685519"/>
            <a:ext cx="319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solidFill>
                  <a:schemeClr val="dk1"/>
                </a:solidFill>
                <a:latin typeface="Century Gothic"/>
                <a:ea typeface="Century Gothic"/>
                <a:cs typeface="Century Gothic"/>
                <a:sym typeface="Century Gothic"/>
              </a:rPr>
              <a:t>@</a:t>
            </a:r>
            <a:r>
              <a:rPr lang="en" sz="600">
                <a:solidFill>
                  <a:srgbClr val="333333"/>
                </a:solidFill>
                <a:latin typeface="Century Gothic"/>
                <a:ea typeface="Century Gothic"/>
                <a:cs typeface="Century Gothic"/>
                <a:sym typeface="Century Gothic"/>
              </a:rPr>
              <a:t>A</a:t>
            </a:r>
            <a:endParaRPr sz="600">
              <a:solidFill>
                <a:schemeClr val="dk1"/>
              </a:solidFill>
              <a:latin typeface="Century Gothic"/>
              <a:ea typeface="Century Gothic"/>
              <a:cs typeface="Century Gothic"/>
              <a:sym typeface="Century Gothic"/>
            </a:endParaRPr>
          </a:p>
        </p:txBody>
      </p:sp>
      <p:sp>
        <p:nvSpPr>
          <p:cNvPr id="629" name="Google Shape;629;p64"/>
          <p:cNvSpPr/>
          <p:nvPr/>
        </p:nvSpPr>
        <p:spPr>
          <a:xfrm>
            <a:off x="1627920" y="3401756"/>
            <a:ext cx="167700" cy="159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a:t>
            </a:r>
            <a:endParaRPr sz="900">
              <a:latin typeface="Century Gothic"/>
              <a:ea typeface="Century Gothic"/>
              <a:cs typeface="Century Gothic"/>
              <a:sym typeface="Century Gothic"/>
            </a:endParaRPr>
          </a:p>
        </p:txBody>
      </p:sp>
      <p:sp>
        <p:nvSpPr>
          <p:cNvPr id="630" name="Google Shape;630;p64"/>
          <p:cNvSpPr/>
          <p:nvPr/>
        </p:nvSpPr>
        <p:spPr>
          <a:xfrm>
            <a:off x="1651439" y="3370255"/>
            <a:ext cx="123900" cy="537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p:txBody>
      </p:sp>
      <p:sp>
        <p:nvSpPr>
          <p:cNvPr id="631" name="Google Shape;631;p64"/>
          <p:cNvSpPr txBox="1"/>
          <p:nvPr/>
        </p:nvSpPr>
        <p:spPr>
          <a:xfrm>
            <a:off x="1556700" y="3374081"/>
            <a:ext cx="319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solidFill>
                  <a:schemeClr val="dk1"/>
                </a:solidFill>
                <a:latin typeface="Century Gothic"/>
                <a:ea typeface="Century Gothic"/>
                <a:cs typeface="Century Gothic"/>
                <a:sym typeface="Century Gothic"/>
              </a:rPr>
              <a:t>@</a:t>
            </a:r>
            <a:r>
              <a:rPr lang="en" sz="600">
                <a:solidFill>
                  <a:srgbClr val="333333"/>
                </a:solidFill>
                <a:latin typeface="Century Gothic"/>
                <a:ea typeface="Century Gothic"/>
                <a:cs typeface="Century Gothic"/>
                <a:sym typeface="Century Gothic"/>
              </a:rPr>
              <a:t>A</a:t>
            </a:r>
            <a:endParaRPr sz="600">
              <a:solidFill>
                <a:schemeClr val="dk1"/>
              </a:solidFill>
              <a:latin typeface="Century Gothic"/>
              <a:ea typeface="Century Gothic"/>
              <a:cs typeface="Century Gothic"/>
              <a:sym typeface="Century Gothic"/>
            </a:endParaRPr>
          </a:p>
        </p:txBody>
      </p:sp>
      <p:sp>
        <p:nvSpPr>
          <p:cNvPr id="632" name="Google Shape;632;p64"/>
          <p:cNvSpPr/>
          <p:nvPr/>
        </p:nvSpPr>
        <p:spPr>
          <a:xfrm>
            <a:off x="1243827" y="3741844"/>
            <a:ext cx="167700" cy="159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a:t>
            </a:r>
            <a:endParaRPr sz="900">
              <a:latin typeface="Century Gothic"/>
              <a:ea typeface="Century Gothic"/>
              <a:cs typeface="Century Gothic"/>
              <a:sym typeface="Century Gothic"/>
            </a:endParaRPr>
          </a:p>
        </p:txBody>
      </p:sp>
      <p:sp>
        <p:nvSpPr>
          <p:cNvPr id="633" name="Google Shape;633;p64"/>
          <p:cNvSpPr/>
          <p:nvPr/>
        </p:nvSpPr>
        <p:spPr>
          <a:xfrm>
            <a:off x="1267345" y="3710342"/>
            <a:ext cx="123900" cy="537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p:txBody>
      </p:sp>
      <p:sp>
        <p:nvSpPr>
          <p:cNvPr id="634" name="Google Shape;634;p64"/>
          <p:cNvSpPr txBox="1"/>
          <p:nvPr/>
        </p:nvSpPr>
        <p:spPr>
          <a:xfrm>
            <a:off x="1172606" y="3714169"/>
            <a:ext cx="319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solidFill>
                  <a:schemeClr val="dk1"/>
                </a:solidFill>
                <a:latin typeface="Century Gothic"/>
                <a:ea typeface="Century Gothic"/>
                <a:cs typeface="Century Gothic"/>
                <a:sym typeface="Century Gothic"/>
              </a:rPr>
              <a:t>@</a:t>
            </a:r>
            <a:r>
              <a:rPr lang="en" sz="600">
                <a:solidFill>
                  <a:srgbClr val="333333"/>
                </a:solidFill>
                <a:latin typeface="Century Gothic"/>
                <a:ea typeface="Century Gothic"/>
                <a:cs typeface="Century Gothic"/>
                <a:sym typeface="Century Gothic"/>
              </a:rPr>
              <a:t>A</a:t>
            </a:r>
            <a:endParaRPr sz="600">
              <a:solidFill>
                <a:schemeClr val="dk1"/>
              </a:solidFill>
              <a:latin typeface="Century Gothic"/>
              <a:ea typeface="Century Gothic"/>
              <a:cs typeface="Century Gothic"/>
              <a:sym typeface="Century Gothic"/>
            </a:endParaRPr>
          </a:p>
        </p:txBody>
      </p:sp>
      <p:sp>
        <p:nvSpPr>
          <p:cNvPr id="635" name="Google Shape;635;p64"/>
          <p:cNvSpPr/>
          <p:nvPr/>
        </p:nvSpPr>
        <p:spPr>
          <a:xfrm>
            <a:off x="1143833" y="4328644"/>
            <a:ext cx="167700" cy="159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a:t>
            </a:r>
            <a:endParaRPr sz="900">
              <a:latin typeface="Century Gothic"/>
              <a:ea typeface="Century Gothic"/>
              <a:cs typeface="Century Gothic"/>
              <a:sym typeface="Century Gothic"/>
            </a:endParaRPr>
          </a:p>
        </p:txBody>
      </p:sp>
      <p:sp>
        <p:nvSpPr>
          <p:cNvPr id="636" name="Google Shape;636;p64"/>
          <p:cNvSpPr/>
          <p:nvPr/>
        </p:nvSpPr>
        <p:spPr>
          <a:xfrm>
            <a:off x="1167351" y="4297142"/>
            <a:ext cx="123900" cy="537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p:txBody>
      </p:sp>
      <p:sp>
        <p:nvSpPr>
          <p:cNvPr id="637" name="Google Shape;637;p64"/>
          <p:cNvSpPr txBox="1"/>
          <p:nvPr/>
        </p:nvSpPr>
        <p:spPr>
          <a:xfrm>
            <a:off x="1072613" y="4300969"/>
            <a:ext cx="319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solidFill>
                  <a:schemeClr val="dk1"/>
                </a:solidFill>
                <a:latin typeface="Century Gothic"/>
                <a:ea typeface="Century Gothic"/>
                <a:cs typeface="Century Gothic"/>
                <a:sym typeface="Century Gothic"/>
              </a:rPr>
              <a:t>@</a:t>
            </a:r>
            <a:r>
              <a:rPr lang="en" sz="600">
                <a:solidFill>
                  <a:srgbClr val="333333"/>
                </a:solidFill>
                <a:latin typeface="Century Gothic"/>
                <a:ea typeface="Century Gothic"/>
                <a:cs typeface="Century Gothic"/>
                <a:sym typeface="Century Gothic"/>
              </a:rPr>
              <a:t>A</a:t>
            </a:r>
            <a:endParaRPr sz="600">
              <a:solidFill>
                <a:schemeClr val="dk1"/>
              </a:solidFill>
              <a:latin typeface="Century Gothic"/>
              <a:ea typeface="Century Gothic"/>
              <a:cs typeface="Century Gothic"/>
              <a:sym typeface="Century Gothic"/>
            </a:endParaRPr>
          </a:p>
        </p:txBody>
      </p:sp>
      <p:cxnSp>
        <p:nvCxnSpPr>
          <p:cNvPr id="638" name="Google Shape;638;p64"/>
          <p:cNvCxnSpPr/>
          <p:nvPr/>
        </p:nvCxnSpPr>
        <p:spPr>
          <a:xfrm flipH="1">
            <a:off x="4554769" y="875963"/>
            <a:ext cx="7500" cy="3683400"/>
          </a:xfrm>
          <a:prstGeom prst="straightConnector1">
            <a:avLst/>
          </a:prstGeom>
          <a:noFill/>
          <a:ln cap="flat" cmpd="sng" w="9525">
            <a:solidFill>
              <a:schemeClr val="dk2"/>
            </a:solidFill>
            <a:prstDash val="solid"/>
            <a:round/>
            <a:headEnd len="med" w="med" type="none"/>
            <a:tailEnd len="med" w="med" type="none"/>
          </a:ln>
        </p:spPr>
      </p:cxnSp>
      <p:sp>
        <p:nvSpPr>
          <p:cNvPr id="639" name="Google Shape;639;p64"/>
          <p:cNvSpPr txBox="1"/>
          <p:nvPr>
            <p:ph type="title"/>
          </p:nvPr>
        </p:nvSpPr>
        <p:spPr>
          <a:xfrm>
            <a:off x="178069" y="105875"/>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0" lang="en" sz="3200"/>
              <a:t>Accumulators</a:t>
            </a:r>
            <a:endParaRPr b="0" sz="3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5"/>
          <p:cNvSpPr/>
          <p:nvPr/>
        </p:nvSpPr>
        <p:spPr>
          <a:xfrm>
            <a:off x="336919" y="178738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 name="Google Shape;646;p65"/>
          <p:cNvSpPr txBox="1"/>
          <p:nvPr>
            <p:ph type="title"/>
          </p:nvPr>
        </p:nvSpPr>
        <p:spPr>
          <a:xfrm>
            <a:off x="178069" y="105875"/>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0" lang="en" sz="3200"/>
              <a:t>Accumulators</a:t>
            </a:r>
            <a:endParaRPr b="0" sz="3200"/>
          </a:p>
        </p:txBody>
      </p:sp>
      <p:sp>
        <p:nvSpPr>
          <p:cNvPr id="647" name="Google Shape;647;p65"/>
          <p:cNvSpPr txBox="1"/>
          <p:nvPr>
            <p:ph idx="1" type="body"/>
          </p:nvPr>
        </p:nvSpPr>
        <p:spPr>
          <a:xfrm>
            <a:off x="304800" y="856631"/>
            <a:ext cx="6991800" cy="8556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Clr>
                <a:schemeClr val="dk1"/>
              </a:buClr>
              <a:buSzPts val="800"/>
              <a:buFont typeface="Arial"/>
              <a:buNone/>
            </a:pPr>
            <a:r>
              <a:rPr lang="en" sz="1400"/>
              <a:t>The GSQL language provides many different accumulators, which follow the same rules for receiving and accessing data - each of them, however, has its unique way of </a:t>
            </a:r>
            <a:r>
              <a:rPr b="1" lang="en" sz="1400">
                <a:solidFill>
                  <a:srgbClr val="3C78D8"/>
                </a:solidFill>
              </a:rPr>
              <a:t>aggregating values </a:t>
            </a:r>
            <a:endParaRPr b="1" sz="1400">
              <a:solidFill>
                <a:srgbClr val="3C78D8"/>
              </a:solidFill>
            </a:endParaRPr>
          </a:p>
          <a:p>
            <a:pPr indent="0" lvl="0" marL="0" rtl="0" algn="l">
              <a:spcBef>
                <a:spcPts val="800"/>
              </a:spcBef>
              <a:spcAft>
                <a:spcPts val="0"/>
              </a:spcAft>
              <a:buNone/>
            </a:pPr>
            <a:r>
              <a:t/>
            </a:r>
            <a:endParaRPr sz="1400"/>
          </a:p>
        </p:txBody>
      </p:sp>
      <p:sp>
        <p:nvSpPr>
          <p:cNvPr id="648" name="Google Shape;648;p65"/>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649" name="Google Shape;649;p65"/>
          <p:cNvSpPr/>
          <p:nvPr/>
        </p:nvSpPr>
        <p:spPr>
          <a:xfrm>
            <a:off x="619613" y="283201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9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900">
                <a:solidFill>
                  <a:schemeClr val="dk1"/>
                </a:solidFill>
                <a:latin typeface="Century Gothic"/>
                <a:ea typeface="Century Gothic"/>
                <a:cs typeface="Century Gothic"/>
                <a:sym typeface="Century Gothic"/>
              </a:rPr>
              <a:t>Old Value:</a:t>
            </a:r>
            <a:endParaRPr b="1" sz="11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1100">
                <a:latin typeface="Century Gothic"/>
                <a:ea typeface="Century Gothic"/>
                <a:cs typeface="Century Gothic"/>
                <a:sym typeface="Century Gothic"/>
              </a:rPr>
              <a:t>2</a:t>
            </a:r>
            <a:endParaRPr b="1" sz="1100">
              <a:latin typeface="Century Gothic"/>
              <a:ea typeface="Century Gothic"/>
              <a:cs typeface="Century Gothic"/>
              <a:sym typeface="Century Gothic"/>
            </a:endParaRPr>
          </a:p>
          <a:p>
            <a:pPr indent="0" lvl="0" marL="0" rtl="0" algn="ctr">
              <a:spcBef>
                <a:spcPts val="0"/>
              </a:spcBef>
              <a:spcAft>
                <a:spcPts val="0"/>
              </a:spcAft>
              <a:buNone/>
            </a:pPr>
            <a:r>
              <a:rPr b="1" lang="en" sz="900">
                <a:latin typeface="Century Gothic"/>
                <a:ea typeface="Century Gothic"/>
                <a:cs typeface="Century Gothic"/>
                <a:sym typeface="Century Gothic"/>
              </a:rPr>
              <a:t>New Value: 11</a:t>
            </a:r>
            <a:endParaRPr b="1" sz="1100">
              <a:latin typeface="Century Gothic"/>
              <a:ea typeface="Century Gothic"/>
              <a:cs typeface="Century Gothic"/>
              <a:sym typeface="Century Gothic"/>
            </a:endParaRPr>
          </a:p>
        </p:txBody>
      </p:sp>
      <p:sp>
        <p:nvSpPr>
          <p:cNvPr id="650" name="Google Shape;650;p65"/>
          <p:cNvSpPr/>
          <p:nvPr/>
        </p:nvSpPr>
        <p:spPr>
          <a:xfrm>
            <a:off x="704770" y="244649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1, 3, 5</a:t>
            </a:r>
            <a:endParaRPr sz="800">
              <a:latin typeface="Century Gothic"/>
              <a:ea typeface="Century Gothic"/>
              <a:cs typeface="Century Gothic"/>
              <a:sym typeface="Century Gothic"/>
            </a:endParaRPr>
          </a:p>
        </p:txBody>
      </p:sp>
      <p:cxnSp>
        <p:nvCxnSpPr>
          <p:cNvPr id="651" name="Google Shape;651;p65"/>
          <p:cNvCxnSpPr>
            <a:endCxn id="650" idx="4"/>
          </p:cNvCxnSpPr>
          <p:nvPr/>
        </p:nvCxnSpPr>
        <p:spPr>
          <a:xfrm rot="5400000">
            <a:off x="1098220" y="205994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652" name="Google Shape;652;p65"/>
          <p:cNvCxnSpPr>
            <a:endCxn id="650" idx="0"/>
          </p:cNvCxnSpPr>
          <p:nvPr/>
        </p:nvCxnSpPr>
        <p:spPr>
          <a:xfrm flipH="1" rot="-5400000">
            <a:off x="648370" y="2186991"/>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cxnSp>
        <p:nvCxnSpPr>
          <p:cNvPr id="653" name="Google Shape;653;p65"/>
          <p:cNvCxnSpPr>
            <a:endCxn id="650" idx="2"/>
          </p:cNvCxnSpPr>
          <p:nvPr/>
        </p:nvCxnSpPr>
        <p:spPr>
          <a:xfrm flipH="1" rot="-5400000">
            <a:off x="61420" y="207044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654" name="Google Shape;654;p65"/>
          <p:cNvSpPr txBox="1"/>
          <p:nvPr/>
        </p:nvSpPr>
        <p:spPr>
          <a:xfrm>
            <a:off x="388987" y="20268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55" name="Google Shape;655;p65"/>
          <p:cNvSpPr txBox="1"/>
          <p:nvPr/>
        </p:nvSpPr>
        <p:spPr>
          <a:xfrm>
            <a:off x="1033162"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656" name="Google Shape;656;p65"/>
          <p:cNvSpPr txBox="1"/>
          <p:nvPr/>
        </p:nvSpPr>
        <p:spPr>
          <a:xfrm>
            <a:off x="1536168"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657" name="Google Shape;657;p65"/>
          <p:cNvSpPr txBox="1"/>
          <p:nvPr/>
        </p:nvSpPr>
        <p:spPr>
          <a:xfrm>
            <a:off x="575288" y="3774188"/>
            <a:ext cx="11112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SumAccum&lt;int&gt;</a:t>
            </a:r>
            <a:endParaRPr b="1" sz="900">
              <a:latin typeface="Century Gothic"/>
              <a:ea typeface="Century Gothic"/>
              <a:cs typeface="Century Gothic"/>
              <a:sym typeface="Century Gothic"/>
            </a:endParaRPr>
          </a:p>
        </p:txBody>
      </p:sp>
      <p:sp>
        <p:nvSpPr>
          <p:cNvPr id="658" name="Google Shape;658;p65"/>
          <p:cNvSpPr/>
          <p:nvPr/>
        </p:nvSpPr>
        <p:spPr>
          <a:xfrm>
            <a:off x="2094938" y="178738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9" name="Google Shape;659;p65"/>
          <p:cNvSpPr/>
          <p:nvPr/>
        </p:nvSpPr>
        <p:spPr>
          <a:xfrm>
            <a:off x="2377631" y="283201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9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900">
                <a:solidFill>
                  <a:schemeClr val="dk1"/>
                </a:solidFill>
                <a:latin typeface="Century Gothic"/>
                <a:ea typeface="Century Gothic"/>
                <a:cs typeface="Century Gothic"/>
                <a:sym typeface="Century Gothic"/>
              </a:rPr>
              <a:t>Old Value:</a:t>
            </a:r>
            <a:endParaRPr b="1" sz="1100">
              <a:solidFill>
                <a:schemeClr val="dk1"/>
              </a:solidFill>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1100">
                <a:solidFill>
                  <a:schemeClr val="dk1"/>
                </a:solidFill>
                <a:latin typeface="Century Gothic"/>
                <a:ea typeface="Century Gothic"/>
                <a:cs typeface="Century Gothic"/>
                <a:sym typeface="Century Gothic"/>
              </a:rPr>
              <a:t>2</a:t>
            </a:r>
            <a:endParaRPr b="1" sz="11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New Value: </a:t>
            </a:r>
            <a:r>
              <a:rPr b="1" lang="en" sz="900">
                <a:latin typeface="Century Gothic"/>
                <a:ea typeface="Century Gothic"/>
                <a:cs typeface="Century Gothic"/>
                <a:sym typeface="Century Gothic"/>
              </a:rPr>
              <a:t>5</a:t>
            </a:r>
            <a:endParaRPr sz="1100">
              <a:latin typeface="Century Gothic"/>
              <a:ea typeface="Century Gothic"/>
              <a:cs typeface="Century Gothic"/>
              <a:sym typeface="Century Gothic"/>
            </a:endParaRPr>
          </a:p>
        </p:txBody>
      </p:sp>
      <p:sp>
        <p:nvSpPr>
          <p:cNvPr id="660" name="Google Shape;660;p65"/>
          <p:cNvSpPr/>
          <p:nvPr/>
        </p:nvSpPr>
        <p:spPr>
          <a:xfrm>
            <a:off x="2462789" y="244649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1, 3, 5</a:t>
            </a:r>
            <a:endParaRPr sz="800">
              <a:latin typeface="Century Gothic"/>
              <a:ea typeface="Century Gothic"/>
              <a:cs typeface="Century Gothic"/>
              <a:sym typeface="Century Gothic"/>
            </a:endParaRPr>
          </a:p>
        </p:txBody>
      </p:sp>
      <p:cxnSp>
        <p:nvCxnSpPr>
          <p:cNvPr id="661" name="Google Shape;661;p65"/>
          <p:cNvCxnSpPr>
            <a:endCxn id="660" idx="4"/>
          </p:cNvCxnSpPr>
          <p:nvPr/>
        </p:nvCxnSpPr>
        <p:spPr>
          <a:xfrm rot="5400000">
            <a:off x="2856239" y="205994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662" name="Google Shape;662;p65"/>
          <p:cNvCxnSpPr>
            <a:endCxn id="660" idx="0"/>
          </p:cNvCxnSpPr>
          <p:nvPr/>
        </p:nvCxnSpPr>
        <p:spPr>
          <a:xfrm flipH="1" rot="-5400000">
            <a:off x="2406389" y="2186991"/>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cxnSp>
        <p:nvCxnSpPr>
          <p:cNvPr id="663" name="Google Shape;663;p65"/>
          <p:cNvCxnSpPr>
            <a:endCxn id="660" idx="2"/>
          </p:cNvCxnSpPr>
          <p:nvPr/>
        </p:nvCxnSpPr>
        <p:spPr>
          <a:xfrm flipH="1" rot="-5400000">
            <a:off x="1819439" y="207044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664" name="Google Shape;664;p65"/>
          <p:cNvSpPr txBox="1"/>
          <p:nvPr/>
        </p:nvSpPr>
        <p:spPr>
          <a:xfrm>
            <a:off x="2147006"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65" name="Google Shape;665;p65"/>
          <p:cNvSpPr txBox="1"/>
          <p:nvPr/>
        </p:nvSpPr>
        <p:spPr>
          <a:xfrm>
            <a:off x="2619731"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666" name="Google Shape;666;p65"/>
          <p:cNvSpPr txBox="1"/>
          <p:nvPr/>
        </p:nvSpPr>
        <p:spPr>
          <a:xfrm>
            <a:off x="2288869" y="3774188"/>
            <a:ext cx="12414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MaxAccum</a:t>
            </a:r>
            <a:r>
              <a:rPr b="1" lang="en" sz="900">
                <a:solidFill>
                  <a:schemeClr val="dk1"/>
                </a:solidFill>
                <a:latin typeface="Century Gothic"/>
                <a:ea typeface="Century Gothic"/>
                <a:cs typeface="Century Gothic"/>
                <a:sym typeface="Century Gothic"/>
              </a:rPr>
              <a:t>&lt;int&gt;</a:t>
            </a:r>
            <a:endParaRPr b="1" sz="9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667" name="Google Shape;667;p65"/>
          <p:cNvSpPr/>
          <p:nvPr/>
        </p:nvSpPr>
        <p:spPr>
          <a:xfrm>
            <a:off x="3852956" y="178738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8" name="Google Shape;668;p65"/>
          <p:cNvSpPr/>
          <p:nvPr/>
        </p:nvSpPr>
        <p:spPr>
          <a:xfrm>
            <a:off x="4135650" y="283201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b="1" sz="9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900">
                <a:solidFill>
                  <a:schemeClr val="dk1"/>
                </a:solidFill>
                <a:latin typeface="Century Gothic"/>
                <a:ea typeface="Century Gothic"/>
                <a:cs typeface="Century Gothic"/>
                <a:sym typeface="Century Gothic"/>
              </a:rPr>
              <a:t>Old Value:</a:t>
            </a:r>
            <a:endParaRPr b="1" sz="1100">
              <a:solidFill>
                <a:schemeClr val="dk1"/>
              </a:solidFill>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1100">
                <a:solidFill>
                  <a:schemeClr val="dk1"/>
                </a:solidFill>
                <a:latin typeface="Century Gothic"/>
                <a:ea typeface="Century Gothic"/>
                <a:cs typeface="Century Gothic"/>
                <a:sym typeface="Century Gothic"/>
              </a:rPr>
              <a:t>2</a:t>
            </a:r>
            <a:endParaRPr sz="1100">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New Value: </a:t>
            </a:r>
            <a:r>
              <a:rPr b="1" lang="en" sz="900">
                <a:latin typeface="Century Gothic"/>
                <a:ea typeface="Century Gothic"/>
                <a:cs typeface="Century Gothic"/>
                <a:sym typeface="Century Gothic"/>
              </a:rPr>
              <a:t>1</a:t>
            </a:r>
            <a:endParaRPr sz="1100">
              <a:latin typeface="Century Gothic"/>
              <a:ea typeface="Century Gothic"/>
              <a:cs typeface="Century Gothic"/>
              <a:sym typeface="Century Gothic"/>
            </a:endParaRPr>
          </a:p>
        </p:txBody>
      </p:sp>
      <p:sp>
        <p:nvSpPr>
          <p:cNvPr id="669" name="Google Shape;669;p65"/>
          <p:cNvSpPr/>
          <p:nvPr/>
        </p:nvSpPr>
        <p:spPr>
          <a:xfrm>
            <a:off x="4220808" y="244649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1, 3, 5</a:t>
            </a:r>
            <a:endParaRPr sz="800">
              <a:latin typeface="Century Gothic"/>
              <a:ea typeface="Century Gothic"/>
              <a:cs typeface="Century Gothic"/>
              <a:sym typeface="Century Gothic"/>
            </a:endParaRPr>
          </a:p>
        </p:txBody>
      </p:sp>
      <p:cxnSp>
        <p:nvCxnSpPr>
          <p:cNvPr id="670" name="Google Shape;670;p65"/>
          <p:cNvCxnSpPr>
            <a:endCxn id="669" idx="4"/>
          </p:cNvCxnSpPr>
          <p:nvPr/>
        </p:nvCxnSpPr>
        <p:spPr>
          <a:xfrm rot="5400000">
            <a:off x="4614258" y="205994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671" name="Google Shape;671;p65"/>
          <p:cNvCxnSpPr>
            <a:endCxn id="669" idx="0"/>
          </p:cNvCxnSpPr>
          <p:nvPr/>
        </p:nvCxnSpPr>
        <p:spPr>
          <a:xfrm flipH="1" rot="-5400000">
            <a:off x="4164408" y="2186991"/>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cxnSp>
        <p:nvCxnSpPr>
          <p:cNvPr id="672" name="Google Shape;672;p65"/>
          <p:cNvCxnSpPr>
            <a:endCxn id="669" idx="2"/>
          </p:cNvCxnSpPr>
          <p:nvPr/>
        </p:nvCxnSpPr>
        <p:spPr>
          <a:xfrm flipH="1" rot="-5400000">
            <a:off x="3577458" y="207044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673" name="Google Shape;673;p65"/>
          <p:cNvSpPr txBox="1"/>
          <p:nvPr/>
        </p:nvSpPr>
        <p:spPr>
          <a:xfrm>
            <a:off x="3905024"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74" name="Google Shape;674;p65"/>
          <p:cNvSpPr txBox="1"/>
          <p:nvPr/>
        </p:nvSpPr>
        <p:spPr>
          <a:xfrm>
            <a:off x="4386534"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675" name="Google Shape;675;p65"/>
          <p:cNvSpPr txBox="1"/>
          <p:nvPr/>
        </p:nvSpPr>
        <p:spPr>
          <a:xfrm>
            <a:off x="4054875" y="3774188"/>
            <a:ext cx="11112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MinAccum</a:t>
            </a:r>
            <a:r>
              <a:rPr b="1" lang="en" sz="900">
                <a:solidFill>
                  <a:schemeClr val="dk1"/>
                </a:solidFill>
                <a:latin typeface="Century Gothic"/>
                <a:ea typeface="Century Gothic"/>
                <a:cs typeface="Century Gothic"/>
                <a:sym typeface="Century Gothic"/>
              </a:rPr>
              <a:t>&lt;int&gt;</a:t>
            </a:r>
            <a:endParaRPr b="1" sz="9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676" name="Google Shape;676;p65"/>
          <p:cNvSpPr/>
          <p:nvPr/>
        </p:nvSpPr>
        <p:spPr>
          <a:xfrm>
            <a:off x="5610975" y="178738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7" name="Google Shape;677;p65"/>
          <p:cNvSpPr/>
          <p:nvPr/>
        </p:nvSpPr>
        <p:spPr>
          <a:xfrm>
            <a:off x="5893669" y="283201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  </a:t>
            </a:r>
            <a:endParaRPr b="1"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a:t>
            </a:r>
            <a:endParaRPr b="1" sz="900">
              <a:latin typeface="Century Gothic"/>
              <a:ea typeface="Century Gothic"/>
              <a:cs typeface="Century Gothic"/>
              <a:sym typeface="Century Gothic"/>
            </a:endParaRPr>
          </a:p>
          <a:p>
            <a:pPr indent="0" lvl="0" marL="0" rtl="0" algn="l">
              <a:spcBef>
                <a:spcPts val="0"/>
              </a:spcBef>
              <a:spcAft>
                <a:spcPts val="0"/>
              </a:spcAft>
              <a:buNone/>
            </a:pPr>
            <a:r>
              <a:rPr b="1" lang="en" sz="900">
                <a:latin typeface="Century Gothic"/>
                <a:ea typeface="Century Gothic"/>
                <a:cs typeface="Century Gothic"/>
                <a:sym typeface="Century Gothic"/>
              </a:rPr>
              <a:t>  Old Value:</a:t>
            </a:r>
            <a:endParaRPr b="1" sz="9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900">
                <a:latin typeface="Century Gothic"/>
                <a:ea typeface="Century Gothic"/>
                <a:cs typeface="Century Gothic"/>
                <a:sym typeface="Century Gothic"/>
              </a:rPr>
              <a:t>2</a:t>
            </a:r>
            <a:endParaRPr b="1" sz="900">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New Value: 2.75</a:t>
            </a:r>
            <a:endParaRPr b="1" sz="9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b="1" sz="900">
              <a:latin typeface="Century Gothic"/>
              <a:ea typeface="Century Gothic"/>
              <a:cs typeface="Century Gothic"/>
              <a:sym typeface="Century Gothic"/>
            </a:endParaRPr>
          </a:p>
        </p:txBody>
      </p:sp>
      <p:sp>
        <p:nvSpPr>
          <p:cNvPr id="678" name="Google Shape;678;p65"/>
          <p:cNvSpPr/>
          <p:nvPr/>
        </p:nvSpPr>
        <p:spPr>
          <a:xfrm>
            <a:off x="5978827" y="244649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1, 3, 5</a:t>
            </a:r>
            <a:endParaRPr sz="800">
              <a:latin typeface="Century Gothic"/>
              <a:ea typeface="Century Gothic"/>
              <a:cs typeface="Century Gothic"/>
              <a:sym typeface="Century Gothic"/>
            </a:endParaRPr>
          </a:p>
        </p:txBody>
      </p:sp>
      <p:cxnSp>
        <p:nvCxnSpPr>
          <p:cNvPr id="679" name="Google Shape;679;p65"/>
          <p:cNvCxnSpPr>
            <a:endCxn id="678" idx="4"/>
          </p:cNvCxnSpPr>
          <p:nvPr/>
        </p:nvCxnSpPr>
        <p:spPr>
          <a:xfrm rot="5400000">
            <a:off x="6372277" y="205994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680" name="Google Shape;680;p65"/>
          <p:cNvCxnSpPr>
            <a:endCxn id="678" idx="0"/>
          </p:cNvCxnSpPr>
          <p:nvPr/>
        </p:nvCxnSpPr>
        <p:spPr>
          <a:xfrm flipH="1" rot="-5400000">
            <a:off x="5922427" y="2186991"/>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cxnSp>
        <p:nvCxnSpPr>
          <p:cNvPr id="681" name="Google Shape;681;p65"/>
          <p:cNvCxnSpPr>
            <a:endCxn id="678" idx="2"/>
          </p:cNvCxnSpPr>
          <p:nvPr/>
        </p:nvCxnSpPr>
        <p:spPr>
          <a:xfrm flipH="1" rot="-5400000">
            <a:off x="5335477" y="207044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682" name="Google Shape;682;p65"/>
          <p:cNvSpPr txBox="1"/>
          <p:nvPr/>
        </p:nvSpPr>
        <p:spPr>
          <a:xfrm>
            <a:off x="5663043"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683" name="Google Shape;683;p65"/>
          <p:cNvSpPr txBox="1"/>
          <p:nvPr/>
        </p:nvSpPr>
        <p:spPr>
          <a:xfrm>
            <a:off x="6135768"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684" name="Google Shape;684;p65"/>
          <p:cNvSpPr txBox="1"/>
          <p:nvPr/>
        </p:nvSpPr>
        <p:spPr>
          <a:xfrm>
            <a:off x="5946206" y="3774188"/>
            <a:ext cx="9525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AvgAccum</a:t>
            </a:r>
            <a:endParaRPr b="1" sz="900">
              <a:latin typeface="Century Gothic"/>
              <a:ea typeface="Century Gothic"/>
              <a:cs typeface="Century Gothic"/>
              <a:sym typeface="Century Gothic"/>
            </a:endParaRPr>
          </a:p>
        </p:txBody>
      </p:sp>
      <p:sp>
        <p:nvSpPr>
          <p:cNvPr id="685" name="Google Shape;685;p65"/>
          <p:cNvSpPr txBox="1"/>
          <p:nvPr/>
        </p:nvSpPr>
        <p:spPr>
          <a:xfrm>
            <a:off x="3280771"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686" name="Google Shape;686;p65"/>
          <p:cNvSpPr txBox="1"/>
          <p:nvPr/>
        </p:nvSpPr>
        <p:spPr>
          <a:xfrm>
            <a:off x="5048971"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687" name="Google Shape;687;p65"/>
          <p:cNvSpPr txBox="1"/>
          <p:nvPr/>
        </p:nvSpPr>
        <p:spPr>
          <a:xfrm>
            <a:off x="6786243" y="208402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688" name="Google Shape;688;p65"/>
          <p:cNvSpPr txBox="1"/>
          <p:nvPr/>
        </p:nvSpPr>
        <p:spPr>
          <a:xfrm>
            <a:off x="178069" y="3944119"/>
            <a:ext cx="1856700" cy="214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900">
                <a:solidFill>
                  <a:srgbClr val="3C78D8"/>
                </a:solidFill>
                <a:latin typeface="Century Gothic"/>
                <a:ea typeface="Century Gothic"/>
                <a:cs typeface="Century Gothic"/>
                <a:sym typeface="Century Gothic"/>
              </a:rPr>
              <a:t>Computes and stores the cumulative sum of numeric values or the cumulative concatenation of text values. </a:t>
            </a:r>
            <a:endParaRPr b="1" sz="900">
              <a:solidFill>
                <a:srgbClr val="3C78D8"/>
              </a:solidFill>
              <a:latin typeface="Century Gothic"/>
              <a:ea typeface="Century Gothic"/>
              <a:cs typeface="Century Gothic"/>
              <a:sym typeface="Century Gothic"/>
            </a:endParaRPr>
          </a:p>
          <a:p>
            <a:pPr indent="0" lvl="0" marL="0" rtl="0" algn="ctr">
              <a:spcBef>
                <a:spcPts val="0"/>
              </a:spcBef>
              <a:spcAft>
                <a:spcPts val="0"/>
              </a:spcAft>
              <a:buNone/>
            </a:pPr>
            <a:r>
              <a:t/>
            </a:r>
            <a:endParaRPr b="1" sz="900">
              <a:solidFill>
                <a:srgbClr val="3C78D8"/>
              </a:solidFill>
              <a:latin typeface="Century Gothic"/>
              <a:ea typeface="Century Gothic"/>
              <a:cs typeface="Century Gothic"/>
              <a:sym typeface="Century Gothic"/>
            </a:endParaRPr>
          </a:p>
        </p:txBody>
      </p:sp>
      <p:sp>
        <p:nvSpPr>
          <p:cNvPr id="689" name="Google Shape;689;p65"/>
          <p:cNvSpPr txBox="1"/>
          <p:nvPr/>
        </p:nvSpPr>
        <p:spPr>
          <a:xfrm>
            <a:off x="2050388" y="3944119"/>
            <a:ext cx="1518900" cy="669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The MaxAccum types calculate and store the cumulative maximum of a series of values.</a:t>
            </a:r>
            <a:endParaRPr b="1" sz="900">
              <a:solidFill>
                <a:srgbClr val="3C78D8"/>
              </a:solidFill>
              <a:latin typeface="Century Gothic"/>
              <a:ea typeface="Century Gothic"/>
              <a:cs typeface="Century Gothic"/>
              <a:sym typeface="Century Gothic"/>
            </a:endParaRPr>
          </a:p>
        </p:txBody>
      </p:sp>
      <p:sp>
        <p:nvSpPr>
          <p:cNvPr id="690" name="Google Shape;690;p65"/>
          <p:cNvSpPr txBox="1"/>
          <p:nvPr/>
        </p:nvSpPr>
        <p:spPr>
          <a:xfrm>
            <a:off x="5551894" y="3944119"/>
            <a:ext cx="1518900" cy="214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Calculates and stores the cumulative mean of a series of numeric values. </a:t>
            </a:r>
            <a:endParaRPr b="1" sz="900">
              <a:solidFill>
                <a:srgbClr val="3C78D8"/>
              </a:solidFill>
              <a:latin typeface="Century Gothic"/>
              <a:ea typeface="Century Gothic"/>
              <a:cs typeface="Century Gothic"/>
              <a:sym typeface="Century Gothic"/>
            </a:endParaRPr>
          </a:p>
        </p:txBody>
      </p:sp>
      <p:sp>
        <p:nvSpPr>
          <p:cNvPr id="691" name="Google Shape;691;p65"/>
          <p:cNvSpPr txBox="1"/>
          <p:nvPr/>
        </p:nvSpPr>
        <p:spPr>
          <a:xfrm>
            <a:off x="3808406" y="3971119"/>
            <a:ext cx="1518900" cy="669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The MinAccum types calculate and store the cumulative minimum of a series of values.</a:t>
            </a:r>
            <a:endParaRPr b="1" sz="900">
              <a:solidFill>
                <a:srgbClr val="3C78D8"/>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6"/>
          <p:cNvSpPr/>
          <p:nvPr/>
        </p:nvSpPr>
        <p:spPr>
          <a:xfrm>
            <a:off x="336919" y="184453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698" name="Google Shape;698;p66"/>
          <p:cNvSpPr txBox="1"/>
          <p:nvPr>
            <p:ph idx="1" type="body"/>
          </p:nvPr>
        </p:nvSpPr>
        <p:spPr>
          <a:xfrm>
            <a:off x="304800" y="856631"/>
            <a:ext cx="7078800" cy="855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400"/>
              <a:t>The GSQL language provides many different accumulators, which follow the same rules for receiving and accessing data - each of them, however, has its unique way of </a:t>
            </a:r>
            <a:r>
              <a:rPr b="1" lang="en" sz="1400">
                <a:solidFill>
                  <a:srgbClr val="3C78D8"/>
                </a:solidFill>
              </a:rPr>
              <a:t>aggregating values. </a:t>
            </a:r>
            <a:endParaRPr b="1" sz="1400">
              <a:solidFill>
                <a:srgbClr val="3C78D8"/>
              </a:solidFill>
            </a:endParaRPr>
          </a:p>
        </p:txBody>
      </p:sp>
      <p:sp>
        <p:nvSpPr>
          <p:cNvPr id="699" name="Google Shape;699;p66"/>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fld id="{00000000-1234-1234-1234-123412341234}" type="slidenum">
              <a:rPr lang="en"/>
              <a:t>‹#›</a:t>
            </a:fld>
            <a:endParaRPr/>
          </a:p>
        </p:txBody>
      </p:sp>
      <p:sp>
        <p:nvSpPr>
          <p:cNvPr id="700" name="Google Shape;700;p66"/>
          <p:cNvSpPr/>
          <p:nvPr/>
        </p:nvSpPr>
        <p:spPr>
          <a:xfrm>
            <a:off x="619613" y="2889168"/>
            <a:ext cx="851100" cy="9468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a:latin typeface="Century Gothic"/>
                <a:ea typeface="Century Gothic"/>
                <a:cs typeface="Century Gothic"/>
                <a:sym typeface="Century Gothic"/>
              </a:rPr>
              <a:t>Old Value:</a:t>
            </a:r>
            <a:endParaRPr b="1" sz="9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900">
                <a:latin typeface="Century Gothic"/>
                <a:ea typeface="Century Gothic"/>
                <a:cs typeface="Century Gothic"/>
                <a:sym typeface="Century Gothic"/>
              </a:rPr>
              <a:t>[2]</a:t>
            </a:r>
            <a:endParaRPr b="1" sz="900">
              <a:latin typeface="Century Gothic"/>
              <a:ea typeface="Century Gothic"/>
              <a:cs typeface="Century Gothic"/>
              <a:sym typeface="Century Gothic"/>
            </a:endParaRPr>
          </a:p>
          <a:p>
            <a:pPr indent="0" lvl="0" marL="0" rtl="0" algn="ctr">
              <a:spcBef>
                <a:spcPts val="0"/>
              </a:spcBef>
              <a:spcAft>
                <a:spcPts val="0"/>
              </a:spcAft>
              <a:buNone/>
            </a:pPr>
            <a:r>
              <a:rPr b="1" lang="en" sz="900">
                <a:latin typeface="Century Gothic"/>
                <a:ea typeface="Century Gothic"/>
                <a:cs typeface="Century Gothic"/>
                <a:sym typeface="Century Gothic"/>
              </a:rPr>
              <a:t>New Value: </a:t>
            </a:r>
            <a:br>
              <a:rPr b="1" lang="en" sz="900">
                <a:latin typeface="Century Gothic"/>
                <a:ea typeface="Century Gothic"/>
                <a:cs typeface="Century Gothic"/>
                <a:sym typeface="Century Gothic"/>
              </a:rPr>
            </a:br>
            <a:r>
              <a:rPr b="1" lang="en" sz="900">
                <a:latin typeface="Century Gothic"/>
                <a:ea typeface="Century Gothic"/>
                <a:cs typeface="Century Gothic"/>
                <a:sym typeface="Century Gothic"/>
              </a:rPr>
              <a:t>[2,1,3,5]</a:t>
            </a:r>
            <a:endParaRPr b="1" sz="900">
              <a:latin typeface="Century Gothic"/>
              <a:ea typeface="Century Gothic"/>
              <a:cs typeface="Century Gothic"/>
              <a:sym typeface="Century Gothic"/>
            </a:endParaRPr>
          </a:p>
        </p:txBody>
      </p:sp>
      <p:sp>
        <p:nvSpPr>
          <p:cNvPr id="701" name="Google Shape;701;p66"/>
          <p:cNvSpPr/>
          <p:nvPr/>
        </p:nvSpPr>
        <p:spPr>
          <a:xfrm>
            <a:off x="704770" y="250364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1, 3, 3, 5</a:t>
            </a:r>
            <a:endParaRPr sz="800">
              <a:latin typeface="Century Gothic"/>
              <a:ea typeface="Century Gothic"/>
              <a:cs typeface="Century Gothic"/>
              <a:sym typeface="Century Gothic"/>
            </a:endParaRPr>
          </a:p>
        </p:txBody>
      </p:sp>
      <p:cxnSp>
        <p:nvCxnSpPr>
          <p:cNvPr id="702" name="Google Shape;702;p66"/>
          <p:cNvCxnSpPr>
            <a:endCxn id="701" idx="4"/>
          </p:cNvCxnSpPr>
          <p:nvPr/>
        </p:nvCxnSpPr>
        <p:spPr>
          <a:xfrm rot="5400000">
            <a:off x="1098220" y="211709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703" name="Google Shape;703;p66"/>
          <p:cNvCxnSpPr/>
          <p:nvPr/>
        </p:nvCxnSpPr>
        <p:spPr>
          <a:xfrm flipH="1" rot="-5400000">
            <a:off x="476958" y="2244216"/>
            <a:ext cx="777900" cy="8400"/>
          </a:xfrm>
          <a:prstGeom prst="curvedConnector3">
            <a:avLst>
              <a:gd fmla="val 50000" name="adj1"/>
            </a:avLst>
          </a:prstGeom>
          <a:noFill/>
          <a:ln cap="flat" cmpd="sng" w="19050">
            <a:solidFill>
              <a:srgbClr val="6AA84F"/>
            </a:solidFill>
            <a:prstDash val="dash"/>
            <a:round/>
            <a:headEnd len="med" w="med" type="none"/>
            <a:tailEnd len="med" w="med" type="triangle"/>
          </a:ln>
        </p:spPr>
      </p:cxnSp>
      <p:cxnSp>
        <p:nvCxnSpPr>
          <p:cNvPr id="704" name="Google Shape;704;p66"/>
          <p:cNvCxnSpPr>
            <a:endCxn id="701" idx="2"/>
          </p:cNvCxnSpPr>
          <p:nvPr/>
        </p:nvCxnSpPr>
        <p:spPr>
          <a:xfrm flipH="1" rot="-5400000">
            <a:off x="61420" y="212759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705" name="Google Shape;705;p66"/>
          <p:cNvSpPr txBox="1"/>
          <p:nvPr/>
        </p:nvSpPr>
        <p:spPr>
          <a:xfrm>
            <a:off x="388987"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706" name="Google Shape;706;p66"/>
          <p:cNvSpPr txBox="1"/>
          <p:nvPr/>
        </p:nvSpPr>
        <p:spPr>
          <a:xfrm>
            <a:off x="861712"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707" name="Google Shape;707;p66"/>
          <p:cNvSpPr txBox="1"/>
          <p:nvPr/>
        </p:nvSpPr>
        <p:spPr>
          <a:xfrm>
            <a:off x="1536168"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708" name="Google Shape;708;p66"/>
          <p:cNvSpPr txBox="1"/>
          <p:nvPr/>
        </p:nvSpPr>
        <p:spPr>
          <a:xfrm>
            <a:off x="575288" y="3831338"/>
            <a:ext cx="11112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SetAccum&lt;int&gt;</a:t>
            </a:r>
            <a:endParaRPr b="1" sz="900">
              <a:latin typeface="Century Gothic"/>
              <a:ea typeface="Century Gothic"/>
              <a:cs typeface="Century Gothic"/>
              <a:sym typeface="Century Gothic"/>
            </a:endParaRPr>
          </a:p>
        </p:txBody>
      </p:sp>
      <p:sp>
        <p:nvSpPr>
          <p:cNvPr id="709" name="Google Shape;709;p66"/>
          <p:cNvSpPr/>
          <p:nvPr/>
        </p:nvSpPr>
        <p:spPr>
          <a:xfrm>
            <a:off x="2152088" y="184453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0" name="Google Shape;710;p66"/>
          <p:cNvSpPr/>
          <p:nvPr/>
        </p:nvSpPr>
        <p:spPr>
          <a:xfrm>
            <a:off x="2434781" y="288916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900">
                <a:solidFill>
                  <a:schemeClr val="dk1"/>
                </a:solidFill>
                <a:latin typeface="Century Gothic"/>
                <a:ea typeface="Century Gothic"/>
                <a:cs typeface="Century Gothic"/>
                <a:sym typeface="Century Gothic"/>
              </a:rPr>
              <a:t>Old Value:</a:t>
            </a:r>
            <a:endParaRPr b="1" sz="900">
              <a:solidFill>
                <a:schemeClr val="dk1"/>
              </a:solidFill>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900">
                <a:solidFill>
                  <a:schemeClr val="dk1"/>
                </a:solidFill>
                <a:latin typeface="Century Gothic"/>
                <a:ea typeface="Century Gothic"/>
                <a:cs typeface="Century Gothic"/>
                <a:sym typeface="Century Gothic"/>
              </a:rPr>
              <a:t>[2]</a:t>
            </a:r>
            <a:endParaRPr b="1" sz="900">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b="1" lang="en" sz="900">
                <a:latin typeface="Century Gothic"/>
                <a:ea typeface="Century Gothic"/>
                <a:cs typeface="Century Gothic"/>
                <a:sym typeface="Century Gothic"/>
              </a:rPr>
              <a:t>New Value: </a:t>
            </a:r>
            <a:br>
              <a:rPr b="1" lang="en" sz="900">
                <a:latin typeface="Century Gothic"/>
                <a:ea typeface="Century Gothic"/>
                <a:cs typeface="Century Gothic"/>
                <a:sym typeface="Century Gothic"/>
              </a:rPr>
            </a:br>
            <a:r>
              <a:rPr b="1" lang="en" sz="900">
                <a:latin typeface="Century Gothic"/>
                <a:ea typeface="Century Gothic"/>
                <a:cs typeface="Century Gothic"/>
                <a:sym typeface="Century Gothic"/>
              </a:rPr>
              <a:t>[2,1,5,3,3]</a:t>
            </a:r>
            <a:endParaRPr b="1" sz="900">
              <a:latin typeface="Century Gothic"/>
              <a:ea typeface="Century Gothic"/>
              <a:cs typeface="Century Gothic"/>
              <a:sym typeface="Century Gothic"/>
            </a:endParaRPr>
          </a:p>
        </p:txBody>
      </p:sp>
      <p:sp>
        <p:nvSpPr>
          <p:cNvPr id="711" name="Google Shape;711;p66"/>
          <p:cNvSpPr/>
          <p:nvPr/>
        </p:nvSpPr>
        <p:spPr>
          <a:xfrm>
            <a:off x="2519939" y="250364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1, 5, 3, 3</a:t>
            </a:r>
            <a:endParaRPr sz="800">
              <a:latin typeface="Century Gothic"/>
              <a:ea typeface="Century Gothic"/>
              <a:cs typeface="Century Gothic"/>
              <a:sym typeface="Century Gothic"/>
            </a:endParaRPr>
          </a:p>
        </p:txBody>
      </p:sp>
      <p:cxnSp>
        <p:nvCxnSpPr>
          <p:cNvPr id="712" name="Google Shape;712;p66"/>
          <p:cNvCxnSpPr>
            <a:endCxn id="711" idx="4"/>
          </p:cNvCxnSpPr>
          <p:nvPr/>
        </p:nvCxnSpPr>
        <p:spPr>
          <a:xfrm rot="5400000">
            <a:off x="2913389" y="211709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713" name="Google Shape;713;p66"/>
          <p:cNvCxnSpPr/>
          <p:nvPr/>
        </p:nvCxnSpPr>
        <p:spPr>
          <a:xfrm flipH="1" rot="-5400000">
            <a:off x="2349277" y="2244216"/>
            <a:ext cx="777900" cy="8400"/>
          </a:xfrm>
          <a:prstGeom prst="curvedConnector3">
            <a:avLst>
              <a:gd fmla="val 50000" name="adj1"/>
            </a:avLst>
          </a:prstGeom>
          <a:noFill/>
          <a:ln cap="flat" cmpd="sng" w="19050">
            <a:solidFill>
              <a:srgbClr val="6AA84F"/>
            </a:solidFill>
            <a:prstDash val="dash"/>
            <a:round/>
            <a:headEnd len="med" w="med" type="none"/>
            <a:tailEnd len="med" w="med" type="triangle"/>
          </a:ln>
        </p:spPr>
      </p:cxnSp>
      <p:cxnSp>
        <p:nvCxnSpPr>
          <p:cNvPr id="714" name="Google Shape;714;p66"/>
          <p:cNvCxnSpPr>
            <a:endCxn id="711" idx="2"/>
          </p:cNvCxnSpPr>
          <p:nvPr/>
        </p:nvCxnSpPr>
        <p:spPr>
          <a:xfrm flipH="1" rot="-5400000">
            <a:off x="1876589" y="212759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715" name="Google Shape;715;p66"/>
          <p:cNvSpPr txBox="1"/>
          <p:nvPr/>
        </p:nvSpPr>
        <p:spPr>
          <a:xfrm>
            <a:off x="2204156"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a:t>
            </a:r>
            <a:endParaRPr b="1" sz="900">
              <a:latin typeface="Century Gothic"/>
              <a:ea typeface="Century Gothic"/>
              <a:cs typeface="Century Gothic"/>
              <a:sym typeface="Century Gothic"/>
            </a:endParaRPr>
          </a:p>
        </p:txBody>
      </p:sp>
      <p:sp>
        <p:nvSpPr>
          <p:cNvPr id="716" name="Google Shape;716;p66"/>
          <p:cNvSpPr txBox="1"/>
          <p:nvPr/>
        </p:nvSpPr>
        <p:spPr>
          <a:xfrm>
            <a:off x="2734031"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717" name="Google Shape;717;p66"/>
          <p:cNvSpPr txBox="1"/>
          <p:nvPr/>
        </p:nvSpPr>
        <p:spPr>
          <a:xfrm>
            <a:off x="2346019" y="3831338"/>
            <a:ext cx="12414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ListAccum</a:t>
            </a:r>
            <a:r>
              <a:rPr b="1" lang="en" sz="900">
                <a:solidFill>
                  <a:schemeClr val="dk1"/>
                </a:solidFill>
                <a:latin typeface="Century Gothic"/>
                <a:ea typeface="Century Gothic"/>
                <a:cs typeface="Century Gothic"/>
                <a:sym typeface="Century Gothic"/>
              </a:rPr>
              <a:t>&lt;int&gt;</a:t>
            </a:r>
            <a:endParaRPr b="1" sz="9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718" name="Google Shape;718;p66"/>
          <p:cNvSpPr/>
          <p:nvPr/>
        </p:nvSpPr>
        <p:spPr>
          <a:xfrm>
            <a:off x="4024406" y="184453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 name="Google Shape;719;p66"/>
          <p:cNvSpPr/>
          <p:nvPr/>
        </p:nvSpPr>
        <p:spPr>
          <a:xfrm>
            <a:off x="4307100" y="2889168"/>
            <a:ext cx="851100" cy="9339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900">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Old Value:</a:t>
            </a:r>
            <a:endParaRPr sz="900">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900">
                <a:latin typeface="Century Gothic"/>
                <a:ea typeface="Century Gothic"/>
                <a:cs typeface="Century Gothic"/>
                <a:sym typeface="Century Gothic"/>
              </a:rPr>
              <a:t>[1-&gt;1]</a:t>
            </a:r>
            <a:endParaRPr b="1" sz="900">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New Value: </a:t>
            </a:r>
            <a:endParaRPr b="1" sz="900">
              <a:latin typeface="Century Gothic"/>
              <a:ea typeface="Century Gothic"/>
              <a:cs typeface="Century Gothic"/>
              <a:sym typeface="Century Gothic"/>
            </a:endParaRPr>
          </a:p>
          <a:p>
            <a:pPr indent="0" lvl="0" marL="0" rtl="0" algn="ctr">
              <a:spcBef>
                <a:spcPts val="0"/>
              </a:spcBef>
              <a:spcAft>
                <a:spcPts val="0"/>
              </a:spcAft>
              <a:buNone/>
            </a:pPr>
            <a:r>
              <a:rPr b="1" lang="en" sz="900">
                <a:latin typeface="Century Gothic"/>
                <a:ea typeface="Century Gothic"/>
                <a:cs typeface="Century Gothic"/>
                <a:sym typeface="Century Gothic"/>
              </a:rPr>
              <a:t>1-&gt;6</a:t>
            </a:r>
            <a:br>
              <a:rPr b="1" lang="en" sz="900">
                <a:latin typeface="Century Gothic"/>
                <a:ea typeface="Century Gothic"/>
                <a:cs typeface="Century Gothic"/>
                <a:sym typeface="Century Gothic"/>
              </a:rPr>
            </a:br>
            <a:r>
              <a:rPr b="1" lang="en" sz="900">
                <a:latin typeface="Century Gothic"/>
                <a:ea typeface="Century Gothic"/>
                <a:cs typeface="Century Gothic"/>
                <a:sym typeface="Century Gothic"/>
              </a:rPr>
              <a:t>5-&gt;2</a:t>
            </a:r>
            <a:endParaRPr b="1" sz="900">
              <a:latin typeface="Century Gothic"/>
              <a:ea typeface="Century Gothic"/>
              <a:cs typeface="Century Gothic"/>
              <a:sym typeface="Century Gothic"/>
            </a:endParaRPr>
          </a:p>
        </p:txBody>
      </p:sp>
      <p:sp>
        <p:nvSpPr>
          <p:cNvPr id="720" name="Google Shape;720;p66"/>
          <p:cNvSpPr/>
          <p:nvPr/>
        </p:nvSpPr>
        <p:spPr>
          <a:xfrm>
            <a:off x="4392258" y="250364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1-&gt;2</a:t>
            </a:r>
            <a:br>
              <a:rPr lang="en" sz="800">
                <a:latin typeface="Century Gothic"/>
                <a:ea typeface="Century Gothic"/>
                <a:cs typeface="Century Gothic"/>
                <a:sym typeface="Century Gothic"/>
              </a:rPr>
            </a:br>
            <a:r>
              <a:rPr lang="en" sz="800">
                <a:latin typeface="Century Gothic"/>
                <a:ea typeface="Century Gothic"/>
                <a:cs typeface="Century Gothic"/>
                <a:sym typeface="Century Gothic"/>
              </a:rPr>
              <a:t>1-&gt;3</a:t>
            </a:r>
            <a:endParaRPr sz="800">
              <a:latin typeface="Century Gothic"/>
              <a:ea typeface="Century Gothic"/>
              <a:cs typeface="Century Gothic"/>
              <a:sym typeface="Century Gothic"/>
            </a:endParaRPr>
          </a:p>
          <a:p>
            <a:pPr indent="0" lvl="0" marL="0" rtl="0" algn="ctr">
              <a:spcBef>
                <a:spcPts val="0"/>
              </a:spcBef>
              <a:spcAft>
                <a:spcPts val="0"/>
              </a:spcAft>
              <a:buNone/>
            </a:pPr>
            <a:r>
              <a:rPr lang="en" sz="800">
                <a:latin typeface="Century Gothic"/>
                <a:ea typeface="Century Gothic"/>
                <a:cs typeface="Century Gothic"/>
                <a:sym typeface="Century Gothic"/>
              </a:rPr>
              <a:t>5-&gt;2</a:t>
            </a:r>
            <a:endParaRPr sz="800">
              <a:latin typeface="Century Gothic"/>
              <a:ea typeface="Century Gothic"/>
              <a:cs typeface="Century Gothic"/>
              <a:sym typeface="Century Gothic"/>
            </a:endParaRPr>
          </a:p>
        </p:txBody>
      </p:sp>
      <p:cxnSp>
        <p:nvCxnSpPr>
          <p:cNvPr id="721" name="Google Shape;721;p66"/>
          <p:cNvCxnSpPr>
            <a:endCxn id="720" idx="4"/>
          </p:cNvCxnSpPr>
          <p:nvPr/>
        </p:nvCxnSpPr>
        <p:spPr>
          <a:xfrm rot="5400000">
            <a:off x="4785708" y="211709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722" name="Google Shape;722;p66"/>
          <p:cNvCxnSpPr>
            <a:endCxn id="720" idx="0"/>
          </p:cNvCxnSpPr>
          <p:nvPr/>
        </p:nvCxnSpPr>
        <p:spPr>
          <a:xfrm flipH="1" rot="-5400000">
            <a:off x="4335858" y="2244141"/>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cxnSp>
        <p:nvCxnSpPr>
          <p:cNvPr id="723" name="Google Shape;723;p66"/>
          <p:cNvCxnSpPr>
            <a:endCxn id="720" idx="2"/>
          </p:cNvCxnSpPr>
          <p:nvPr/>
        </p:nvCxnSpPr>
        <p:spPr>
          <a:xfrm flipH="1" rot="-5400000">
            <a:off x="3748908" y="212759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724" name="Google Shape;724;p66"/>
          <p:cNvSpPr txBox="1"/>
          <p:nvPr/>
        </p:nvSpPr>
        <p:spPr>
          <a:xfrm>
            <a:off x="4076475" y="2141175"/>
            <a:ext cx="3990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1-&gt;2</a:t>
            </a:r>
            <a:endParaRPr b="1" sz="900">
              <a:latin typeface="Century Gothic"/>
              <a:ea typeface="Century Gothic"/>
              <a:cs typeface="Century Gothic"/>
              <a:sym typeface="Century Gothic"/>
            </a:endParaRPr>
          </a:p>
        </p:txBody>
      </p:sp>
      <p:sp>
        <p:nvSpPr>
          <p:cNvPr id="725" name="Google Shape;725;p66"/>
          <p:cNvSpPr txBox="1"/>
          <p:nvPr/>
        </p:nvSpPr>
        <p:spPr>
          <a:xfrm>
            <a:off x="4663501" y="2141175"/>
            <a:ext cx="4899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1-&gt;3</a:t>
            </a:r>
            <a:endParaRPr b="1" sz="900">
              <a:latin typeface="Century Gothic"/>
              <a:ea typeface="Century Gothic"/>
              <a:cs typeface="Century Gothic"/>
              <a:sym typeface="Century Gothic"/>
            </a:endParaRPr>
          </a:p>
        </p:txBody>
      </p:sp>
      <p:sp>
        <p:nvSpPr>
          <p:cNvPr id="726" name="Google Shape;726;p66"/>
          <p:cNvSpPr txBox="1"/>
          <p:nvPr/>
        </p:nvSpPr>
        <p:spPr>
          <a:xfrm>
            <a:off x="3769125" y="3831338"/>
            <a:ext cx="25341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MapAccum</a:t>
            </a:r>
            <a:r>
              <a:rPr b="1" lang="en" sz="900">
                <a:solidFill>
                  <a:schemeClr val="dk1"/>
                </a:solidFill>
                <a:latin typeface="Century Gothic"/>
                <a:ea typeface="Century Gothic"/>
                <a:cs typeface="Century Gothic"/>
                <a:sym typeface="Century Gothic"/>
              </a:rPr>
              <a:t>&lt;int,SumAccum&lt;int&gt;&gt;</a:t>
            </a:r>
            <a:endParaRPr b="1" sz="9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b="1" sz="900">
              <a:latin typeface="Century Gothic"/>
              <a:ea typeface="Century Gothic"/>
              <a:cs typeface="Century Gothic"/>
              <a:sym typeface="Century Gothic"/>
            </a:endParaRPr>
          </a:p>
        </p:txBody>
      </p:sp>
      <p:sp>
        <p:nvSpPr>
          <p:cNvPr id="727" name="Google Shape;727;p66"/>
          <p:cNvSpPr/>
          <p:nvPr/>
        </p:nvSpPr>
        <p:spPr>
          <a:xfrm>
            <a:off x="5953875" y="1844531"/>
            <a:ext cx="1429800" cy="199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8" name="Google Shape;728;p66"/>
          <p:cNvSpPr/>
          <p:nvPr/>
        </p:nvSpPr>
        <p:spPr>
          <a:xfrm>
            <a:off x="6236569" y="2770950"/>
            <a:ext cx="851100" cy="10521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entury Gothic"/>
              <a:ea typeface="Century Gothic"/>
              <a:cs typeface="Century Gothic"/>
              <a:sym typeface="Century Gothic"/>
            </a:endParaRPr>
          </a:p>
          <a:p>
            <a:pPr indent="0" lvl="0" marL="0" rtl="0" algn="l">
              <a:spcBef>
                <a:spcPts val="0"/>
              </a:spcBef>
              <a:spcAft>
                <a:spcPts val="0"/>
              </a:spcAft>
              <a:buNone/>
            </a:pPr>
            <a:r>
              <a:t/>
            </a:r>
            <a:endParaRPr b="1" sz="9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b="1" lang="en" sz="900">
                <a:solidFill>
                  <a:schemeClr val="dk1"/>
                </a:solidFill>
                <a:latin typeface="Century Gothic"/>
                <a:ea typeface="Century Gothic"/>
                <a:cs typeface="Century Gothic"/>
                <a:sym typeface="Century Gothic"/>
              </a:rPr>
              <a:t>  Old Value:</a:t>
            </a:r>
            <a:endParaRPr sz="900">
              <a:solidFill>
                <a:schemeClr val="dk1"/>
              </a:solidFill>
              <a:latin typeface="Century Gothic"/>
              <a:ea typeface="Century Gothic"/>
              <a:cs typeface="Century Gothic"/>
              <a:sym typeface="Century Gothic"/>
            </a:endParaRPr>
          </a:p>
          <a:p>
            <a:pPr indent="0" lvl="0" marL="0" rtl="0" algn="ctr">
              <a:lnSpc>
                <a:spcPct val="150000"/>
              </a:lnSpc>
              <a:spcBef>
                <a:spcPts val="0"/>
              </a:spcBef>
              <a:spcAft>
                <a:spcPts val="0"/>
              </a:spcAft>
              <a:buNone/>
            </a:pPr>
            <a:r>
              <a:rPr b="1" lang="en" sz="900">
                <a:solidFill>
                  <a:schemeClr val="dk1"/>
                </a:solidFill>
                <a:latin typeface="Century Gothic"/>
                <a:ea typeface="Century Gothic"/>
                <a:cs typeface="Century Gothic"/>
                <a:sym typeface="Century Gothic"/>
              </a:rPr>
              <a:t>[userD,150]</a:t>
            </a:r>
            <a:endParaRPr b="1" sz="9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rPr b="1" lang="en" sz="900">
                <a:solidFill>
                  <a:schemeClr val="dk1"/>
                </a:solidFill>
                <a:latin typeface="Century Gothic"/>
                <a:ea typeface="Century Gothic"/>
                <a:cs typeface="Century Gothic"/>
                <a:sym typeface="Century Gothic"/>
              </a:rPr>
              <a:t>New Value: </a:t>
            </a:r>
            <a:endParaRPr b="1" sz="900">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800">
                <a:solidFill>
                  <a:schemeClr val="dk1"/>
                </a:solidFill>
                <a:latin typeface="Century Gothic"/>
                <a:ea typeface="Century Gothic"/>
                <a:cs typeface="Century Gothic"/>
                <a:sym typeface="Century Gothic"/>
              </a:rPr>
              <a:t>[userC,300,</a:t>
            </a:r>
            <a:endParaRPr b="1" sz="8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800">
                <a:solidFill>
                  <a:schemeClr val="dk1"/>
                </a:solidFill>
                <a:latin typeface="Century Gothic"/>
                <a:ea typeface="Century Gothic"/>
                <a:cs typeface="Century Gothic"/>
                <a:sym typeface="Century Gothic"/>
              </a:rPr>
              <a:t>UserD,150,</a:t>
            </a:r>
            <a:endParaRPr b="1" sz="800">
              <a:solidFill>
                <a:schemeClr val="dk1"/>
              </a:solidFill>
              <a:latin typeface="Century Gothic"/>
              <a:ea typeface="Century Gothic"/>
              <a:cs typeface="Century Gothic"/>
              <a:sym typeface="Century Gothic"/>
            </a:endParaRPr>
          </a:p>
          <a:p>
            <a:pPr indent="0" lvl="0" marL="0" rtl="0" algn="ctr">
              <a:spcBef>
                <a:spcPts val="0"/>
              </a:spcBef>
              <a:spcAft>
                <a:spcPts val="0"/>
              </a:spcAft>
              <a:buClr>
                <a:schemeClr val="dk1"/>
              </a:buClr>
              <a:buSzPts val="800"/>
              <a:buFont typeface="Arial"/>
              <a:buNone/>
            </a:pPr>
            <a:r>
              <a:rPr b="1" lang="en" sz="800">
                <a:solidFill>
                  <a:schemeClr val="dk1"/>
                </a:solidFill>
                <a:latin typeface="Century Gothic"/>
                <a:ea typeface="Century Gothic"/>
                <a:cs typeface="Century Gothic"/>
                <a:sym typeface="Century Gothic"/>
              </a:rPr>
              <a:t>userA,100]</a:t>
            </a:r>
            <a:endParaRPr b="1" sz="800">
              <a:solidFill>
                <a:schemeClr val="dk1"/>
              </a:solidFill>
              <a:latin typeface="Century Gothic"/>
              <a:ea typeface="Century Gothic"/>
              <a:cs typeface="Century Gothic"/>
              <a:sym typeface="Century Gothic"/>
            </a:endParaRPr>
          </a:p>
          <a:p>
            <a:pPr indent="0" lvl="0" marL="0" rtl="0" algn="ctr">
              <a:spcBef>
                <a:spcPts val="0"/>
              </a:spcBef>
              <a:spcAft>
                <a:spcPts val="0"/>
              </a:spcAft>
              <a:buNone/>
            </a:pPr>
            <a:r>
              <a:t/>
            </a:r>
            <a:endParaRPr b="1" sz="900">
              <a:latin typeface="Century Gothic"/>
              <a:ea typeface="Century Gothic"/>
              <a:cs typeface="Century Gothic"/>
              <a:sym typeface="Century Gothic"/>
            </a:endParaRPr>
          </a:p>
        </p:txBody>
      </p:sp>
      <p:sp>
        <p:nvSpPr>
          <p:cNvPr id="729" name="Google Shape;729;p66"/>
          <p:cNvSpPr/>
          <p:nvPr/>
        </p:nvSpPr>
        <p:spPr>
          <a:xfrm>
            <a:off x="6321727" y="2389341"/>
            <a:ext cx="673500" cy="5346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latin typeface="Century Gothic"/>
                <a:ea typeface="Century Gothic"/>
                <a:cs typeface="Century Gothic"/>
                <a:sym typeface="Century Gothic"/>
              </a:rPr>
              <a:t>userC,300</a:t>
            </a:r>
            <a:endParaRPr sz="800">
              <a:latin typeface="Century Gothic"/>
              <a:ea typeface="Century Gothic"/>
              <a:cs typeface="Century Gothic"/>
              <a:sym typeface="Century Gothic"/>
            </a:endParaRPr>
          </a:p>
          <a:p>
            <a:pPr indent="0" lvl="0" marL="0" rtl="0" algn="ctr">
              <a:spcBef>
                <a:spcPts val="0"/>
              </a:spcBef>
              <a:spcAft>
                <a:spcPts val="0"/>
              </a:spcAft>
              <a:buNone/>
            </a:pPr>
            <a:r>
              <a:rPr lang="en" sz="800">
                <a:latin typeface="Century Gothic"/>
                <a:ea typeface="Century Gothic"/>
                <a:cs typeface="Century Gothic"/>
                <a:sym typeface="Century Gothic"/>
              </a:rPr>
              <a:t>userA,100</a:t>
            </a:r>
            <a:endParaRPr sz="800">
              <a:latin typeface="Century Gothic"/>
              <a:ea typeface="Century Gothic"/>
              <a:cs typeface="Century Gothic"/>
              <a:sym typeface="Century Gothic"/>
            </a:endParaRPr>
          </a:p>
        </p:txBody>
      </p:sp>
      <p:cxnSp>
        <p:nvCxnSpPr>
          <p:cNvPr id="730" name="Google Shape;730;p66"/>
          <p:cNvCxnSpPr>
            <a:endCxn id="729" idx="4"/>
          </p:cNvCxnSpPr>
          <p:nvPr/>
        </p:nvCxnSpPr>
        <p:spPr>
          <a:xfrm rot="5400000">
            <a:off x="6715177" y="2002791"/>
            <a:ext cx="933900" cy="373800"/>
          </a:xfrm>
          <a:prstGeom prst="curvedConnector2">
            <a:avLst/>
          </a:prstGeom>
          <a:noFill/>
          <a:ln cap="flat" cmpd="sng" w="19050">
            <a:solidFill>
              <a:srgbClr val="6AA84F"/>
            </a:solidFill>
            <a:prstDash val="dash"/>
            <a:round/>
            <a:headEnd len="med" w="med" type="none"/>
            <a:tailEnd len="med" w="med" type="triangle"/>
          </a:ln>
        </p:spPr>
      </p:cxnSp>
      <p:cxnSp>
        <p:nvCxnSpPr>
          <p:cNvPr id="731" name="Google Shape;731;p66"/>
          <p:cNvCxnSpPr>
            <a:endCxn id="729" idx="2"/>
          </p:cNvCxnSpPr>
          <p:nvPr/>
        </p:nvCxnSpPr>
        <p:spPr>
          <a:xfrm flipH="1" rot="-5400000">
            <a:off x="5678377" y="2013291"/>
            <a:ext cx="933900" cy="352800"/>
          </a:xfrm>
          <a:prstGeom prst="curvedConnector2">
            <a:avLst/>
          </a:prstGeom>
          <a:noFill/>
          <a:ln cap="flat" cmpd="sng" w="19050">
            <a:solidFill>
              <a:srgbClr val="6AA84F"/>
            </a:solidFill>
            <a:prstDash val="dash"/>
            <a:round/>
            <a:headEnd len="med" w="med" type="none"/>
            <a:tailEnd len="med" w="med" type="triangle"/>
          </a:ln>
        </p:spPr>
      </p:cxnSp>
      <p:sp>
        <p:nvSpPr>
          <p:cNvPr id="732" name="Google Shape;732;p66"/>
          <p:cNvSpPr txBox="1"/>
          <p:nvPr/>
        </p:nvSpPr>
        <p:spPr>
          <a:xfrm>
            <a:off x="5834493" y="1798275"/>
            <a:ext cx="1081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(“userA”, 100)</a:t>
            </a:r>
            <a:endParaRPr b="1" sz="900">
              <a:latin typeface="Century Gothic"/>
              <a:ea typeface="Century Gothic"/>
              <a:cs typeface="Century Gothic"/>
              <a:sym typeface="Century Gothic"/>
            </a:endParaRPr>
          </a:p>
        </p:txBody>
      </p:sp>
      <p:sp>
        <p:nvSpPr>
          <p:cNvPr id="733" name="Google Shape;733;p66"/>
          <p:cNvSpPr txBox="1"/>
          <p:nvPr/>
        </p:nvSpPr>
        <p:spPr>
          <a:xfrm>
            <a:off x="6117656" y="3831338"/>
            <a:ext cx="13785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HeapAccum&lt;Tuple&gt;</a:t>
            </a:r>
            <a:endParaRPr b="1" sz="900">
              <a:latin typeface="Century Gothic"/>
              <a:ea typeface="Century Gothic"/>
              <a:cs typeface="Century Gothic"/>
              <a:sym typeface="Century Gothic"/>
            </a:endParaRPr>
          </a:p>
        </p:txBody>
      </p:sp>
      <p:sp>
        <p:nvSpPr>
          <p:cNvPr id="734" name="Google Shape;734;p66"/>
          <p:cNvSpPr txBox="1"/>
          <p:nvPr/>
        </p:nvSpPr>
        <p:spPr>
          <a:xfrm>
            <a:off x="3333543" y="2140782"/>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a:t>
            </a:r>
            <a:endParaRPr b="1" sz="900">
              <a:latin typeface="Century Gothic"/>
              <a:ea typeface="Century Gothic"/>
              <a:cs typeface="Century Gothic"/>
              <a:sym typeface="Century Gothic"/>
            </a:endParaRPr>
          </a:p>
        </p:txBody>
      </p:sp>
      <p:sp>
        <p:nvSpPr>
          <p:cNvPr id="735" name="Google Shape;735;p66"/>
          <p:cNvSpPr txBox="1"/>
          <p:nvPr/>
        </p:nvSpPr>
        <p:spPr>
          <a:xfrm>
            <a:off x="5117869" y="2140425"/>
            <a:ext cx="4899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5-&gt;2</a:t>
            </a:r>
            <a:endParaRPr b="1" sz="900">
              <a:latin typeface="Century Gothic"/>
              <a:ea typeface="Century Gothic"/>
              <a:cs typeface="Century Gothic"/>
              <a:sym typeface="Century Gothic"/>
            </a:endParaRPr>
          </a:p>
        </p:txBody>
      </p:sp>
      <p:cxnSp>
        <p:nvCxnSpPr>
          <p:cNvPr id="736" name="Google Shape;736;p66"/>
          <p:cNvCxnSpPr/>
          <p:nvPr/>
        </p:nvCxnSpPr>
        <p:spPr>
          <a:xfrm flipH="1" rot="-5400000">
            <a:off x="762708" y="2244216"/>
            <a:ext cx="777900" cy="8400"/>
          </a:xfrm>
          <a:prstGeom prst="curvedConnector3">
            <a:avLst>
              <a:gd fmla="val 41409" name="adj1"/>
            </a:avLst>
          </a:prstGeom>
          <a:noFill/>
          <a:ln cap="flat" cmpd="sng" w="19050">
            <a:solidFill>
              <a:srgbClr val="6AA84F"/>
            </a:solidFill>
            <a:prstDash val="dash"/>
            <a:round/>
            <a:headEnd len="med" w="med" type="none"/>
            <a:tailEnd len="med" w="med" type="triangle"/>
          </a:ln>
        </p:spPr>
      </p:cxnSp>
      <p:sp>
        <p:nvSpPr>
          <p:cNvPr id="737" name="Google Shape;737;p66"/>
          <p:cNvSpPr txBox="1"/>
          <p:nvPr/>
        </p:nvSpPr>
        <p:spPr>
          <a:xfrm>
            <a:off x="1147462"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cxnSp>
        <p:nvCxnSpPr>
          <p:cNvPr id="738" name="Google Shape;738;p66"/>
          <p:cNvCxnSpPr/>
          <p:nvPr/>
        </p:nvCxnSpPr>
        <p:spPr>
          <a:xfrm flipH="1" rot="-5400000">
            <a:off x="2577877" y="2244216"/>
            <a:ext cx="777900" cy="8400"/>
          </a:xfrm>
          <a:prstGeom prst="curvedConnector3">
            <a:avLst>
              <a:gd fmla="val 50000" name="adj1"/>
            </a:avLst>
          </a:prstGeom>
          <a:noFill/>
          <a:ln cap="flat" cmpd="sng" w="19050">
            <a:solidFill>
              <a:srgbClr val="6AA84F"/>
            </a:solidFill>
            <a:prstDash val="dash"/>
            <a:round/>
            <a:headEnd len="med" w="med" type="none"/>
            <a:tailEnd len="med" w="med" type="triangle"/>
          </a:ln>
        </p:spPr>
      </p:cxnSp>
      <p:sp>
        <p:nvSpPr>
          <p:cNvPr id="739" name="Google Shape;739;p66"/>
          <p:cNvSpPr txBox="1"/>
          <p:nvPr/>
        </p:nvSpPr>
        <p:spPr>
          <a:xfrm>
            <a:off x="2962631" y="2141175"/>
            <a:ext cx="2307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3</a:t>
            </a:r>
            <a:endParaRPr b="1" sz="900">
              <a:latin typeface="Century Gothic"/>
              <a:ea typeface="Century Gothic"/>
              <a:cs typeface="Century Gothic"/>
              <a:sym typeface="Century Gothic"/>
            </a:endParaRPr>
          </a:p>
        </p:txBody>
      </p:sp>
      <p:sp>
        <p:nvSpPr>
          <p:cNvPr id="740" name="Google Shape;740;p66"/>
          <p:cNvSpPr txBox="1"/>
          <p:nvPr/>
        </p:nvSpPr>
        <p:spPr>
          <a:xfrm>
            <a:off x="6634593" y="2141175"/>
            <a:ext cx="1081800" cy="214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latin typeface="Century Gothic"/>
                <a:ea typeface="Century Gothic"/>
                <a:cs typeface="Century Gothic"/>
                <a:sym typeface="Century Gothic"/>
              </a:rPr>
              <a:t>(“userC”, 300)</a:t>
            </a:r>
            <a:endParaRPr b="1" sz="900">
              <a:latin typeface="Century Gothic"/>
              <a:ea typeface="Century Gothic"/>
              <a:cs typeface="Century Gothic"/>
              <a:sym typeface="Century Gothic"/>
            </a:endParaRPr>
          </a:p>
        </p:txBody>
      </p:sp>
      <p:sp>
        <p:nvSpPr>
          <p:cNvPr id="741" name="Google Shape;741;p66"/>
          <p:cNvSpPr txBox="1"/>
          <p:nvPr/>
        </p:nvSpPr>
        <p:spPr>
          <a:xfrm>
            <a:off x="292369" y="4001269"/>
            <a:ext cx="1518900" cy="35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Maintains a collection of unique elements. </a:t>
            </a:r>
            <a:endParaRPr b="1" sz="900">
              <a:solidFill>
                <a:srgbClr val="3C78D8"/>
              </a:solidFill>
              <a:latin typeface="Century Gothic"/>
              <a:ea typeface="Century Gothic"/>
              <a:cs typeface="Century Gothic"/>
              <a:sym typeface="Century Gothic"/>
            </a:endParaRPr>
          </a:p>
        </p:txBody>
      </p:sp>
      <p:sp>
        <p:nvSpPr>
          <p:cNvPr id="742" name="Google Shape;742;p66"/>
          <p:cNvSpPr txBox="1"/>
          <p:nvPr/>
        </p:nvSpPr>
        <p:spPr>
          <a:xfrm>
            <a:off x="2094938" y="4001269"/>
            <a:ext cx="1518900" cy="35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Maintains a sequential collection of elements.</a:t>
            </a:r>
            <a:endParaRPr b="1" sz="900">
              <a:solidFill>
                <a:srgbClr val="3C78D8"/>
              </a:solidFill>
              <a:latin typeface="Century Gothic"/>
              <a:ea typeface="Century Gothic"/>
              <a:cs typeface="Century Gothic"/>
              <a:sym typeface="Century Gothic"/>
            </a:endParaRPr>
          </a:p>
        </p:txBody>
      </p:sp>
      <p:sp>
        <p:nvSpPr>
          <p:cNvPr id="743" name="Google Shape;743;p66"/>
          <p:cNvSpPr txBox="1"/>
          <p:nvPr/>
        </p:nvSpPr>
        <p:spPr>
          <a:xfrm>
            <a:off x="3979856" y="4037363"/>
            <a:ext cx="1518900" cy="65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Maintains a collection of (key -&gt; value) pairs. </a:t>
            </a:r>
            <a:endParaRPr b="1" sz="900">
              <a:solidFill>
                <a:srgbClr val="3C78D8"/>
              </a:solidFill>
              <a:latin typeface="Century Gothic"/>
              <a:ea typeface="Century Gothic"/>
              <a:cs typeface="Century Gothic"/>
              <a:sym typeface="Century Gothic"/>
            </a:endParaRPr>
          </a:p>
        </p:txBody>
      </p:sp>
      <p:sp>
        <p:nvSpPr>
          <p:cNvPr id="744" name="Google Shape;744;p66"/>
          <p:cNvSpPr txBox="1"/>
          <p:nvPr/>
        </p:nvSpPr>
        <p:spPr>
          <a:xfrm>
            <a:off x="5795025" y="3954788"/>
            <a:ext cx="1891200" cy="357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3C78D8"/>
                </a:solidFill>
                <a:latin typeface="Century Gothic"/>
                <a:ea typeface="Century Gothic"/>
                <a:cs typeface="Century Gothic"/>
                <a:sym typeface="Century Gothic"/>
              </a:rPr>
              <a:t>Maintains a sorted collection of tuples and enforces a maximum number of tuples in the collection</a:t>
            </a:r>
            <a:endParaRPr b="1" sz="900">
              <a:solidFill>
                <a:srgbClr val="3C78D8"/>
              </a:solidFill>
              <a:latin typeface="Century Gothic"/>
              <a:ea typeface="Century Gothic"/>
              <a:cs typeface="Century Gothic"/>
              <a:sym typeface="Century Gothic"/>
            </a:endParaRPr>
          </a:p>
        </p:txBody>
      </p:sp>
      <p:sp>
        <p:nvSpPr>
          <p:cNvPr id="745" name="Google Shape;745;p66"/>
          <p:cNvSpPr txBox="1"/>
          <p:nvPr>
            <p:ph type="title"/>
          </p:nvPr>
        </p:nvSpPr>
        <p:spPr>
          <a:xfrm>
            <a:off x="178069" y="105875"/>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0" lang="en" sz="3200"/>
              <a:t>Accumulators</a:t>
            </a:r>
            <a:endParaRPr b="0" sz="3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type="title"/>
          </p:nvPr>
        </p:nvSpPr>
        <p:spPr>
          <a:xfrm>
            <a:off x="408200" y="658576"/>
            <a:ext cx="6145800" cy="918300"/>
          </a:xfrm>
          <a:prstGeom prst="rect">
            <a:avLst/>
          </a:prstGeom>
        </p:spPr>
        <p:txBody>
          <a:bodyPr anchorCtr="0" anchor="b" bIns="68575" lIns="68575" spcFirstLastPara="1" rIns="68575" wrap="square" tIns="68575">
            <a:normAutofit/>
          </a:bodyPr>
          <a:lstStyle/>
          <a:p>
            <a:pPr indent="0" lvl="0" marL="0" rtl="0" algn="l">
              <a:spcBef>
                <a:spcPts val="0"/>
              </a:spcBef>
              <a:spcAft>
                <a:spcPts val="0"/>
              </a:spcAft>
              <a:buNone/>
            </a:pPr>
            <a:r>
              <a:rPr lang="en"/>
              <a:t>The Thinking Steps</a:t>
            </a:r>
            <a:endParaRPr/>
          </a:p>
        </p:txBody>
      </p:sp>
      <p:sp>
        <p:nvSpPr>
          <p:cNvPr id="752" name="Google Shape;752;p67"/>
          <p:cNvSpPr txBox="1"/>
          <p:nvPr>
            <p:ph idx="12" type="sldNum"/>
          </p:nvPr>
        </p:nvSpPr>
        <p:spPr>
          <a:xfrm>
            <a:off x="3176290" y="3540621"/>
            <a:ext cx="299400" cy="205500"/>
          </a:xfrm>
          <a:prstGeom prst="rect">
            <a:avLst/>
          </a:prstGeom>
        </p:spPr>
        <p:txBody>
          <a:bodyPr anchorCtr="0" anchor="ctr" bIns="34275" lIns="68575" spcFirstLastPara="1" rIns="68575" wrap="square" tIns="34275">
            <a:normAutofit lnSpcReduction="20000"/>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228600" y="68171"/>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Thinking Steps</a:t>
            </a:r>
            <a:endParaRPr b="0" sz="3200"/>
          </a:p>
        </p:txBody>
      </p:sp>
      <p:sp>
        <p:nvSpPr>
          <p:cNvPr id="759" name="Google Shape;759;p68"/>
          <p:cNvSpPr txBox="1"/>
          <p:nvPr/>
        </p:nvSpPr>
        <p:spPr>
          <a:xfrm>
            <a:off x="380625" y="1005925"/>
            <a:ext cx="7893300" cy="366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Design a traversal plan</a:t>
            </a:r>
            <a:br>
              <a:rPr lang="en" sz="1800"/>
            </a:br>
            <a:r>
              <a:rPr b="1" lang="en" sz="1800">
                <a:solidFill>
                  <a:srgbClr val="3C78D8"/>
                </a:solidFill>
              </a:rPr>
              <a:t>Where to start from? What are the steps? What edge to use for each step?</a:t>
            </a:r>
            <a:br>
              <a:rPr lang="en" sz="1800"/>
            </a:br>
            <a:endParaRPr sz="1800"/>
          </a:p>
          <a:p>
            <a:pPr indent="-342900" lvl="0" marL="457200" rtl="0" algn="l">
              <a:spcBef>
                <a:spcPts val="0"/>
              </a:spcBef>
              <a:spcAft>
                <a:spcPts val="0"/>
              </a:spcAft>
              <a:buSzPts val="1800"/>
              <a:buAutoNum type="arabicPeriod"/>
            </a:pPr>
            <a:r>
              <a:rPr lang="en" sz="1800"/>
              <a:t>Choose and define the accumulators</a:t>
            </a:r>
            <a:br>
              <a:rPr lang="en" sz="1800"/>
            </a:br>
            <a:r>
              <a:rPr b="1" lang="en" sz="1800">
                <a:solidFill>
                  <a:srgbClr val="3C78D8"/>
                </a:solidFill>
              </a:rPr>
              <a:t>What needs to be in the result? Where is the info needed? What accumulator to use?</a:t>
            </a:r>
            <a:br>
              <a:rPr b="1" lang="en" sz="1800">
                <a:solidFill>
                  <a:srgbClr val="3C78D8"/>
                </a:solidFill>
              </a:rPr>
            </a:br>
            <a:endParaRPr sz="1800"/>
          </a:p>
          <a:p>
            <a:pPr indent="-342900" lvl="0" marL="457200" rtl="0" algn="l">
              <a:spcBef>
                <a:spcPts val="0"/>
              </a:spcBef>
              <a:spcAft>
                <a:spcPts val="0"/>
              </a:spcAft>
              <a:buSzPts val="1800"/>
              <a:buAutoNum type="arabicPeriod"/>
            </a:pPr>
            <a:r>
              <a:rPr lang="en" sz="1800"/>
              <a:t>Populate the accumulators</a:t>
            </a:r>
            <a:br>
              <a:rPr lang="en" sz="1800"/>
            </a:br>
            <a:r>
              <a:rPr b="1" lang="en" sz="1800">
                <a:solidFill>
                  <a:srgbClr val="3C78D8"/>
                </a:solidFill>
              </a:rPr>
              <a:t>How do we gather the info to the right place?</a:t>
            </a:r>
            <a:br>
              <a:rPr b="1" lang="en" sz="1800">
                <a:solidFill>
                  <a:srgbClr val="3C78D8"/>
                </a:solidFill>
              </a:rPr>
            </a:br>
            <a:endParaRPr b="1" sz="1800">
              <a:solidFill>
                <a:srgbClr val="3C78D8"/>
              </a:solidFill>
            </a:endParaRPr>
          </a:p>
          <a:p>
            <a:pPr indent="-342900" lvl="0" marL="457200" rtl="0" algn="l">
              <a:spcBef>
                <a:spcPts val="0"/>
              </a:spcBef>
              <a:spcAft>
                <a:spcPts val="0"/>
              </a:spcAft>
              <a:buSzPts val="1800"/>
              <a:buAutoNum type="arabicPeriod"/>
            </a:pPr>
            <a:r>
              <a:rPr lang="en" sz="1800"/>
              <a:t>Print the result</a:t>
            </a:r>
            <a:endParaRPr sz="1800"/>
          </a:p>
        </p:txBody>
      </p:sp>
      <p:sp>
        <p:nvSpPr>
          <p:cNvPr id="760" name="Google Shape;760;p68"/>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9"/>
          <p:cNvSpPr txBox="1"/>
          <p:nvPr>
            <p:ph type="title"/>
          </p:nvPr>
        </p:nvSpPr>
        <p:spPr>
          <a:xfrm>
            <a:off x="408200" y="658576"/>
            <a:ext cx="6145800" cy="918300"/>
          </a:xfrm>
          <a:prstGeom prst="rect">
            <a:avLst/>
          </a:prstGeom>
        </p:spPr>
        <p:txBody>
          <a:bodyPr anchorCtr="0" anchor="b" bIns="68575" lIns="68575" spcFirstLastPara="1" rIns="68575" wrap="square" tIns="68575">
            <a:normAutofit/>
          </a:bodyPr>
          <a:lstStyle/>
          <a:p>
            <a:pPr indent="0" lvl="0" marL="0" rtl="0" algn="l">
              <a:spcBef>
                <a:spcPts val="0"/>
              </a:spcBef>
              <a:spcAft>
                <a:spcPts val="0"/>
              </a:spcAft>
              <a:buNone/>
            </a:pPr>
            <a:r>
              <a:rPr lang="en"/>
              <a:t>Example</a:t>
            </a:r>
            <a:endParaRPr/>
          </a:p>
        </p:txBody>
      </p:sp>
      <p:sp>
        <p:nvSpPr>
          <p:cNvPr id="767" name="Google Shape;767;p69"/>
          <p:cNvSpPr txBox="1"/>
          <p:nvPr>
            <p:ph idx="12" type="sldNum"/>
          </p:nvPr>
        </p:nvSpPr>
        <p:spPr>
          <a:xfrm>
            <a:off x="3176290" y="3540621"/>
            <a:ext cx="299400" cy="205500"/>
          </a:xfrm>
          <a:prstGeom prst="rect">
            <a:avLst/>
          </a:prstGeom>
        </p:spPr>
        <p:txBody>
          <a:bodyPr anchorCtr="0" anchor="ctr" bIns="34275" lIns="68575" spcFirstLastPara="1" rIns="68575" wrap="square" tIns="34275">
            <a:normAutofit lnSpcReduction="20000"/>
          </a:bodyPr>
          <a:lstStyle/>
          <a:p>
            <a:pPr indent="0" lvl="0" marL="0" rtl="0" algn="ctr">
              <a:spcBef>
                <a:spcPts val="0"/>
              </a:spcBef>
              <a:spcAft>
                <a:spcPts val="0"/>
              </a:spcAft>
              <a:buNone/>
            </a:pPr>
            <a:fld id="{00000000-1234-1234-1234-123412341234}" type="slidenum">
              <a:rPr lang="en"/>
              <a:t>‹#›</a:t>
            </a:fld>
            <a:endParaRPr/>
          </a:p>
        </p:txBody>
      </p:sp>
      <p:sp>
        <p:nvSpPr>
          <p:cNvPr id="768" name="Google Shape;768;p69"/>
          <p:cNvSpPr txBox="1"/>
          <p:nvPr/>
        </p:nvSpPr>
        <p:spPr>
          <a:xfrm>
            <a:off x="498425" y="1848725"/>
            <a:ext cx="4830300" cy="25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Order the specialties in descending order by the number of Claims</a:t>
            </a:r>
            <a:endParaRPr sz="20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Nunito SemiBold"/>
                <a:ea typeface="Nunito SemiBold"/>
                <a:cs typeface="Nunito SemiBold"/>
                <a:sym typeface="Nunito SemiBold"/>
              </a:rPr>
              <a:t>Agenda</a:t>
            </a:r>
            <a:endParaRPr>
              <a:latin typeface="Nunito SemiBold"/>
              <a:ea typeface="Nunito SemiBold"/>
              <a:cs typeface="Nunito SemiBold"/>
              <a:sym typeface="Nunito SemiBold"/>
            </a:endParaRPr>
          </a:p>
        </p:txBody>
      </p:sp>
      <p:sp>
        <p:nvSpPr>
          <p:cNvPr id="298" name="Google Shape;29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414042"/>
              </a:buClr>
              <a:buSzPts val="1800"/>
              <a:buFont typeface="Nunito"/>
              <a:buChar char="●"/>
            </a:pPr>
            <a:r>
              <a:rPr lang="en" u="sng">
                <a:solidFill>
                  <a:schemeClr val="hlink"/>
                </a:solidFill>
                <a:latin typeface="Nunito"/>
                <a:ea typeface="Nunito"/>
                <a:cs typeface="Nunito"/>
                <a:sym typeface="Nunito"/>
                <a:hlinkClick r:id="rId3"/>
              </a:rPr>
              <a:t>Part 1 - Thinking in GSQL</a:t>
            </a:r>
            <a:endParaRPr>
              <a:solidFill>
                <a:srgbClr val="414042"/>
              </a:solidFill>
              <a:latin typeface="Nunito"/>
              <a:ea typeface="Nunito"/>
              <a:cs typeface="Nunito"/>
              <a:sym typeface="Nunito"/>
            </a:endParaRPr>
          </a:p>
          <a:p>
            <a:pPr indent="-342900" lvl="0" marL="457200" rtl="0" algn="l">
              <a:spcBef>
                <a:spcPts val="0"/>
              </a:spcBef>
              <a:spcAft>
                <a:spcPts val="0"/>
              </a:spcAft>
              <a:buClr>
                <a:srgbClr val="414042"/>
              </a:buClr>
              <a:buSzPts val="1800"/>
              <a:buFont typeface="Nunito"/>
              <a:buChar char="●"/>
            </a:pPr>
            <a:r>
              <a:rPr lang="en" u="sng">
                <a:solidFill>
                  <a:schemeClr val="hlink"/>
                </a:solidFill>
                <a:latin typeface="Nunito"/>
                <a:ea typeface="Nunito"/>
                <a:cs typeface="Nunito"/>
                <a:sym typeface="Nunito"/>
                <a:hlinkClick r:id="rId4"/>
              </a:rPr>
              <a:t>Part 2 - A Better Plan</a:t>
            </a:r>
            <a:endParaRPr>
              <a:solidFill>
                <a:srgbClr val="414042"/>
              </a:solidFill>
              <a:latin typeface="Nunito"/>
              <a:ea typeface="Nunito"/>
              <a:cs typeface="Nunito"/>
              <a:sym typeface="Nunito"/>
            </a:endParaRPr>
          </a:p>
          <a:p>
            <a:pPr indent="-342900" lvl="0" marL="457200" rtl="0" algn="l">
              <a:spcBef>
                <a:spcPts val="0"/>
              </a:spcBef>
              <a:spcAft>
                <a:spcPts val="0"/>
              </a:spcAft>
              <a:buClr>
                <a:srgbClr val="414042"/>
              </a:buClr>
              <a:buSzPts val="1800"/>
              <a:buFont typeface="Nunito"/>
              <a:buChar char="●"/>
            </a:pPr>
            <a:r>
              <a:rPr lang="en" u="sng">
                <a:solidFill>
                  <a:schemeClr val="hlink"/>
                </a:solidFill>
                <a:latin typeface="Nunito"/>
                <a:ea typeface="Nunito"/>
                <a:cs typeface="Nunito"/>
                <a:sym typeface="Nunito"/>
                <a:hlinkClick r:id="rId5"/>
              </a:rPr>
              <a:t>Part 3 - Memory Optimization</a:t>
            </a:r>
            <a:endParaRPr>
              <a:solidFill>
                <a:srgbClr val="414042"/>
              </a:solidFill>
              <a:latin typeface="Nunito"/>
              <a:ea typeface="Nunito"/>
              <a:cs typeface="Nunito"/>
              <a:sym typeface="Nunito"/>
            </a:endParaRPr>
          </a:p>
          <a:p>
            <a:pPr indent="-342900" lvl="0" marL="457200" rtl="0" algn="l">
              <a:spcBef>
                <a:spcPts val="0"/>
              </a:spcBef>
              <a:spcAft>
                <a:spcPts val="0"/>
              </a:spcAft>
              <a:buClr>
                <a:srgbClr val="414042"/>
              </a:buClr>
              <a:buSzPts val="1800"/>
              <a:buFont typeface="Nunito"/>
              <a:buChar char="●"/>
            </a:pPr>
            <a:r>
              <a:rPr lang="en" u="sng">
                <a:solidFill>
                  <a:schemeClr val="hlink"/>
                </a:solidFill>
                <a:latin typeface="Nunito"/>
                <a:ea typeface="Nunito"/>
                <a:cs typeface="Nunito"/>
                <a:sym typeface="Nunito"/>
                <a:hlinkClick r:id="rId6"/>
              </a:rPr>
              <a:t>Part 4 - Parallelization and Preprocessing</a:t>
            </a:r>
            <a:endParaRPr>
              <a:solidFill>
                <a:srgbClr val="414042"/>
              </a:solidFill>
              <a:latin typeface="Nunito"/>
              <a:ea typeface="Nunito"/>
              <a:cs typeface="Nunito"/>
              <a:sym typeface="Nunito"/>
            </a:endParaRPr>
          </a:p>
          <a:p>
            <a:pPr indent="-342900" lvl="0" marL="457200" rtl="0" algn="l">
              <a:spcBef>
                <a:spcPts val="0"/>
              </a:spcBef>
              <a:spcAft>
                <a:spcPts val="0"/>
              </a:spcAft>
              <a:buClr>
                <a:srgbClr val="414042"/>
              </a:buClr>
              <a:buSzPts val="1800"/>
              <a:buFont typeface="Nunito"/>
              <a:buChar char="●"/>
            </a:pPr>
            <a:r>
              <a:rPr lang="en" u="sng">
                <a:solidFill>
                  <a:schemeClr val="hlink"/>
                </a:solidFill>
                <a:latin typeface="Nunito"/>
                <a:ea typeface="Nunito"/>
                <a:cs typeface="Nunito"/>
                <a:sym typeface="Nunito"/>
                <a:hlinkClick r:id="rId7"/>
              </a:rPr>
              <a:t>Part 5 - Data Structure Optimization</a:t>
            </a:r>
            <a:endParaRPr>
              <a:solidFill>
                <a:srgbClr val="414042"/>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0"/>
          <p:cNvSpPr txBox="1"/>
          <p:nvPr>
            <p:ph type="title"/>
          </p:nvPr>
        </p:nvSpPr>
        <p:spPr>
          <a:xfrm>
            <a:off x="228600" y="68171"/>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Thinking Steps</a:t>
            </a:r>
            <a:endParaRPr b="0" sz="3200"/>
          </a:p>
        </p:txBody>
      </p:sp>
      <p:sp>
        <p:nvSpPr>
          <p:cNvPr id="775" name="Google Shape;775;p70"/>
          <p:cNvSpPr txBox="1"/>
          <p:nvPr/>
        </p:nvSpPr>
        <p:spPr>
          <a:xfrm>
            <a:off x="228600" y="1005925"/>
            <a:ext cx="7893300" cy="366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sz="1800"/>
              <a:t>Design a traversal plan</a:t>
            </a:r>
            <a:br>
              <a:rPr lang="en" sz="1800"/>
            </a:br>
            <a:r>
              <a:rPr b="1" lang="en" sz="1800">
                <a:solidFill>
                  <a:srgbClr val="3C78D8"/>
                </a:solidFill>
              </a:rPr>
              <a:t>Where to start from? </a:t>
            </a:r>
            <a:r>
              <a:rPr b="1" lang="en" sz="1800">
                <a:solidFill>
                  <a:srgbClr val="CC0000"/>
                </a:solidFill>
              </a:rPr>
              <a:t>Specialty? Claim?</a:t>
            </a:r>
            <a:br>
              <a:rPr b="1" lang="en" sz="1800">
                <a:solidFill>
                  <a:srgbClr val="CC0000"/>
                </a:solidFill>
              </a:rPr>
            </a:br>
            <a:r>
              <a:rPr b="1" lang="en" sz="1800">
                <a:solidFill>
                  <a:srgbClr val="3C78D8"/>
                </a:solidFill>
              </a:rPr>
              <a:t>What are the steps? </a:t>
            </a:r>
            <a:br>
              <a:rPr b="1" lang="en" sz="1800">
                <a:solidFill>
                  <a:srgbClr val="3C78D8"/>
                </a:solidFill>
              </a:rPr>
            </a:br>
            <a:br>
              <a:rPr b="1" lang="en" sz="1800">
                <a:solidFill>
                  <a:srgbClr val="3C78D8"/>
                </a:solidFill>
              </a:rPr>
            </a:br>
            <a:r>
              <a:rPr b="1" lang="en" sz="1800">
                <a:solidFill>
                  <a:srgbClr val="3C78D8"/>
                </a:solidFill>
              </a:rPr>
              <a:t>What edge to use for each step?</a:t>
            </a:r>
            <a:br>
              <a:rPr lang="en" sz="1800"/>
            </a:br>
            <a:br>
              <a:rPr lang="en" sz="1800"/>
            </a:br>
            <a:endParaRPr b="1">
              <a:solidFill>
                <a:srgbClr val="6AA84F"/>
              </a:solidFill>
            </a:endParaRPr>
          </a:p>
          <a:p>
            <a:pPr indent="0" lvl="0" marL="457200" rtl="0" algn="l">
              <a:lnSpc>
                <a:spcPct val="150000"/>
              </a:lnSpc>
              <a:spcBef>
                <a:spcPts val="0"/>
              </a:spcBef>
              <a:spcAft>
                <a:spcPts val="0"/>
              </a:spcAft>
              <a:buNone/>
            </a:pPr>
            <a:r>
              <a:t/>
            </a:r>
            <a:endParaRPr sz="1800"/>
          </a:p>
        </p:txBody>
      </p:sp>
      <p:sp>
        <p:nvSpPr>
          <p:cNvPr id="776" name="Google Shape;776;p70"/>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777" name="Google Shape;777;p70"/>
          <p:cNvSpPr txBox="1"/>
          <p:nvPr/>
        </p:nvSpPr>
        <p:spPr>
          <a:xfrm>
            <a:off x="706875" y="2292775"/>
            <a:ext cx="45039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Claim -&gt; Prescriber -&gt; SubSpecialty -&gt; Specialty</a:t>
            </a:r>
            <a:endParaRPr b="1">
              <a:solidFill>
                <a:srgbClr val="6AA84F"/>
              </a:solidFill>
            </a:endParaRPr>
          </a:p>
        </p:txBody>
      </p:sp>
      <p:pic>
        <p:nvPicPr>
          <p:cNvPr id="778" name="Google Shape;778;p70"/>
          <p:cNvPicPr preferRelativeResize="0"/>
          <p:nvPr/>
        </p:nvPicPr>
        <p:blipFill>
          <a:blip r:embed="rId3">
            <a:alphaModFix/>
          </a:blip>
          <a:stretch>
            <a:fillRect/>
          </a:stretch>
        </p:blipFill>
        <p:spPr>
          <a:xfrm>
            <a:off x="5346701" y="723000"/>
            <a:ext cx="3617901" cy="3788102"/>
          </a:xfrm>
          <a:prstGeom prst="rect">
            <a:avLst/>
          </a:prstGeom>
          <a:noFill/>
          <a:ln>
            <a:noFill/>
          </a:ln>
        </p:spPr>
      </p:pic>
      <p:sp>
        <p:nvSpPr>
          <p:cNvPr id="779" name="Google Shape;779;p70"/>
          <p:cNvSpPr txBox="1"/>
          <p:nvPr/>
        </p:nvSpPr>
        <p:spPr>
          <a:xfrm>
            <a:off x="706875" y="3070475"/>
            <a:ext cx="4503900" cy="726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6AA84F"/>
                </a:solidFill>
              </a:rPr>
              <a:t>submit, subspecialty_prescriber, </a:t>
            </a:r>
            <a:br>
              <a:rPr b="1" lang="en">
                <a:solidFill>
                  <a:srgbClr val="6AA84F"/>
                </a:solidFill>
              </a:rPr>
            </a:br>
            <a:r>
              <a:rPr b="1" lang="en">
                <a:solidFill>
                  <a:srgbClr val="6AA84F"/>
                </a:solidFill>
              </a:rPr>
              <a:t>specialty_sub_specilaty</a:t>
            </a:r>
            <a:endParaRPr b="1">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1000"/>
                                        <p:tgtEl>
                                          <p:spTgt spid="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1"/>
          <p:cNvSpPr txBox="1"/>
          <p:nvPr>
            <p:ph type="title"/>
          </p:nvPr>
        </p:nvSpPr>
        <p:spPr>
          <a:xfrm>
            <a:off x="228600" y="68171"/>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Thinking Steps</a:t>
            </a:r>
            <a:endParaRPr b="0" sz="3200"/>
          </a:p>
        </p:txBody>
      </p:sp>
      <p:sp>
        <p:nvSpPr>
          <p:cNvPr id="786" name="Google Shape;786;p71"/>
          <p:cNvSpPr txBox="1"/>
          <p:nvPr/>
        </p:nvSpPr>
        <p:spPr>
          <a:xfrm>
            <a:off x="228600" y="1005925"/>
            <a:ext cx="7893300" cy="366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2.  Choose and define the accumulators</a:t>
            </a:r>
            <a:br>
              <a:rPr lang="en" sz="1800">
                <a:solidFill>
                  <a:schemeClr val="dk1"/>
                </a:solidFill>
              </a:rPr>
            </a:br>
            <a:r>
              <a:rPr b="1" lang="en" sz="1800">
                <a:solidFill>
                  <a:srgbClr val="3C78D8"/>
                </a:solidFill>
              </a:rPr>
              <a:t>What is the final result? </a:t>
            </a:r>
            <a:endParaRPr b="1" sz="1800">
              <a:solidFill>
                <a:srgbClr val="3C78D8"/>
              </a:solidFill>
            </a:endParaRPr>
          </a:p>
          <a:p>
            <a:pPr indent="0" lvl="0" marL="0" rtl="0" algn="l">
              <a:lnSpc>
                <a:spcPct val="150000"/>
              </a:lnSpc>
              <a:spcBef>
                <a:spcPts val="0"/>
              </a:spcBef>
              <a:spcAft>
                <a:spcPts val="0"/>
              </a:spcAft>
              <a:buNone/>
            </a:pPr>
            <a:r>
              <a:t/>
            </a:r>
            <a:endParaRPr b="1" sz="1800">
              <a:solidFill>
                <a:srgbClr val="3C78D8"/>
              </a:solidFill>
            </a:endParaRPr>
          </a:p>
          <a:p>
            <a:pPr indent="0" lvl="0" marL="0" rtl="0" algn="l">
              <a:lnSpc>
                <a:spcPct val="150000"/>
              </a:lnSpc>
              <a:spcBef>
                <a:spcPts val="0"/>
              </a:spcBef>
              <a:spcAft>
                <a:spcPts val="0"/>
              </a:spcAft>
              <a:buNone/>
            </a:pPr>
            <a:r>
              <a:rPr b="1" lang="en" sz="1800">
                <a:solidFill>
                  <a:srgbClr val="3C78D8"/>
                </a:solidFill>
              </a:rPr>
              <a:t>Where is the info needed for the final result?</a:t>
            </a:r>
            <a:br>
              <a:rPr b="1" lang="en" sz="1800">
                <a:solidFill>
                  <a:srgbClr val="3C78D8"/>
                </a:solidFill>
              </a:rPr>
            </a:br>
            <a:r>
              <a:rPr b="1" lang="en" sz="1800">
                <a:solidFill>
                  <a:srgbClr val="3C78D8"/>
                </a:solidFill>
              </a:rPr>
              <a:t>     </a:t>
            </a:r>
            <a:br>
              <a:rPr b="1" lang="en" sz="1800">
                <a:solidFill>
                  <a:srgbClr val="3C78D8"/>
                </a:solidFill>
              </a:rPr>
            </a:br>
            <a:br>
              <a:rPr b="1" lang="en" sz="1800">
                <a:solidFill>
                  <a:srgbClr val="3C78D8"/>
                </a:solidFill>
              </a:rPr>
            </a:br>
            <a:r>
              <a:rPr b="1" lang="en" sz="1800">
                <a:solidFill>
                  <a:srgbClr val="3C78D8"/>
                </a:solidFill>
              </a:rPr>
              <a:t>What accumulator to use?</a:t>
            </a:r>
            <a:endParaRPr sz="1800">
              <a:solidFill>
                <a:schemeClr val="dk1"/>
              </a:solidFill>
            </a:endParaRPr>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800"/>
          </a:p>
        </p:txBody>
      </p:sp>
      <p:sp>
        <p:nvSpPr>
          <p:cNvPr id="787" name="Google Shape;787;p71"/>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788" name="Google Shape;788;p71"/>
          <p:cNvPicPr preferRelativeResize="0"/>
          <p:nvPr/>
        </p:nvPicPr>
        <p:blipFill>
          <a:blip r:embed="rId3">
            <a:alphaModFix/>
          </a:blip>
          <a:stretch>
            <a:fillRect/>
          </a:stretch>
        </p:blipFill>
        <p:spPr>
          <a:xfrm>
            <a:off x="5346701" y="723000"/>
            <a:ext cx="3617901" cy="3788102"/>
          </a:xfrm>
          <a:prstGeom prst="rect">
            <a:avLst/>
          </a:prstGeom>
          <a:noFill/>
          <a:ln>
            <a:noFill/>
          </a:ln>
        </p:spPr>
      </p:pic>
      <p:sp>
        <p:nvSpPr>
          <p:cNvPr id="789" name="Google Shape;789;p71"/>
          <p:cNvSpPr txBox="1"/>
          <p:nvPr/>
        </p:nvSpPr>
        <p:spPr>
          <a:xfrm>
            <a:off x="228600" y="1912150"/>
            <a:ext cx="45039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Specialties order by number of the claims</a:t>
            </a:r>
            <a:endParaRPr b="1">
              <a:solidFill>
                <a:srgbClr val="6AA84F"/>
              </a:solidFill>
            </a:endParaRPr>
          </a:p>
        </p:txBody>
      </p:sp>
      <p:sp>
        <p:nvSpPr>
          <p:cNvPr id="790" name="Google Shape;790;p71"/>
          <p:cNvSpPr txBox="1"/>
          <p:nvPr/>
        </p:nvSpPr>
        <p:spPr>
          <a:xfrm>
            <a:off x="271875" y="3958575"/>
            <a:ext cx="45039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Number of claims is a integer summed value. So we are using SumAccum&lt;INT&gt;</a:t>
            </a:r>
            <a:endParaRPr b="1">
              <a:solidFill>
                <a:srgbClr val="6AA84F"/>
              </a:solidFill>
            </a:endParaRPr>
          </a:p>
        </p:txBody>
      </p:sp>
      <p:sp>
        <p:nvSpPr>
          <p:cNvPr id="791" name="Google Shape;791;p71"/>
          <p:cNvSpPr txBox="1"/>
          <p:nvPr/>
        </p:nvSpPr>
        <p:spPr>
          <a:xfrm>
            <a:off x="271875" y="2786700"/>
            <a:ext cx="46761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We need to count the number of claims, so the info is on Claim vertexes</a:t>
            </a:r>
            <a:endParaRPr b="1">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228600" y="68171"/>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Thinking Steps</a:t>
            </a:r>
            <a:endParaRPr b="0" sz="3200"/>
          </a:p>
        </p:txBody>
      </p:sp>
      <p:sp>
        <p:nvSpPr>
          <p:cNvPr id="798" name="Google Shape;798;p72"/>
          <p:cNvSpPr txBox="1"/>
          <p:nvPr/>
        </p:nvSpPr>
        <p:spPr>
          <a:xfrm>
            <a:off x="380625" y="741150"/>
            <a:ext cx="7893300" cy="366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br>
              <a:rPr b="1" lang="en" sz="1800">
                <a:solidFill>
                  <a:srgbClr val="3C78D8"/>
                </a:solidFill>
              </a:rPr>
            </a:br>
            <a:endParaRPr sz="1800"/>
          </a:p>
          <a:p>
            <a:pPr indent="0" lvl="0" marL="0" rtl="0" algn="l">
              <a:spcBef>
                <a:spcPts val="0"/>
              </a:spcBef>
              <a:spcAft>
                <a:spcPts val="0"/>
              </a:spcAft>
              <a:buNone/>
            </a:pPr>
            <a:r>
              <a:rPr lang="en" sz="1800"/>
              <a:t>3. Populate the accumulators</a:t>
            </a:r>
            <a:br>
              <a:rPr lang="en" sz="1800"/>
            </a:br>
            <a:br>
              <a:rPr b="1" lang="en" sz="1800">
                <a:solidFill>
                  <a:srgbClr val="3C78D8"/>
                </a:solidFill>
              </a:rPr>
            </a:br>
            <a:r>
              <a:rPr b="1" lang="en" sz="1800">
                <a:solidFill>
                  <a:srgbClr val="3C78D8"/>
                </a:solidFill>
              </a:rPr>
              <a:t>How do we gather the info to the right place?</a:t>
            </a:r>
            <a:br>
              <a:rPr b="1" lang="en" sz="1800">
                <a:solidFill>
                  <a:srgbClr val="3C78D8"/>
                </a:solidFill>
              </a:rPr>
            </a:br>
            <a:endParaRPr b="1" sz="1800">
              <a:solidFill>
                <a:srgbClr val="3C78D8"/>
              </a:solidFill>
            </a:endParaRPr>
          </a:p>
          <a:p>
            <a:pPr indent="0" lvl="0" marL="0" rtl="0" algn="l">
              <a:spcBef>
                <a:spcPts val="0"/>
              </a:spcBef>
              <a:spcAft>
                <a:spcPts val="0"/>
              </a:spcAft>
              <a:buNone/>
            </a:pPr>
            <a:r>
              <a:rPr lang="en" sz="1800"/>
              <a:t>  </a:t>
            </a:r>
            <a:endParaRPr sz="1800"/>
          </a:p>
        </p:txBody>
      </p:sp>
      <p:sp>
        <p:nvSpPr>
          <p:cNvPr id="799" name="Google Shape;799;p72"/>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800" name="Google Shape;800;p72"/>
          <p:cNvSpPr txBox="1"/>
          <p:nvPr/>
        </p:nvSpPr>
        <p:spPr>
          <a:xfrm>
            <a:off x="471250" y="2463800"/>
            <a:ext cx="4676100" cy="3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Pass the number of claims from claims vertexes to specialty vertexes</a:t>
            </a:r>
            <a:endParaRPr b="1">
              <a:solidFill>
                <a:srgbClr val="6AA84F"/>
              </a:solidFill>
            </a:endParaRPr>
          </a:p>
        </p:txBody>
      </p:sp>
      <p:pic>
        <p:nvPicPr>
          <p:cNvPr id="801" name="Google Shape;801;p72"/>
          <p:cNvPicPr preferRelativeResize="0"/>
          <p:nvPr/>
        </p:nvPicPr>
        <p:blipFill>
          <a:blip r:embed="rId3">
            <a:alphaModFix/>
          </a:blip>
          <a:stretch>
            <a:fillRect/>
          </a:stretch>
        </p:blipFill>
        <p:spPr>
          <a:xfrm>
            <a:off x="5546047" y="781788"/>
            <a:ext cx="3419078" cy="3579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73"/>
          <p:cNvPicPr preferRelativeResize="0"/>
          <p:nvPr/>
        </p:nvPicPr>
        <p:blipFill>
          <a:blip r:embed="rId3">
            <a:alphaModFix/>
          </a:blip>
          <a:stretch>
            <a:fillRect/>
          </a:stretch>
        </p:blipFill>
        <p:spPr>
          <a:xfrm>
            <a:off x="4799125" y="3710780"/>
            <a:ext cx="2436725" cy="899950"/>
          </a:xfrm>
          <a:prstGeom prst="rect">
            <a:avLst/>
          </a:prstGeom>
          <a:noFill/>
          <a:ln>
            <a:noFill/>
          </a:ln>
        </p:spPr>
      </p:pic>
      <p:sp>
        <p:nvSpPr>
          <p:cNvPr id="808" name="Google Shape;808;p73"/>
          <p:cNvSpPr txBox="1"/>
          <p:nvPr>
            <p:ph type="title"/>
          </p:nvPr>
        </p:nvSpPr>
        <p:spPr>
          <a:xfrm>
            <a:off x="228600" y="68171"/>
            <a:ext cx="6286500" cy="5967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Thinking Steps</a:t>
            </a:r>
            <a:endParaRPr b="0" sz="3200"/>
          </a:p>
        </p:txBody>
      </p:sp>
      <p:sp>
        <p:nvSpPr>
          <p:cNvPr id="809" name="Google Shape;809;p73"/>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810" name="Google Shape;810;p73"/>
          <p:cNvPicPr preferRelativeResize="0"/>
          <p:nvPr/>
        </p:nvPicPr>
        <p:blipFill>
          <a:blip r:embed="rId4">
            <a:alphaModFix/>
          </a:blip>
          <a:stretch>
            <a:fillRect/>
          </a:stretch>
        </p:blipFill>
        <p:spPr>
          <a:xfrm>
            <a:off x="953475" y="644112"/>
            <a:ext cx="3704901" cy="3855276"/>
          </a:xfrm>
          <a:prstGeom prst="rect">
            <a:avLst/>
          </a:prstGeom>
          <a:noFill/>
          <a:ln>
            <a:noFill/>
          </a:ln>
        </p:spPr>
      </p:pic>
      <p:pic>
        <p:nvPicPr>
          <p:cNvPr id="811" name="Google Shape;811;p73"/>
          <p:cNvPicPr preferRelativeResize="0"/>
          <p:nvPr/>
        </p:nvPicPr>
        <p:blipFill>
          <a:blip r:embed="rId5">
            <a:alphaModFix/>
          </a:blip>
          <a:stretch>
            <a:fillRect/>
          </a:stretch>
        </p:blipFill>
        <p:spPr>
          <a:xfrm>
            <a:off x="4718125" y="518750"/>
            <a:ext cx="2509975" cy="1394125"/>
          </a:xfrm>
          <a:prstGeom prst="rect">
            <a:avLst/>
          </a:prstGeom>
          <a:noFill/>
          <a:ln>
            <a:noFill/>
          </a:ln>
        </p:spPr>
      </p:pic>
      <p:pic>
        <p:nvPicPr>
          <p:cNvPr id="812" name="Google Shape;812;p73"/>
          <p:cNvPicPr preferRelativeResize="0"/>
          <p:nvPr/>
        </p:nvPicPr>
        <p:blipFill>
          <a:blip r:embed="rId6">
            <a:alphaModFix/>
          </a:blip>
          <a:stretch>
            <a:fillRect/>
          </a:stretch>
        </p:blipFill>
        <p:spPr>
          <a:xfrm>
            <a:off x="4801925" y="1912875"/>
            <a:ext cx="2509975" cy="17609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4"/>
          <p:cNvSpPr txBox="1"/>
          <p:nvPr>
            <p:ph type="ctrTitle"/>
          </p:nvPr>
        </p:nvSpPr>
        <p:spPr>
          <a:xfrm>
            <a:off x="5061125" y="1638100"/>
            <a:ext cx="3665100" cy="938100"/>
          </a:xfrm>
          <a:prstGeom prst="rect">
            <a:avLst/>
          </a:prstGeom>
          <a:noFill/>
          <a:ln>
            <a:noFill/>
          </a:ln>
        </p:spPr>
        <p:txBody>
          <a:bodyPr anchorCtr="0" anchor="ctr" bIns="68575" lIns="68575" spcFirstLastPara="1" rIns="68575" wrap="square" tIns="68575">
            <a:normAutofit/>
          </a:bodyPr>
          <a:lstStyle/>
          <a:p>
            <a:pPr indent="0" lvl="0" marL="0" marR="0" rtl="0" algn="l">
              <a:lnSpc>
                <a:spcPct val="100000"/>
              </a:lnSpc>
              <a:spcBef>
                <a:spcPts val="0"/>
              </a:spcBef>
              <a:spcAft>
                <a:spcPts val="0"/>
              </a:spcAft>
              <a:buClr>
                <a:srgbClr val="FFFFFF"/>
              </a:buClr>
              <a:buSzPts val="1800"/>
              <a:buFont typeface="Montserrat Light"/>
              <a:buNone/>
            </a:pPr>
            <a:r>
              <a:rPr lang="en" sz="2800"/>
              <a:t>Graph Gurus 33</a:t>
            </a:r>
            <a:endParaRPr sz="2800"/>
          </a:p>
        </p:txBody>
      </p:sp>
      <p:sp>
        <p:nvSpPr>
          <p:cNvPr id="818" name="Google Shape;818;p74"/>
          <p:cNvSpPr txBox="1"/>
          <p:nvPr>
            <p:ph idx="1" type="subTitle"/>
          </p:nvPr>
        </p:nvSpPr>
        <p:spPr>
          <a:xfrm>
            <a:off x="409850" y="2617775"/>
            <a:ext cx="8274900" cy="1014600"/>
          </a:xfrm>
          <a:prstGeom prst="rect">
            <a:avLst/>
          </a:prstGeom>
          <a:noFill/>
          <a:ln>
            <a:noFill/>
          </a:ln>
        </p:spPr>
        <p:txBody>
          <a:bodyPr anchorCtr="0" anchor="ctr" bIns="68575" lIns="68575" spcFirstLastPara="1" rIns="68575" wrap="square" tIns="68575">
            <a:normAutofit lnSpcReduction="10000"/>
          </a:bodyPr>
          <a:lstStyle/>
          <a:p>
            <a:pPr indent="0" lvl="0" marL="0" rtl="0" algn="ctr">
              <a:lnSpc>
                <a:spcPct val="115000"/>
              </a:lnSpc>
              <a:spcBef>
                <a:spcPts val="0"/>
              </a:spcBef>
              <a:spcAft>
                <a:spcPts val="0"/>
              </a:spcAft>
              <a:buClr>
                <a:schemeClr val="dk1"/>
              </a:buClr>
              <a:buSzPts val="1100"/>
              <a:buFont typeface="Arial"/>
              <a:buNone/>
            </a:pPr>
            <a:r>
              <a:rPr lang="en" sz="3000"/>
              <a:t>GSQL Writing Best Practices</a:t>
            </a:r>
            <a:br>
              <a:rPr lang="en" sz="2500"/>
            </a:br>
            <a:r>
              <a:rPr b="1" lang="en" sz="2500"/>
              <a:t>Part 2 - A Better Plan</a:t>
            </a:r>
            <a:endParaRPr sz="2500"/>
          </a:p>
        </p:txBody>
      </p:sp>
      <p:pic>
        <p:nvPicPr>
          <p:cNvPr id="819" name="Google Shape;819;p74"/>
          <p:cNvPicPr preferRelativeResize="0"/>
          <p:nvPr/>
        </p:nvPicPr>
        <p:blipFill>
          <a:blip r:embed="rId3">
            <a:alphaModFix/>
          </a:blip>
          <a:stretch>
            <a:fillRect/>
          </a:stretch>
        </p:blipFill>
        <p:spPr>
          <a:xfrm>
            <a:off x="3838085" y="249256"/>
            <a:ext cx="1424175" cy="1424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5"/>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Thinking in GSQL - Agenda</a:t>
            </a:r>
            <a:endParaRPr b="0" sz="3200"/>
          </a:p>
        </p:txBody>
      </p:sp>
      <p:sp>
        <p:nvSpPr>
          <p:cNvPr id="826" name="Google Shape;826;p75"/>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827" name="Google Shape;827;p75"/>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298450" lvl="0" marL="342900" rtl="0" algn="l">
              <a:lnSpc>
                <a:spcPct val="115000"/>
              </a:lnSpc>
              <a:spcBef>
                <a:spcPts val="800"/>
              </a:spcBef>
              <a:spcAft>
                <a:spcPts val="0"/>
              </a:spcAft>
              <a:buSzPts val="2100"/>
              <a:buAutoNum type="arabicPeriod"/>
            </a:pPr>
            <a:r>
              <a:rPr lang="en"/>
              <a:t>Review the Basics II</a:t>
            </a:r>
            <a:endParaRPr/>
          </a:p>
          <a:p>
            <a:pPr indent="-298450" lvl="0" marL="342900" rtl="0" algn="l">
              <a:lnSpc>
                <a:spcPct val="115000"/>
              </a:lnSpc>
              <a:spcBef>
                <a:spcPts val="0"/>
              </a:spcBef>
              <a:spcAft>
                <a:spcPts val="0"/>
              </a:spcAft>
              <a:buSzPts val="2100"/>
              <a:buAutoNum type="arabicPeriod"/>
            </a:pPr>
            <a:r>
              <a:rPr lang="en"/>
              <a:t>What is a Better Plan?</a:t>
            </a:r>
            <a:endParaRPr/>
          </a:p>
          <a:p>
            <a:pPr indent="-298450" lvl="0" marL="342900" rtl="0" algn="l">
              <a:lnSpc>
                <a:spcPct val="115000"/>
              </a:lnSpc>
              <a:spcBef>
                <a:spcPts val="0"/>
              </a:spcBef>
              <a:spcAft>
                <a:spcPts val="0"/>
              </a:spcAft>
              <a:buSzPts val="2100"/>
              <a:buAutoNum type="arabicPeriod"/>
            </a:pPr>
            <a:r>
              <a:rPr lang="en"/>
              <a:t>How to Check the Log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6"/>
          <p:cNvSpPr txBox="1"/>
          <p:nvPr>
            <p:ph type="title"/>
          </p:nvPr>
        </p:nvSpPr>
        <p:spPr>
          <a:xfrm>
            <a:off x="445300" y="653134"/>
            <a:ext cx="6145800" cy="962700"/>
          </a:xfrm>
          <a:prstGeom prst="rect">
            <a:avLst/>
          </a:prstGeom>
        </p:spPr>
        <p:txBody>
          <a:bodyPr anchorCtr="0" anchor="b" bIns="68575" lIns="68575" spcFirstLastPara="1" rIns="68575" wrap="square" tIns="68575">
            <a:normAutofit/>
          </a:bodyPr>
          <a:lstStyle/>
          <a:p>
            <a:pPr indent="0" lvl="0" marL="0" rtl="0" algn="l">
              <a:spcBef>
                <a:spcPts val="0"/>
              </a:spcBef>
              <a:spcAft>
                <a:spcPts val="0"/>
              </a:spcAft>
              <a:buNone/>
            </a:pPr>
            <a:r>
              <a:rPr lang="en"/>
              <a:t>The Basics II</a:t>
            </a:r>
            <a:endParaRPr/>
          </a:p>
        </p:txBody>
      </p:sp>
      <p:sp>
        <p:nvSpPr>
          <p:cNvPr id="834" name="Google Shape;834;p76"/>
          <p:cNvSpPr txBox="1"/>
          <p:nvPr>
            <p:ph idx="12" type="sldNum"/>
          </p:nvPr>
        </p:nvSpPr>
        <p:spPr>
          <a:xfrm>
            <a:off x="3176290" y="3540621"/>
            <a:ext cx="299400" cy="205500"/>
          </a:xfrm>
          <a:prstGeom prst="rect">
            <a:avLst/>
          </a:prstGeom>
        </p:spPr>
        <p:txBody>
          <a:bodyPr anchorCtr="0" anchor="ctr" bIns="34275" lIns="68575" spcFirstLastPara="1" rIns="68575" wrap="square" tIns="34275">
            <a:normAutofit lnSpcReduction="20000"/>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7"/>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 II</a:t>
            </a:r>
            <a:endParaRPr b="0" sz="3200"/>
          </a:p>
        </p:txBody>
      </p:sp>
      <p:sp>
        <p:nvSpPr>
          <p:cNvPr id="841" name="Google Shape;841;p77"/>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842" name="Google Shape;842;p77"/>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lnSpc>
                <a:spcPct val="115000"/>
              </a:lnSpc>
              <a:spcBef>
                <a:spcPts val="800"/>
              </a:spcBef>
              <a:spcAft>
                <a:spcPts val="0"/>
              </a:spcAft>
              <a:buNone/>
            </a:pPr>
            <a:r>
              <a:rPr b="1" lang="en"/>
              <a:t>map-reduce</a:t>
            </a:r>
            <a:endParaRPr b="1"/>
          </a:p>
        </p:txBody>
      </p:sp>
      <p:pic>
        <p:nvPicPr>
          <p:cNvPr id="843" name="Google Shape;843;p77"/>
          <p:cNvPicPr preferRelativeResize="0"/>
          <p:nvPr/>
        </p:nvPicPr>
        <p:blipFill>
          <a:blip r:embed="rId3">
            <a:alphaModFix/>
          </a:blip>
          <a:stretch>
            <a:fillRect/>
          </a:stretch>
        </p:blipFill>
        <p:spPr>
          <a:xfrm>
            <a:off x="514350" y="1259223"/>
            <a:ext cx="6197774" cy="3277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 II</a:t>
            </a:r>
            <a:endParaRPr/>
          </a:p>
        </p:txBody>
      </p:sp>
      <p:sp>
        <p:nvSpPr>
          <p:cNvPr id="849" name="Google Shape;849;p78"/>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a:p>
            <a:pPr indent="-361950" lvl="0" marL="457200" rtl="0" algn="l">
              <a:spcBef>
                <a:spcPts val="800"/>
              </a:spcBef>
              <a:spcAft>
                <a:spcPts val="0"/>
              </a:spcAft>
              <a:buSzPts val="2100"/>
              <a:buAutoNum type="arabicPeriod"/>
            </a:pPr>
            <a:r>
              <a:rPr lang="en"/>
              <a:t>ACCUM runs on the edges(vertices if not edges referred).</a:t>
            </a:r>
            <a:br>
              <a:rPr lang="en"/>
            </a:br>
            <a:endParaRPr/>
          </a:p>
          <a:p>
            <a:pPr indent="-361950" lvl="0" marL="457200" rtl="0" algn="l">
              <a:spcBef>
                <a:spcPts val="0"/>
              </a:spcBef>
              <a:spcAft>
                <a:spcPts val="0"/>
              </a:spcAft>
              <a:buSzPts val="2100"/>
              <a:buAutoNum type="arabicPeriod"/>
            </a:pPr>
            <a:r>
              <a:rPr lang="en"/>
              <a:t>POST-ACCUM runs on the vertexes after ACCUM.</a:t>
            </a:r>
            <a:br>
              <a:rPr lang="en"/>
            </a:br>
            <a:endParaRPr/>
          </a:p>
          <a:p>
            <a:pPr indent="-361950" lvl="0" marL="457200" rtl="0" algn="l">
              <a:spcBef>
                <a:spcPts val="0"/>
              </a:spcBef>
              <a:spcAft>
                <a:spcPts val="0"/>
              </a:spcAft>
              <a:buSzPts val="2100"/>
              <a:buAutoNum type="arabicPeriod"/>
            </a:pPr>
            <a:r>
              <a:rPr lang="en"/>
              <a:t>Both ACCUM and POST-ACCUM are running logic of </a:t>
            </a:r>
            <a:r>
              <a:rPr b="1" lang="en">
                <a:solidFill>
                  <a:srgbClr val="E69138"/>
                </a:solidFill>
              </a:rPr>
              <a:t>map</a:t>
            </a:r>
            <a:br>
              <a:rPr lang="en"/>
            </a:br>
            <a:endParaRPr/>
          </a:p>
          <a:p>
            <a:pPr indent="-361950" lvl="0" marL="457200" rtl="0" algn="l">
              <a:spcBef>
                <a:spcPts val="0"/>
              </a:spcBef>
              <a:spcAft>
                <a:spcPts val="0"/>
              </a:spcAft>
              <a:buSzPts val="2100"/>
              <a:buAutoNum type="arabicPeriod"/>
            </a:pPr>
            <a:r>
              <a:rPr lang="en"/>
              <a:t>After execution of ACCUM and POST-ACCUM there is a hidden </a:t>
            </a:r>
            <a:r>
              <a:rPr b="1" lang="en">
                <a:solidFill>
                  <a:srgbClr val="3C78D8"/>
                </a:solidFill>
              </a:rPr>
              <a:t>reduce</a:t>
            </a:r>
            <a:r>
              <a:rPr lang="en"/>
              <a:t> phase is executed to aggregate the values.</a:t>
            </a:r>
            <a:endParaRPr/>
          </a:p>
        </p:txBody>
      </p:sp>
      <p:sp>
        <p:nvSpPr>
          <p:cNvPr id="850" name="Google Shape;850;p78"/>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79"/>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rmAutofit/>
          </a:bodyPr>
          <a:lstStyle/>
          <a:p>
            <a:pPr indent="0" lvl="0" marL="0" marR="0" rtl="0" algn="l">
              <a:lnSpc>
                <a:spcPct val="90000"/>
              </a:lnSpc>
              <a:spcBef>
                <a:spcPts val="0"/>
              </a:spcBef>
              <a:spcAft>
                <a:spcPts val="0"/>
              </a:spcAft>
              <a:buClr>
                <a:srgbClr val="03A9F4"/>
              </a:buClr>
              <a:buSzPts val="2300"/>
              <a:buFont typeface="Montserrat Light"/>
              <a:buNone/>
            </a:pPr>
            <a:r>
              <a:rPr lang="en"/>
              <a:t>Exampe Setup</a:t>
            </a:r>
            <a:endParaRPr/>
          </a:p>
        </p:txBody>
      </p:sp>
      <p:sp>
        <p:nvSpPr>
          <p:cNvPr id="856" name="Google Shape;856;p79"/>
          <p:cNvSpPr txBox="1"/>
          <p:nvPr>
            <p:ph idx="1" type="body"/>
          </p:nvPr>
        </p:nvSpPr>
        <p:spPr>
          <a:xfrm>
            <a:off x="304800" y="1028072"/>
            <a:ext cx="8382000" cy="3508200"/>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None/>
            </a:pPr>
            <a:r>
              <a:rPr lang="en" sz="1500"/>
              <a:t>In this tutorial the example will be given based on </a:t>
            </a:r>
            <a:r>
              <a:rPr lang="en" sz="1500"/>
              <a:t>schema</a:t>
            </a:r>
            <a:r>
              <a:rPr lang="en" sz="1500"/>
              <a:t> below. This is a social network of people who are connected as friends.</a:t>
            </a:r>
            <a:endParaRPr sz="1500"/>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p:txBody>
      </p:sp>
      <p:sp>
        <p:nvSpPr>
          <p:cNvPr id="857" name="Google Shape;857;p79"/>
          <p:cNvSpPr/>
          <p:nvPr/>
        </p:nvSpPr>
        <p:spPr>
          <a:xfrm>
            <a:off x="229219" y="2488594"/>
            <a:ext cx="795300" cy="7953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User</a:t>
            </a:r>
            <a:endParaRPr b="1" sz="1100"/>
          </a:p>
        </p:txBody>
      </p:sp>
      <p:sp>
        <p:nvSpPr>
          <p:cNvPr id="858" name="Google Shape;858;p79"/>
          <p:cNvSpPr/>
          <p:nvPr/>
        </p:nvSpPr>
        <p:spPr>
          <a:xfrm>
            <a:off x="2776856" y="2488594"/>
            <a:ext cx="795300" cy="7953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User</a:t>
            </a:r>
            <a:endParaRPr b="1" sz="1100"/>
          </a:p>
        </p:txBody>
      </p:sp>
      <p:cxnSp>
        <p:nvCxnSpPr>
          <p:cNvPr id="859" name="Google Shape;859;p79"/>
          <p:cNvCxnSpPr>
            <a:stCxn id="857" idx="6"/>
            <a:endCxn id="858" idx="2"/>
          </p:cNvCxnSpPr>
          <p:nvPr/>
        </p:nvCxnSpPr>
        <p:spPr>
          <a:xfrm>
            <a:off x="1024519" y="2886244"/>
            <a:ext cx="1752300" cy="0"/>
          </a:xfrm>
          <a:prstGeom prst="straightConnector1">
            <a:avLst/>
          </a:prstGeom>
          <a:noFill/>
          <a:ln cap="flat" cmpd="sng" w="19050">
            <a:solidFill>
              <a:schemeClr val="dk2"/>
            </a:solidFill>
            <a:prstDash val="solid"/>
            <a:round/>
            <a:headEnd len="med" w="med" type="none"/>
            <a:tailEnd len="med" w="med" type="none"/>
          </a:ln>
        </p:spPr>
      </p:cxnSp>
      <p:sp>
        <p:nvSpPr>
          <p:cNvPr id="860" name="Google Shape;860;p79"/>
          <p:cNvSpPr txBox="1"/>
          <p:nvPr/>
        </p:nvSpPr>
        <p:spPr>
          <a:xfrm>
            <a:off x="1127138" y="2648944"/>
            <a:ext cx="1809900" cy="795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IsFriend</a:t>
            </a:r>
            <a:endParaRPr b="1" sz="1100"/>
          </a:p>
          <a:p>
            <a:pPr indent="0" lvl="0" marL="0" rtl="0" algn="l">
              <a:spcBef>
                <a:spcPts val="0"/>
              </a:spcBef>
              <a:spcAft>
                <a:spcPts val="0"/>
              </a:spcAft>
              <a:buNone/>
            </a:pPr>
            <a:r>
              <a:rPr b="1" lang="en" sz="1100"/>
              <a:t>Edge Attribute:</a:t>
            </a:r>
            <a:endParaRPr b="1" sz="1100"/>
          </a:p>
          <a:p>
            <a:pPr indent="0" lvl="0" marL="0" rtl="0" algn="l">
              <a:spcBef>
                <a:spcPts val="0"/>
              </a:spcBef>
              <a:spcAft>
                <a:spcPts val="0"/>
              </a:spcAft>
              <a:buNone/>
            </a:pPr>
            <a:r>
              <a:rPr lang="en" sz="1100"/>
              <a:t>DateTime: ConnectDt</a:t>
            </a:r>
            <a:endParaRPr sz="1100"/>
          </a:p>
        </p:txBody>
      </p:sp>
      <p:sp>
        <p:nvSpPr>
          <p:cNvPr id="861" name="Google Shape;861;p79"/>
          <p:cNvSpPr txBox="1"/>
          <p:nvPr/>
        </p:nvSpPr>
        <p:spPr>
          <a:xfrm>
            <a:off x="3652950" y="2562731"/>
            <a:ext cx="1295100" cy="64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Vertex Attributes:</a:t>
            </a:r>
            <a:br>
              <a:rPr lang="en" sz="1100"/>
            </a:br>
            <a:r>
              <a:rPr lang="en" sz="1100"/>
              <a:t>Uint:age</a:t>
            </a:r>
            <a:br>
              <a:rPr lang="en" sz="1100"/>
            </a:br>
            <a:r>
              <a:rPr lang="en" sz="1100"/>
              <a:t>String: g</a:t>
            </a:r>
            <a:r>
              <a:rPr lang="en" sz="1100">
                <a:solidFill>
                  <a:schemeClr val="dk1"/>
                </a:solidFill>
              </a:rPr>
              <a:t>ender</a:t>
            </a:r>
            <a:endParaRPr b="1" sz="1100"/>
          </a:p>
        </p:txBody>
      </p:sp>
      <p:pic>
        <p:nvPicPr>
          <p:cNvPr id="862" name="Google Shape;862;p79"/>
          <p:cNvPicPr preferRelativeResize="0"/>
          <p:nvPr/>
        </p:nvPicPr>
        <p:blipFill>
          <a:blip r:embed="rId3">
            <a:alphaModFix/>
          </a:blip>
          <a:stretch>
            <a:fillRect/>
          </a:stretch>
        </p:blipFill>
        <p:spPr>
          <a:xfrm>
            <a:off x="5274338" y="1027519"/>
            <a:ext cx="3501618" cy="2733075"/>
          </a:xfrm>
          <a:prstGeom prst="rect">
            <a:avLst/>
          </a:prstGeom>
          <a:noFill/>
          <a:ln>
            <a:noFill/>
          </a:ln>
        </p:spPr>
      </p:pic>
      <p:sp>
        <p:nvSpPr>
          <p:cNvPr id="863" name="Google Shape;863;p79"/>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txBox="1"/>
          <p:nvPr>
            <p:ph type="ctrTitle"/>
          </p:nvPr>
        </p:nvSpPr>
        <p:spPr>
          <a:xfrm>
            <a:off x="5061125" y="1638100"/>
            <a:ext cx="3665100" cy="938100"/>
          </a:xfrm>
          <a:prstGeom prst="rect">
            <a:avLst/>
          </a:prstGeom>
          <a:noFill/>
          <a:ln>
            <a:noFill/>
          </a:ln>
        </p:spPr>
        <p:txBody>
          <a:bodyPr anchorCtr="0" anchor="ctr" bIns="68575" lIns="68575" spcFirstLastPara="1" rIns="68575" wrap="square" tIns="68575">
            <a:normAutofit/>
          </a:bodyPr>
          <a:lstStyle/>
          <a:p>
            <a:pPr indent="0" lvl="0" marL="0" marR="0" rtl="0" algn="l">
              <a:lnSpc>
                <a:spcPct val="100000"/>
              </a:lnSpc>
              <a:spcBef>
                <a:spcPts val="0"/>
              </a:spcBef>
              <a:spcAft>
                <a:spcPts val="0"/>
              </a:spcAft>
              <a:buClr>
                <a:srgbClr val="FFFFFF"/>
              </a:buClr>
              <a:buSzPts val="1800"/>
              <a:buFont typeface="Montserrat Light"/>
              <a:buNone/>
            </a:pPr>
            <a:r>
              <a:rPr lang="en" sz="2800"/>
              <a:t>Graph Gurus 31</a:t>
            </a:r>
            <a:endParaRPr sz="2800"/>
          </a:p>
        </p:txBody>
      </p:sp>
      <p:sp>
        <p:nvSpPr>
          <p:cNvPr id="304" name="Google Shape;304;p53"/>
          <p:cNvSpPr txBox="1"/>
          <p:nvPr>
            <p:ph idx="1" type="subTitle"/>
          </p:nvPr>
        </p:nvSpPr>
        <p:spPr>
          <a:xfrm>
            <a:off x="409850" y="2541575"/>
            <a:ext cx="8274900" cy="1014600"/>
          </a:xfrm>
          <a:prstGeom prst="rect">
            <a:avLst/>
          </a:prstGeom>
          <a:noFill/>
          <a:ln>
            <a:noFill/>
          </a:ln>
        </p:spPr>
        <p:txBody>
          <a:bodyPr anchorCtr="0" anchor="ctr" bIns="68575" lIns="68575" spcFirstLastPara="1" rIns="68575" wrap="square" tIns="68575">
            <a:normAutofit lnSpcReduction="10000"/>
          </a:bodyPr>
          <a:lstStyle/>
          <a:p>
            <a:pPr indent="0" lvl="0" marL="0" rtl="0" algn="ctr">
              <a:lnSpc>
                <a:spcPct val="115000"/>
              </a:lnSpc>
              <a:spcBef>
                <a:spcPts val="0"/>
              </a:spcBef>
              <a:spcAft>
                <a:spcPts val="0"/>
              </a:spcAft>
              <a:buClr>
                <a:schemeClr val="dk1"/>
              </a:buClr>
              <a:buSzPts val="1100"/>
              <a:buFont typeface="Arial"/>
              <a:buNone/>
            </a:pPr>
            <a:r>
              <a:rPr lang="en" sz="3000"/>
              <a:t>GSQL Writing Best Practices</a:t>
            </a:r>
            <a:br>
              <a:rPr lang="en" sz="2500"/>
            </a:br>
            <a:r>
              <a:rPr b="1" lang="en" sz="2500"/>
              <a:t>Part 1 - Thinking in GSQL</a:t>
            </a:r>
            <a:endParaRPr sz="2500"/>
          </a:p>
        </p:txBody>
      </p:sp>
      <p:sp>
        <p:nvSpPr>
          <p:cNvPr id="305" name="Google Shape;305;p5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0"/>
          <p:cNvSpPr/>
          <p:nvPr/>
        </p:nvSpPr>
        <p:spPr>
          <a:xfrm>
            <a:off x="1607194" y="2785238"/>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0" name="Google Shape;870;p80"/>
          <p:cNvSpPr/>
          <p:nvPr/>
        </p:nvSpPr>
        <p:spPr>
          <a:xfrm>
            <a:off x="157519" y="2790038"/>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1" name="Google Shape;871;p80"/>
          <p:cNvSpPr/>
          <p:nvPr/>
        </p:nvSpPr>
        <p:spPr>
          <a:xfrm>
            <a:off x="3915244" y="2732963"/>
            <a:ext cx="795600" cy="18864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72" name="Google Shape;872;p80"/>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lang="en"/>
              <a:t>ACCUM Clause</a:t>
            </a:r>
            <a:endParaRPr/>
          </a:p>
        </p:txBody>
      </p:sp>
      <p:sp>
        <p:nvSpPr>
          <p:cNvPr id="873" name="Google Shape;873;p80"/>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 sz="1400"/>
              <a:t>What is the age distribution of friends that were registered in 2018?</a:t>
            </a:r>
            <a:endParaRPr sz="1400"/>
          </a:p>
          <a:p>
            <a:pPr indent="0" lvl="0" marL="0" rtl="0" algn="l">
              <a:spcBef>
                <a:spcPts val="800"/>
              </a:spcBef>
              <a:spcAft>
                <a:spcPts val="0"/>
              </a:spcAft>
              <a:buNone/>
            </a:pPr>
            <a:r>
              <a:t/>
            </a:r>
            <a:endParaRPr sz="1400"/>
          </a:p>
        </p:txBody>
      </p:sp>
      <p:sp>
        <p:nvSpPr>
          <p:cNvPr id="874" name="Google Shape;874;p80"/>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875" name="Google Shape;875;p80"/>
          <p:cNvSpPr txBox="1"/>
          <p:nvPr/>
        </p:nvSpPr>
        <p:spPr>
          <a:xfrm>
            <a:off x="337219" y="784219"/>
            <a:ext cx="5227200" cy="17421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50800" marR="50800" rtl="0" algn="l">
              <a:lnSpc>
                <a:spcPct val="120000"/>
              </a:lnSpc>
              <a:spcBef>
                <a:spcPts val="300"/>
              </a:spcBef>
              <a:spcAft>
                <a:spcPts val="0"/>
              </a:spcAft>
              <a:buNone/>
            </a:pPr>
            <a:r>
              <a:rPr lang="en" sz="900">
                <a:solidFill>
                  <a:srgbClr val="333333"/>
                </a:solidFill>
                <a:latin typeface="Courier New"/>
                <a:ea typeface="Courier New"/>
                <a:cs typeface="Courier New"/>
                <a:sym typeface="Courier New"/>
              </a:rPr>
              <a:t>CREATE QUERY GetFriends(vertex&lt;User&gt; inputUser) FOR GRAPH Social {</a:t>
            </a:r>
            <a:endParaRPr sz="900">
              <a:solidFill>
                <a:srgbClr val="333333"/>
              </a:solidFill>
              <a:latin typeface="Courier New"/>
              <a:ea typeface="Courier New"/>
              <a:cs typeface="Courier New"/>
              <a:sym typeface="Courier New"/>
            </a:endParaRPr>
          </a:p>
          <a:p>
            <a:pPr indent="0" lvl="0" marL="50800" marR="50800" rtl="0" algn="l">
              <a:lnSpc>
                <a:spcPct val="120000"/>
              </a:lnSpc>
              <a:spcBef>
                <a:spcPts val="300"/>
              </a:spcBef>
              <a:spcAft>
                <a:spcPts val="0"/>
              </a:spcAft>
              <a:buNone/>
            </a:pPr>
            <a:r>
              <a:rPr lang="en" sz="900">
                <a:solidFill>
                  <a:srgbClr val="333333"/>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MapAccum&lt;uint, SumAccum&lt;</a:t>
            </a:r>
            <a:r>
              <a:rPr b="1" lang="en" sz="900">
                <a:solidFill>
                  <a:srgbClr val="333333"/>
                </a:solidFill>
                <a:latin typeface="Courier New"/>
                <a:ea typeface="Courier New"/>
                <a:cs typeface="Courier New"/>
                <a:sym typeface="Courier New"/>
              </a:rPr>
              <a:t>uint</a:t>
            </a:r>
            <a:r>
              <a:rPr b="1" lang="en" sz="900">
                <a:solidFill>
                  <a:srgbClr val="333333"/>
                </a:solidFill>
                <a:latin typeface="Courier New"/>
                <a:ea typeface="Courier New"/>
                <a:cs typeface="Courier New"/>
                <a:sym typeface="Courier New"/>
              </a:rPr>
              <a:t>&gt;&gt; @@ageMap;</a:t>
            </a:r>
            <a:br>
              <a:rPr b="1"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Start = {inputUser};</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Friends = SELECT t FROM Start:s-(IsFriend:e)-:t </a:t>
            </a:r>
            <a:endParaRPr sz="900">
              <a:solidFill>
                <a:srgbClr val="333333"/>
              </a:solidFill>
              <a:latin typeface="Courier New"/>
              <a:ea typeface="Courier New"/>
              <a:cs typeface="Courier New"/>
              <a:sym typeface="Courier New"/>
            </a:endParaRPr>
          </a:p>
          <a:p>
            <a:pPr indent="0" lvl="0" marL="50800" marR="50800" rtl="0" algn="l">
              <a:lnSpc>
                <a:spcPct val="120000"/>
              </a:lnSpc>
              <a:spcBef>
                <a:spcPts val="300"/>
              </a:spcBef>
              <a:spcAft>
                <a:spcPts val="0"/>
              </a:spcAft>
              <a:buNone/>
            </a:pPr>
            <a:r>
              <a:rPr b="1" lang="en" sz="900">
                <a:solidFill>
                  <a:srgbClr val="333333"/>
                </a:solidFill>
                <a:latin typeface="Courier New"/>
                <a:ea typeface="Courier New"/>
                <a:cs typeface="Courier New"/>
                <a:sym typeface="Courier New"/>
              </a:rPr>
              <a:t>              WHERE e.connectDt BETWEEN to_datetime(“2018-01-01”) </a:t>
            </a:r>
            <a:endParaRPr b="1" sz="900">
              <a:solidFill>
                <a:srgbClr val="333333"/>
              </a:solidFill>
              <a:latin typeface="Courier New"/>
              <a:ea typeface="Courier New"/>
              <a:cs typeface="Courier New"/>
              <a:sym typeface="Courier New"/>
            </a:endParaRPr>
          </a:p>
          <a:p>
            <a:pPr indent="0" lvl="0" marL="50800" marR="50800" rtl="0" algn="l">
              <a:lnSpc>
                <a:spcPct val="120000"/>
              </a:lnSpc>
              <a:spcBef>
                <a:spcPts val="300"/>
              </a:spcBef>
              <a:spcAft>
                <a:spcPts val="0"/>
              </a:spcAft>
              <a:buNone/>
            </a:pPr>
            <a:r>
              <a:rPr b="1" lang="en" sz="900">
                <a:solidFill>
                  <a:srgbClr val="333333"/>
                </a:solidFill>
                <a:latin typeface="Courier New"/>
                <a:ea typeface="Courier New"/>
                <a:cs typeface="Courier New"/>
                <a:sym typeface="Courier New"/>
              </a:rPr>
              <a:t>                AND to_datetime(“2019-01-01”)</a:t>
            </a:r>
            <a:endParaRPr sz="900">
              <a:solidFill>
                <a:srgbClr val="333333"/>
              </a:solidFill>
              <a:latin typeface="Courier New"/>
              <a:ea typeface="Courier New"/>
              <a:cs typeface="Courier New"/>
              <a:sym typeface="Courier New"/>
            </a:endParaRPr>
          </a:p>
          <a:p>
            <a:pPr indent="0" lvl="0" marL="50800" marR="50800" rtl="0" algn="l">
              <a:lnSpc>
                <a:spcPct val="120000"/>
              </a:lnSpc>
              <a:spcBef>
                <a:spcPts val="300"/>
              </a:spcBef>
              <a:spcAft>
                <a:spcPts val="0"/>
              </a:spcAft>
              <a:buNone/>
            </a:pPr>
            <a:r>
              <a:rPr lang="en" sz="900">
                <a:solidFill>
                  <a:srgbClr val="333333"/>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ACCUM @@ageMap += (t.age/10-&gt;1);</a:t>
            </a:r>
            <a:br>
              <a:rPr b="1"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PRINT @@ageMap;</a:t>
            </a:r>
            <a:endParaRPr sz="900">
              <a:solidFill>
                <a:srgbClr val="333333"/>
              </a:solidFill>
              <a:latin typeface="Courier New"/>
              <a:ea typeface="Courier New"/>
              <a:cs typeface="Courier New"/>
              <a:sym typeface="Courier New"/>
            </a:endParaRPr>
          </a:p>
          <a:p>
            <a:pPr indent="0" lvl="0" marL="50800" marR="50800" rtl="0" algn="l">
              <a:lnSpc>
                <a:spcPct val="120000"/>
              </a:lnSpc>
              <a:spcBef>
                <a:spcPts val="300"/>
              </a:spcBef>
              <a:spcAft>
                <a:spcPts val="300"/>
              </a:spcAft>
              <a:buNone/>
            </a:pP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p:txBody>
      </p:sp>
      <p:sp>
        <p:nvSpPr>
          <p:cNvPr id="876" name="Google Shape;876;p80"/>
          <p:cNvSpPr/>
          <p:nvPr/>
        </p:nvSpPr>
        <p:spPr>
          <a:xfrm>
            <a:off x="215813" y="3240206"/>
            <a:ext cx="795600" cy="795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Input User</a:t>
            </a:r>
            <a:endParaRPr sz="1100"/>
          </a:p>
        </p:txBody>
      </p:sp>
      <p:sp>
        <p:nvSpPr>
          <p:cNvPr id="877" name="Google Shape;877;p80"/>
          <p:cNvSpPr/>
          <p:nvPr/>
        </p:nvSpPr>
        <p:spPr>
          <a:xfrm>
            <a:off x="4099761" y="2763713"/>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UserA</a:t>
            </a:r>
            <a:endParaRPr sz="500"/>
          </a:p>
        </p:txBody>
      </p:sp>
      <p:sp>
        <p:nvSpPr>
          <p:cNvPr id="878" name="Google Shape;878;p80"/>
          <p:cNvSpPr/>
          <p:nvPr/>
        </p:nvSpPr>
        <p:spPr>
          <a:xfrm>
            <a:off x="4093163" y="3246096"/>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UserB</a:t>
            </a:r>
            <a:endParaRPr sz="500"/>
          </a:p>
        </p:txBody>
      </p:sp>
      <p:sp>
        <p:nvSpPr>
          <p:cNvPr id="879" name="Google Shape;879;p80"/>
          <p:cNvSpPr/>
          <p:nvPr/>
        </p:nvSpPr>
        <p:spPr>
          <a:xfrm>
            <a:off x="4093163" y="3724554"/>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UserC</a:t>
            </a:r>
            <a:endParaRPr sz="500"/>
          </a:p>
        </p:txBody>
      </p:sp>
      <p:sp>
        <p:nvSpPr>
          <p:cNvPr id="880" name="Google Shape;880;p80"/>
          <p:cNvSpPr txBox="1"/>
          <p:nvPr/>
        </p:nvSpPr>
        <p:spPr>
          <a:xfrm>
            <a:off x="404100" y="2486203"/>
            <a:ext cx="545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Start</a:t>
            </a:r>
            <a:endParaRPr b="1" sz="1100">
              <a:solidFill>
                <a:srgbClr val="38761D"/>
              </a:solidFill>
            </a:endParaRPr>
          </a:p>
        </p:txBody>
      </p:sp>
      <p:sp>
        <p:nvSpPr>
          <p:cNvPr id="881" name="Google Shape;881;p80"/>
          <p:cNvSpPr txBox="1"/>
          <p:nvPr/>
        </p:nvSpPr>
        <p:spPr>
          <a:xfrm>
            <a:off x="3984499" y="2471625"/>
            <a:ext cx="7302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Friends</a:t>
            </a:r>
            <a:endParaRPr b="1" sz="1100">
              <a:solidFill>
                <a:srgbClr val="3D85C6"/>
              </a:solidFill>
            </a:endParaRPr>
          </a:p>
        </p:txBody>
      </p:sp>
      <p:cxnSp>
        <p:nvCxnSpPr>
          <p:cNvPr id="882" name="Google Shape;882;p80"/>
          <p:cNvCxnSpPr>
            <a:stCxn id="876" idx="7"/>
            <a:endCxn id="877" idx="2"/>
          </p:cNvCxnSpPr>
          <p:nvPr/>
        </p:nvCxnSpPr>
        <p:spPr>
          <a:xfrm flipH="1" rot="10800000">
            <a:off x="894900" y="2978419"/>
            <a:ext cx="3204900" cy="378300"/>
          </a:xfrm>
          <a:prstGeom prst="straightConnector1">
            <a:avLst/>
          </a:prstGeom>
          <a:noFill/>
          <a:ln cap="flat" cmpd="sng" w="9525">
            <a:solidFill>
              <a:schemeClr val="dk2"/>
            </a:solidFill>
            <a:prstDash val="solid"/>
            <a:round/>
            <a:headEnd len="med" w="med" type="none"/>
            <a:tailEnd len="med" w="med" type="none"/>
          </a:ln>
        </p:spPr>
      </p:cxnSp>
      <p:cxnSp>
        <p:nvCxnSpPr>
          <p:cNvPr id="883" name="Google Shape;883;p80"/>
          <p:cNvCxnSpPr>
            <a:stCxn id="876" idx="6"/>
            <a:endCxn id="878" idx="2"/>
          </p:cNvCxnSpPr>
          <p:nvPr/>
        </p:nvCxnSpPr>
        <p:spPr>
          <a:xfrm flipH="1" rot="10800000">
            <a:off x="1011413" y="3461006"/>
            <a:ext cx="3081900" cy="177000"/>
          </a:xfrm>
          <a:prstGeom prst="straightConnector1">
            <a:avLst/>
          </a:prstGeom>
          <a:noFill/>
          <a:ln cap="flat" cmpd="sng" w="9525">
            <a:solidFill>
              <a:schemeClr val="dk2"/>
            </a:solidFill>
            <a:prstDash val="solid"/>
            <a:round/>
            <a:headEnd len="med" w="med" type="none"/>
            <a:tailEnd len="med" w="med" type="none"/>
          </a:ln>
        </p:spPr>
      </p:cxnSp>
      <p:cxnSp>
        <p:nvCxnSpPr>
          <p:cNvPr id="884" name="Google Shape;884;p80"/>
          <p:cNvCxnSpPr>
            <a:stCxn id="876" idx="5"/>
            <a:endCxn id="879" idx="2"/>
          </p:cNvCxnSpPr>
          <p:nvPr/>
        </p:nvCxnSpPr>
        <p:spPr>
          <a:xfrm>
            <a:off x="894900" y="3919293"/>
            <a:ext cx="3198300" cy="20100"/>
          </a:xfrm>
          <a:prstGeom prst="straightConnector1">
            <a:avLst/>
          </a:prstGeom>
          <a:noFill/>
          <a:ln cap="flat" cmpd="sng" w="9525">
            <a:solidFill>
              <a:schemeClr val="dk2"/>
            </a:solidFill>
            <a:prstDash val="solid"/>
            <a:round/>
            <a:headEnd len="med" w="med" type="none"/>
            <a:tailEnd len="med" w="med" type="none"/>
          </a:ln>
        </p:spPr>
      </p:cxnSp>
      <p:sp>
        <p:nvSpPr>
          <p:cNvPr id="885" name="Google Shape;885;p80"/>
          <p:cNvSpPr txBox="1"/>
          <p:nvPr/>
        </p:nvSpPr>
        <p:spPr>
          <a:xfrm>
            <a:off x="1797875" y="2507184"/>
            <a:ext cx="6969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674EA7"/>
                </a:solidFill>
              </a:rPr>
              <a:t>IsFriend</a:t>
            </a:r>
            <a:endParaRPr b="1" sz="1100">
              <a:solidFill>
                <a:srgbClr val="674EA7"/>
              </a:solidFill>
            </a:endParaRPr>
          </a:p>
        </p:txBody>
      </p:sp>
      <p:sp>
        <p:nvSpPr>
          <p:cNvPr id="886" name="Google Shape;886;p80"/>
          <p:cNvSpPr txBox="1"/>
          <p:nvPr/>
        </p:nvSpPr>
        <p:spPr>
          <a:xfrm>
            <a:off x="1011413" y="3087169"/>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887" name="Google Shape;887;p80"/>
          <p:cNvSpPr txBox="1"/>
          <p:nvPr/>
        </p:nvSpPr>
        <p:spPr>
          <a:xfrm>
            <a:off x="1011413" y="3399047"/>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888" name="Google Shape;888;p80"/>
          <p:cNvSpPr txBox="1"/>
          <p:nvPr/>
        </p:nvSpPr>
        <p:spPr>
          <a:xfrm>
            <a:off x="1011413" y="3710934"/>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889" name="Google Shape;889;p80"/>
          <p:cNvSpPr txBox="1"/>
          <p:nvPr/>
        </p:nvSpPr>
        <p:spPr>
          <a:xfrm>
            <a:off x="3445725" y="2801972"/>
            <a:ext cx="6969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solidFill>
                <a:srgbClr val="EA9999"/>
              </a:solidFill>
            </a:endParaRPr>
          </a:p>
          <a:p>
            <a:pPr indent="0" lvl="0" marL="0" rtl="0" algn="ctr">
              <a:spcBef>
                <a:spcPts val="0"/>
              </a:spcBef>
              <a:spcAft>
                <a:spcPts val="0"/>
              </a:spcAft>
              <a:buNone/>
            </a:pPr>
            <a:r>
              <a:rPr b="1" lang="en" sz="1100"/>
              <a:t>25</a:t>
            </a:r>
            <a:endParaRPr b="1" sz="1100"/>
          </a:p>
        </p:txBody>
      </p:sp>
      <p:sp>
        <p:nvSpPr>
          <p:cNvPr id="890" name="Google Shape;890;p80"/>
          <p:cNvSpPr txBox="1"/>
          <p:nvPr/>
        </p:nvSpPr>
        <p:spPr>
          <a:xfrm>
            <a:off x="1002421" y="2913497"/>
            <a:ext cx="21882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a:p>
            <a:pPr indent="0" lvl="0" marL="0" rtl="0" algn="ctr">
              <a:spcBef>
                <a:spcPts val="0"/>
              </a:spcBef>
              <a:spcAft>
                <a:spcPts val="0"/>
              </a:spcAft>
              <a:buClr>
                <a:schemeClr val="dk1"/>
              </a:buClr>
              <a:buSzPts val="800"/>
              <a:buFont typeface="Arial"/>
              <a:buNone/>
            </a:pPr>
            <a:r>
              <a:rPr b="1" lang="en" sz="1100">
                <a:solidFill>
                  <a:schemeClr val="dk1"/>
                </a:solidFill>
              </a:rPr>
              <a:t>2018-05-11</a:t>
            </a:r>
            <a:endParaRPr b="1" sz="1100">
              <a:solidFill>
                <a:srgbClr val="EA9999"/>
              </a:solidFill>
            </a:endParaRPr>
          </a:p>
        </p:txBody>
      </p:sp>
      <p:sp>
        <p:nvSpPr>
          <p:cNvPr id="891" name="Google Shape;891;p80"/>
          <p:cNvSpPr txBox="1"/>
          <p:nvPr/>
        </p:nvSpPr>
        <p:spPr>
          <a:xfrm>
            <a:off x="1434300" y="3389550"/>
            <a:ext cx="1324500" cy="20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a:p>
            <a:pPr indent="0" lvl="0" marL="0" rtl="0" algn="ctr">
              <a:spcBef>
                <a:spcPts val="0"/>
              </a:spcBef>
              <a:spcAft>
                <a:spcPts val="0"/>
              </a:spcAft>
              <a:buClr>
                <a:schemeClr val="dk1"/>
              </a:buClr>
              <a:buSzPts val="800"/>
              <a:buFont typeface="Arial"/>
              <a:buNone/>
            </a:pPr>
            <a:r>
              <a:rPr b="1" lang="en" sz="1100">
                <a:solidFill>
                  <a:schemeClr val="dk1"/>
                </a:solidFill>
              </a:rPr>
              <a:t>2018-08-01</a:t>
            </a:r>
            <a:endParaRPr b="1" sz="1100">
              <a:solidFill>
                <a:schemeClr val="dk1"/>
              </a:solidFill>
            </a:endParaRPr>
          </a:p>
          <a:p>
            <a:pPr indent="0" lvl="0" marL="0" rtl="0" algn="ctr">
              <a:spcBef>
                <a:spcPts val="0"/>
              </a:spcBef>
              <a:spcAft>
                <a:spcPts val="0"/>
              </a:spcAft>
              <a:buNone/>
            </a:pPr>
            <a:r>
              <a:t/>
            </a:r>
            <a:endParaRPr b="1" sz="1100">
              <a:solidFill>
                <a:srgbClr val="EA9999"/>
              </a:solidFill>
            </a:endParaRPr>
          </a:p>
        </p:txBody>
      </p:sp>
      <p:sp>
        <p:nvSpPr>
          <p:cNvPr id="892" name="Google Shape;892;p80"/>
          <p:cNvSpPr txBox="1"/>
          <p:nvPr/>
        </p:nvSpPr>
        <p:spPr>
          <a:xfrm>
            <a:off x="1460400" y="3758794"/>
            <a:ext cx="1272300" cy="20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a:p>
            <a:pPr indent="0" lvl="0" marL="0" rtl="0" algn="ctr">
              <a:spcBef>
                <a:spcPts val="0"/>
              </a:spcBef>
              <a:spcAft>
                <a:spcPts val="0"/>
              </a:spcAft>
              <a:buNone/>
            </a:pPr>
            <a:r>
              <a:rPr b="1" lang="en" sz="1100">
                <a:solidFill>
                  <a:schemeClr val="dk1"/>
                </a:solidFill>
              </a:rPr>
              <a:t>2019-01-22</a:t>
            </a:r>
            <a:endParaRPr b="1" sz="1100">
              <a:solidFill>
                <a:schemeClr val="dk1"/>
              </a:solidFill>
            </a:endParaRPr>
          </a:p>
          <a:p>
            <a:pPr indent="0" lvl="0" marL="0" rtl="0" algn="ctr">
              <a:spcBef>
                <a:spcPts val="0"/>
              </a:spcBef>
              <a:spcAft>
                <a:spcPts val="0"/>
              </a:spcAft>
              <a:buNone/>
            </a:pPr>
            <a:r>
              <a:t/>
            </a:r>
            <a:endParaRPr b="1" sz="1100">
              <a:solidFill>
                <a:srgbClr val="EA9999"/>
              </a:solidFill>
            </a:endParaRPr>
          </a:p>
        </p:txBody>
      </p:sp>
      <p:sp>
        <p:nvSpPr>
          <p:cNvPr id="893" name="Google Shape;893;p80"/>
          <p:cNvSpPr txBox="1"/>
          <p:nvPr/>
        </p:nvSpPr>
        <p:spPr>
          <a:xfrm>
            <a:off x="3445725" y="3360628"/>
            <a:ext cx="6969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p>
          <a:p>
            <a:pPr indent="0" lvl="0" marL="0" rtl="0" algn="ctr">
              <a:spcBef>
                <a:spcPts val="0"/>
              </a:spcBef>
              <a:spcAft>
                <a:spcPts val="0"/>
              </a:spcAft>
              <a:buNone/>
            </a:pPr>
            <a:r>
              <a:rPr b="1" lang="en" sz="1100"/>
              <a:t>28</a:t>
            </a:r>
            <a:endParaRPr b="1" sz="1100"/>
          </a:p>
        </p:txBody>
      </p:sp>
      <p:sp>
        <p:nvSpPr>
          <p:cNvPr id="894" name="Google Shape;894;p80"/>
          <p:cNvSpPr txBox="1"/>
          <p:nvPr/>
        </p:nvSpPr>
        <p:spPr>
          <a:xfrm>
            <a:off x="3467288" y="3816975"/>
            <a:ext cx="6969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p>
          <a:p>
            <a:pPr indent="0" lvl="0" marL="0" rtl="0" algn="ctr">
              <a:spcBef>
                <a:spcPts val="0"/>
              </a:spcBef>
              <a:spcAft>
                <a:spcPts val="0"/>
              </a:spcAft>
              <a:buNone/>
            </a:pPr>
            <a:r>
              <a:rPr b="1" lang="en" sz="1100"/>
              <a:t>35</a:t>
            </a:r>
            <a:endParaRPr b="1" sz="1100"/>
          </a:p>
        </p:txBody>
      </p:sp>
      <p:sp>
        <p:nvSpPr>
          <p:cNvPr id="895" name="Google Shape;895;p80"/>
          <p:cNvSpPr/>
          <p:nvPr/>
        </p:nvSpPr>
        <p:spPr>
          <a:xfrm>
            <a:off x="4889522" y="3368531"/>
            <a:ext cx="1272300" cy="11208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ctr">
              <a:spcBef>
                <a:spcPts val="0"/>
              </a:spcBef>
              <a:spcAft>
                <a:spcPts val="0"/>
              </a:spcAft>
              <a:buNone/>
            </a:pPr>
            <a:r>
              <a:rPr lang="en" sz="1100"/>
              <a:t>@@ageMap</a:t>
            </a:r>
            <a:endParaRPr sz="1100"/>
          </a:p>
        </p:txBody>
      </p:sp>
      <p:sp>
        <p:nvSpPr>
          <p:cNvPr id="896" name="Google Shape;896;p80"/>
          <p:cNvSpPr/>
          <p:nvPr/>
        </p:nvSpPr>
        <p:spPr>
          <a:xfrm>
            <a:off x="5016778" y="2844113"/>
            <a:ext cx="1006500" cy="7272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7" name="Google Shape;897;p80"/>
          <p:cNvSpPr txBox="1"/>
          <p:nvPr/>
        </p:nvSpPr>
        <p:spPr>
          <a:xfrm>
            <a:off x="2861081" y="3105131"/>
            <a:ext cx="6270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a:p>
        </p:txBody>
      </p:sp>
      <p:grpSp>
        <p:nvGrpSpPr>
          <p:cNvPr id="898" name="Google Shape;898;p80"/>
          <p:cNvGrpSpPr/>
          <p:nvPr/>
        </p:nvGrpSpPr>
        <p:grpSpPr>
          <a:xfrm>
            <a:off x="2096521" y="3152663"/>
            <a:ext cx="2920304" cy="1416356"/>
            <a:chOff x="2795362" y="4203550"/>
            <a:chExt cx="3893738" cy="1888475"/>
          </a:xfrm>
        </p:grpSpPr>
        <p:grpSp>
          <p:nvGrpSpPr>
            <p:cNvPr id="899" name="Google Shape;899;p80"/>
            <p:cNvGrpSpPr/>
            <p:nvPr/>
          </p:nvGrpSpPr>
          <p:grpSpPr>
            <a:xfrm>
              <a:off x="2795362" y="4249863"/>
              <a:ext cx="3893738" cy="1387188"/>
              <a:chOff x="2795362" y="4249863"/>
              <a:chExt cx="3893738" cy="1387188"/>
            </a:xfrm>
          </p:grpSpPr>
          <p:cxnSp>
            <p:nvCxnSpPr>
              <p:cNvPr id="900" name="Google Shape;900;p80"/>
              <p:cNvCxnSpPr>
                <a:stCxn id="890" idx="2"/>
                <a:endCxn id="896" idx="2"/>
              </p:cNvCxnSpPr>
              <p:nvPr/>
            </p:nvCxnSpPr>
            <p:spPr>
              <a:xfrm flipH="1" rot="-5400000">
                <a:off x="4728712" y="2316512"/>
                <a:ext cx="27000" cy="3893700"/>
              </a:xfrm>
              <a:prstGeom prst="curvedConnector2">
                <a:avLst/>
              </a:prstGeom>
              <a:noFill/>
              <a:ln cap="flat" cmpd="sng" w="19050">
                <a:solidFill>
                  <a:srgbClr val="B6D7A8"/>
                </a:solidFill>
                <a:prstDash val="dash"/>
                <a:round/>
                <a:headEnd len="med" w="med" type="none"/>
                <a:tailEnd len="med" w="med" type="triangle"/>
              </a:ln>
            </p:spPr>
          </p:cxnSp>
          <p:cxnSp>
            <p:nvCxnSpPr>
              <p:cNvPr id="901" name="Google Shape;901;p80"/>
              <p:cNvCxnSpPr>
                <a:stCxn id="891" idx="2"/>
                <a:endCxn id="896" idx="2"/>
              </p:cNvCxnSpPr>
              <p:nvPr/>
            </p:nvCxnSpPr>
            <p:spPr>
              <a:xfrm rot="-5400000">
                <a:off x="4485000" y="2587300"/>
                <a:ext cx="514500" cy="3893700"/>
              </a:xfrm>
              <a:prstGeom prst="curvedConnector4">
                <a:avLst>
                  <a:gd fmla="val -46283" name="adj1"/>
                  <a:gd fmla="val 61338" name="adj2"/>
                </a:avLst>
              </a:prstGeom>
              <a:noFill/>
              <a:ln cap="flat" cmpd="sng" w="19050">
                <a:solidFill>
                  <a:srgbClr val="B6D7A8"/>
                </a:solidFill>
                <a:prstDash val="dash"/>
                <a:round/>
                <a:headEnd len="med" w="med" type="none"/>
                <a:tailEnd len="med" w="med" type="triangle"/>
              </a:ln>
            </p:spPr>
          </p:cxnSp>
          <p:cxnSp>
            <p:nvCxnSpPr>
              <p:cNvPr id="902" name="Google Shape;902;p80"/>
              <p:cNvCxnSpPr>
                <a:stCxn id="903" idx="2"/>
                <a:endCxn id="896" idx="2"/>
              </p:cNvCxnSpPr>
              <p:nvPr/>
            </p:nvCxnSpPr>
            <p:spPr>
              <a:xfrm rot="-5400000">
                <a:off x="4062150" y="3010100"/>
                <a:ext cx="1360200" cy="3893700"/>
              </a:xfrm>
              <a:prstGeom prst="curvedConnector4">
                <a:avLst>
                  <a:gd fmla="val -17507" name="adj1"/>
                  <a:gd fmla="val 60891" name="adj2"/>
                </a:avLst>
              </a:prstGeom>
              <a:noFill/>
              <a:ln cap="flat" cmpd="sng" w="19050">
                <a:solidFill>
                  <a:srgbClr val="B6D7A8"/>
                </a:solidFill>
                <a:prstDash val="dash"/>
                <a:round/>
                <a:headEnd len="med" w="med" type="none"/>
                <a:tailEnd len="med" w="med" type="triangle"/>
              </a:ln>
            </p:spPr>
          </p:cxnSp>
        </p:grpSp>
        <p:sp>
          <p:nvSpPr>
            <p:cNvPr id="904" name="Google Shape;904;p80"/>
            <p:cNvSpPr txBox="1"/>
            <p:nvPr/>
          </p:nvSpPr>
          <p:spPr>
            <a:xfrm>
              <a:off x="3721575" y="4203550"/>
              <a:ext cx="929100" cy="272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(2-&gt;1)</a:t>
              </a:r>
              <a:endParaRPr sz="1100"/>
            </a:p>
          </p:txBody>
        </p:sp>
        <p:sp>
          <p:nvSpPr>
            <p:cNvPr id="905" name="Google Shape;905;p80"/>
            <p:cNvSpPr txBox="1"/>
            <p:nvPr/>
          </p:nvSpPr>
          <p:spPr>
            <a:xfrm>
              <a:off x="3721575" y="4799725"/>
              <a:ext cx="929100" cy="272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(2-&gt;1)</a:t>
              </a:r>
              <a:endParaRPr sz="1100"/>
            </a:p>
          </p:txBody>
        </p:sp>
        <p:sp>
          <p:nvSpPr>
            <p:cNvPr id="906" name="Google Shape;906;p80"/>
            <p:cNvSpPr txBox="1"/>
            <p:nvPr/>
          </p:nvSpPr>
          <p:spPr>
            <a:xfrm>
              <a:off x="3637225" y="5819925"/>
              <a:ext cx="929100" cy="272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(3-&gt;1)</a:t>
              </a:r>
              <a:endParaRPr sz="1100"/>
            </a:p>
          </p:txBody>
        </p:sp>
      </p:grpSp>
      <p:sp>
        <p:nvSpPr>
          <p:cNvPr id="907" name="Google Shape;907;p80"/>
          <p:cNvSpPr txBox="1"/>
          <p:nvPr/>
        </p:nvSpPr>
        <p:spPr>
          <a:xfrm>
            <a:off x="5288991" y="2975944"/>
            <a:ext cx="696900" cy="545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(2-&gt;1)</a:t>
            </a:r>
            <a:br>
              <a:rPr lang="en" sz="1100"/>
            </a:br>
            <a:r>
              <a:rPr lang="en" sz="1100">
                <a:solidFill>
                  <a:schemeClr val="dk1"/>
                </a:solidFill>
              </a:rPr>
              <a:t>(2-&gt;1)</a:t>
            </a:r>
            <a:br>
              <a:rPr lang="en" sz="1100">
                <a:solidFill>
                  <a:schemeClr val="dk1"/>
                </a:solidFill>
              </a:rPr>
            </a:br>
            <a:r>
              <a:rPr lang="en" sz="1100">
                <a:solidFill>
                  <a:schemeClr val="dk1"/>
                </a:solidFill>
              </a:rPr>
              <a:t>(3-&gt;1)</a:t>
            </a:r>
            <a:endParaRPr sz="1100"/>
          </a:p>
        </p:txBody>
      </p:sp>
      <p:sp>
        <p:nvSpPr>
          <p:cNvPr id="908" name="Google Shape;908;p80"/>
          <p:cNvSpPr/>
          <p:nvPr/>
        </p:nvSpPr>
        <p:spPr>
          <a:xfrm>
            <a:off x="4093163" y="4203017"/>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UserD</a:t>
            </a:r>
            <a:endParaRPr sz="500"/>
          </a:p>
        </p:txBody>
      </p:sp>
      <p:cxnSp>
        <p:nvCxnSpPr>
          <p:cNvPr id="909" name="Google Shape;909;p80"/>
          <p:cNvCxnSpPr>
            <a:stCxn id="876" idx="4"/>
            <a:endCxn id="908" idx="2"/>
          </p:cNvCxnSpPr>
          <p:nvPr/>
        </p:nvCxnSpPr>
        <p:spPr>
          <a:xfrm>
            <a:off x="613613" y="4035806"/>
            <a:ext cx="3479700" cy="381900"/>
          </a:xfrm>
          <a:prstGeom prst="straightConnector1">
            <a:avLst/>
          </a:prstGeom>
          <a:noFill/>
          <a:ln cap="flat" cmpd="sng" w="9525">
            <a:solidFill>
              <a:schemeClr val="dk2"/>
            </a:solidFill>
            <a:prstDash val="solid"/>
            <a:round/>
            <a:headEnd len="med" w="med" type="none"/>
            <a:tailEnd len="med" w="med" type="none"/>
          </a:ln>
        </p:spPr>
      </p:cxnSp>
      <p:sp>
        <p:nvSpPr>
          <p:cNvPr id="910" name="Google Shape;910;p80"/>
          <p:cNvSpPr txBox="1"/>
          <p:nvPr/>
        </p:nvSpPr>
        <p:spPr>
          <a:xfrm>
            <a:off x="1011413" y="4022822"/>
            <a:ext cx="2766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s</a:t>
            </a:r>
            <a:endParaRPr b="1" sz="1100">
              <a:solidFill>
                <a:srgbClr val="EA9999"/>
              </a:solidFill>
            </a:endParaRPr>
          </a:p>
        </p:txBody>
      </p:sp>
      <p:sp>
        <p:nvSpPr>
          <p:cNvPr id="903" name="Google Shape;903;p80"/>
          <p:cNvSpPr txBox="1"/>
          <p:nvPr/>
        </p:nvSpPr>
        <p:spPr>
          <a:xfrm>
            <a:off x="1460400" y="4023788"/>
            <a:ext cx="1272300" cy="2040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e</a:t>
            </a:r>
            <a:endParaRPr b="1" sz="1100">
              <a:solidFill>
                <a:srgbClr val="EA9999"/>
              </a:solidFill>
            </a:endParaRPr>
          </a:p>
          <a:p>
            <a:pPr indent="0" lvl="0" marL="0" rtl="0" algn="ctr">
              <a:spcBef>
                <a:spcPts val="0"/>
              </a:spcBef>
              <a:spcAft>
                <a:spcPts val="0"/>
              </a:spcAft>
              <a:buClr>
                <a:schemeClr val="dk1"/>
              </a:buClr>
              <a:buSzPts val="800"/>
              <a:buFont typeface="Arial"/>
              <a:buNone/>
            </a:pPr>
            <a:r>
              <a:rPr b="1" lang="en" sz="1100">
                <a:solidFill>
                  <a:schemeClr val="dk1"/>
                </a:solidFill>
              </a:rPr>
              <a:t>2018-02-22</a:t>
            </a:r>
            <a:endParaRPr b="1" sz="1100">
              <a:solidFill>
                <a:srgbClr val="EA9999"/>
              </a:solidFill>
            </a:endParaRPr>
          </a:p>
        </p:txBody>
      </p:sp>
      <p:sp>
        <p:nvSpPr>
          <p:cNvPr id="911" name="Google Shape;911;p80"/>
          <p:cNvSpPr txBox="1"/>
          <p:nvPr/>
        </p:nvSpPr>
        <p:spPr>
          <a:xfrm>
            <a:off x="3467288" y="4240631"/>
            <a:ext cx="696900" cy="2739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EA9999"/>
                </a:solidFill>
              </a:rPr>
              <a:t>t</a:t>
            </a:r>
            <a:endParaRPr b="1" sz="1100"/>
          </a:p>
          <a:p>
            <a:pPr indent="0" lvl="0" marL="0" rtl="0" algn="ctr">
              <a:spcBef>
                <a:spcPts val="0"/>
              </a:spcBef>
              <a:spcAft>
                <a:spcPts val="0"/>
              </a:spcAft>
              <a:buNone/>
            </a:pPr>
            <a:r>
              <a:rPr b="1" lang="en" sz="1100"/>
              <a:t>31</a:t>
            </a:r>
            <a:endParaRPr b="1" sz="1100"/>
          </a:p>
        </p:txBody>
      </p:sp>
      <p:sp>
        <p:nvSpPr>
          <p:cNvPr id="912" name="Google Shape;912;p80"/>
          <p:cNvSpPr/>
          <p:nvPr/>
        </p:nvSpPr>
        <p:spPr>
          <a:xfrm>
            <a:off x="5734463" y="834638"/>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WHERE</a:t>
            </a:r>
            <a:endParaRPr sz="1100"/>
          </a:p>
        </p:txBody>
      </p:sp>
      <p:grpSp>
        <p:nvGrpSpPr>
          <p:cNvPr id="913" name="Google Shape;913;p80"/>
          <p:cNvGrpSpPr/>
          <p:nvPr/>
        </p:nvGrpSpPr>
        <p:grpSpPr>
          <a:xfrm>
            <a:off x="3250904" y="2823466"/>
            <a:ext cx="300328" cy="1511560"/>
            <a:chOff x="4334538" y="3764622"/>
            <a:chExt cx="400437" cy="2015413"/>
          </a:xfrm>
        </p:grpSpPr>
        <p:pic>
          <p:nvPicPr>
            <p:cNvPr id="914" name="Google Shape;914;p80"/>
            <p:cNvPicPr preferRelativeResize="0"/>
            <p:nvPr/>
          </p:nvPicPr>
          <p:blipFill>
            <a:blip r:embed="rId3">
              <a:alphaModFix/>
            </a:blip>
            <a:stretch>
              <a:fillRect/>
            </a:stretch>
          </p:blipFill>
          <p:spPr>
            <a:xfrm>
              <a:off x="4365976" y="3764622"/>
              <a:ext cx="368999" cy="241250"/>
            </a:xfrm>
            <a:prstGeom prst="rect">
              <a:avLst/>
            </a:prstGeom>
            <a:noFill/>
            <a:ln>
              <a:noFill/>
            </a:ln>
          </p:spPr>
        </p:pic>
        <p:pic>
          <p:nvPicPr>
            <p:cNvPr id="915" name="Google Shape;915;p80"/>
            <p:cNvPicPr preferRelativeResize="0"/>
            <p:nvPr/>
          </p:nvPicPr>
          <p:blipFill>
            <a:blip r:embed="rId3">
              <a:alphaModFix/>
            </a:blip>
            <a:stretch>
              <a:fillRect/>
            </a:stretch>
          </p:blipFill>
          <p:spPr>
            <a:xfrm>
              <a:off x="4334538" y="4427547"/>
              <a:ext cx="368999" cy="241250"/>
            </a:xfrm>
            <a:prstGeom prst="rect">
              <a:avLst/>
            </a:prstGeom>
            <a:noFill/>
            <a:ln>
              <a:noFill/>
            </a:ln>
          </p:spPr>
        </p:pic>
        <p:pic>
          <p:nvPicPr>
            <p:cNvPr id="916" name="Google Shape;916;p80"/>
            <p:cNvPicPr preferRelativeResize="0"/>
            <p:nvPr/>
          </p:nvPicPr>
          <p:blipFill>
            <a:blip r:embed="rId3">
              <a:alphaModFix/>
            </a:blip>
            <a:stretch>
              <a:fillRect/>
            </a:stretch>
          </p:blipFill>
          <p:spPr>
            <a:xfrm>
              <a:off x="4365976" y="5538784"/>
              <a:ext cx="368999" cy="241250"/>
            </a:xfrm>
            <a:prstGeom prst="rect">
              <a:avLst/>
            </a:prstGeom>
            <a:noFill/>
            <a:ln>
              <a:noFill/>
            </a:ln>
          </p:spPr>
        </p:pic>
        <p:pic>
          <p:nvPicPr>
            <p:cNvPr id="917" name="Google Shape;917;p80"/>
            <p:cNvPicPr preferRelativeResize="0"/>
            <p:nvPr/>
          </p:nvPicPr>
          <p:blipFill>
            <a:blip r:embed="rId4">
              <a:alphaModFix/>
            </a:blip>
            <a:stretch>
              <a:fillRect/>
            </a:stretch>
          </p:blipFill>
          <p:spPr>
            <a:xfrm>
              <a:off x="4398412" y="4995250"/>
              <a:ext cx="241251" cy="241251"/>
            </a:xfrm>
            <a:prstGeom prst="rect">
              <a:avLst/>
            </a:prstGeom>
            <a:noFill/>
            <a:ln>
              <a:noFill/>
            </a:ln>
          </p:spPr>
        </p:pic>
      </p:grpSp>
      <p:sp>
        <p:nvSpPr>
          <p:cNvPr id="918" name="Google Shape;918;p80"/>
          <p:cNvSpPr/>
          <p:nvPr/>
        </p:nvSpPr>
        <p:spPr>
          <a:xfrm>
            <a:off x="5734463" y="1298869"/>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ACCUM</a:t>
            </a:r>
            <a:endParaRPr sz="1100"/>
          </a:p>
        </p:txBody>
      </p:sp>
      <p:sp>
        <p:nvSpPr>
          <p:cNvPr id="919" name="Google Shape;919;p80"/>
          <p:cNvSpPr/>
          <p:nvPr/>
        </p:nvSpPr>
        <p:spPr>
          <a:xfrm>
            <a:off x="5734463" y="1763100"/>
            <a:ext cx="1170000" cy="273900"/>
          </a:xfrm>
          <a:prstGeom prst="roundRect">
            <a:avLst>
              <a:gd fmla="val 16667" name="adj"/>
            </a:avLst>
          </a:prstGeom>
          <a:solidFill>
            <a:srgbClr val="F3F3F3"/>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AGGREGATE</a:t>
            </a:r>
            <a:endParaRPr sz="1100"/>
          </a:p>
        </p:txBody>
      </p:sp>
      <p:cxnSp>
        <p:nvCxnSpPr>
          <p:cNvPr id="920" name="Google Shape;920;p80"/>
          <p:cNvCxnSpPr>
            <a:stCxn id="912" idx="2"/>
            <a:endCxn id="918" idx="0"/>
          </p:cNvCxnSpPr>
          <p:nvPr/>
        </p:nvCxnSpPr>
        <p:spPr>
          <a:xfrm>
            <a:off x="6319463" y="1108538"/>
            <a:ext cx="0" cy="190200"/>
          </a:xfrm>
          <a:prstGeom prst="straightConnector1">
            <a:avLst/>
          </a:prstGeom>
          <a:noFill/>
          <a:ln cap="flat" cmpd="sng" w="19050">
            <a:solidFill>
              <a:schemeClr val="dk2"/>
            </a:solidFill>
            <a:prstDash val="solid"/>
            <a:round/>
            <a:headEnd len="med" w="med" type="none"/>
            <a:tailEnd len="med" w="med" type="triangle"/>
          </a:ln>
        </p:spPr>
      </p:cxnSp>
      <p:cxnSp>
        <p:nvCxnSpPr>
          <p:cNvPr id="921" name="Google Shape;921;p80"/>
          <p:cNvCxnSpPr>
            <a:stCxn id="918" idx="2"/>
            <a:endCxn id="919" idx="0"/>
          </p:cNvCxnSpPr>
          <p:nvPr/>
        </p:nvCxnSpPr>
        <p:spPr>
          <a:xfrm>
            <a:off x="6319463" y="1572769"/>
            <a:ext cx="0" cy="190200"/>
          </a:xfrm>
          <a:prstGeom prst="straightConnector1">
            <a:avLst/>
          </a:prstGeom>
          <a:noFill/>
          <a:ln cap="flat" cmpd="sng" w="19050">
            <a:solidFill>
              <a:schemeClr val="dk2"/>
            </a:solidFill>
            <a:prstDash val="solid"/>
            <a:round/>
            <a:headEnd len="med" w="med" type="none"/>
            <a:tailEnd len="med" w="med" type="triangle"/>
          </a:ln>
        </p:spPr>
      </p:cxnSp>
      <p:sp>
        <p:nvSpPr>
          <p:cNvPr id="922" name="Google Shape;922;p80"/>
          <p:cNvSpPr txBox="1"/>
          <p:nvPr/>
        </p:nvSpPr>
        <p:spPr>
          <a:xfrm>
            <a:off x="5231841" y="3705244"/>
            <a:ext cx="696900" cy="38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solidFill>
                  <a:schemeClr val="dk1"/>
                </a:solidFill>
              </a:rPr>
              <a:t>(2-&gt;2)</a:t>
            </a:r>
            <a:br>
              <a:rPr lang="en" sz="1100">
                <a:solidFill>
                  <a:schemeClr val="dk1"/>
                </a:solidFill>
              </a:rPr>
            </a:br>
            <a:r>
              <a:rPr lang="en" sz="1100">
                <a:solidFill>
                  <a:schemeClr val="dk1"/>
                </a:solidFill>
              </a:rPr>
              <a:t>(3-&gt;1)</a:t>
            </a:r>
            <a:endParaRPr sz="1100"/>
          </a:p>
        </p:txBody>
      </p:sp>
      <p:sp>
        <p:nvSpPr>
          <p:cNvPr id="923" name="Google Shape;923;p80"/>
          <p:cNvSpPr txBox="1"/>
          <p:nvPr/>
        </p:nvSpPr>
        <p:spPr>
          <a:xfrm>
            <a:off x="6976864" y="834638"/>
            <a:ext cx="19377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Select the matching edges </a:t>
            </a:r>
            <a:endParaRPr b="1" sz="1100"/>
          </a:p>
        </p:txBody>
      </p:sp>
      <p:sp>
        <p:nvSpPr>
          <p:cNvPr id="924" name="Google Shape;924;p80"/>
          <p:cNvSpPr txBox="1"/>
          <p:nvPr/>
        </p:nvSpPr>
        <p:spPr>
          <a:xfrm>
            <a:off x="6976850" y="1224650"/>
            <a:ext cx="2033700" cy="429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Local compute + send messages</a:t>
            </a:r>
            <a:endParaRPr b="1" sz="1100"/>
          </a:p>
        </p:txBody>
      </p:sp>
      <p:sp>
        <p:nvSpPr>
          <p:cNvPr id="925" name="Google Shape;925;p80"/>
          <p:cNvSpPr txBox="1"/>
          <p:nvPr/>
        </p:nvSpPr>
        <p:spPr>
          <a:xfrm>
            <a:off x="6944451" y="1705950"/>
            <a:ext cx="18882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Aggregate the messages to accumulator</a:t>
            </a:r>
            <a:endParaRPr b="1" sz="1100"/>
          </a:p>
        </p:txBody>
      </p:sp>
      <p:sp>
        <p:nvSpPr>
          <p:cNvPr id="926" name="Google Shape;926;p80"/>
          <p:cNvSpPr txBox="1"/>
          <p:nvPr/>
        </p:nvSpPr>
        <p:spPr>
          <a:xfrm>
            <a:off x="6340369" y="2227331"/>
            <a:ext cx="2634000" cy="23415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spcBef>
                <a:spcPts val="0"/>
              </a:spcBef>
              <a:spcAft>
                <a:spcPts val="0"/>
              </a:spcAft>
              <a:buSzPts val="1000"/>
              <a:buChar char="●"/>
            </a:pPr>
            <a:r>
              <a:rPr lang="en" sz="1000"/>
              <a:t> Each e</a:t>
            </a:r>
            <a:r>
              <a:rPr lang="en" sz="1000"/>
              <a:t>dge satisfying the FROM &amp; WHERE clauses performs the </a:t>
            </a:r>
            <a:r>
              <a:rPr b="1" lang="en" sz="1000"/>
              <a:t>ACCUM</a:t>
            </a:r>
            <a:r>
              <a:rPr b="1" lang="en" sz="1000"/>
              <a:t> </a:t>
            </a:r>
            <a:r>
              <a:rPr lang="en" sz="1000"/>
              <a:t>clause statements.</a:t>
            </a:r>
            <a:endParaRPr sz="1000"/>
          </a:p>
          <a:p>
            <a:pPr indent="0" lvl="0" marL="63500" rtl="0" algn="l">
              <a:spcBef>
                <a:spcPts val="0"/>
              </a:spcBef>
              <a:spcAft>
                <a:spcPts val="0"/>
              </a:spcAft>
              <a:buNone/>
            </a:pPr>
            <a:r>
              <a:t/>
            </a:r>
            <a:endParaRPr sz="1000"/>
          </a:p>
          <a:p>
            <a:pPr indent="-63500" lvl="0" marL="63500" rtl="0" algn="l">
              <a:spcBef>
                <a:spcPts val="0"/>
              </a:spcBef>
              <a:spcAft>
                <a:spcPts val="0"/>
              </a:spcAft>
              <a:buSzPts val="1000"/>
              <a:buChar char="●"/>
            </a:pPr>
            <a:r>
              <a:rPr lang="en" sz="1000">
                <a:solidFill>
                  <a:schemeClr val="dk1"/>
                </a:solidFill>
              </a:rPr>
              <a:t> </a:t>
            </a:r>
            <a:r>
              <a:rPr b="1" lang="en" sz="1000">
                <a:solidFill>
                  <a:schemeClr val="dk1"/>
                </a:solidFill>
              </a:rPr>
              <a:t>ACCUM</a:t>
            </a:r>
            <a:r>
              <a:rPr lang="en" sz="1000">
                <a:solidFill>
                  <a:schemeClr val="dk1"/>
                </a:solidFill>
              </a:rPr>
              <a:t> has access to </a:t>
            </a:r>
            <a:r>
              <a:rPr b="1" lang="en" sz="1000">
                <a:solidFill>
                  <a:srgbClr val="DD7E6B"/>
                </a:solidFill>
              </a:rPr>
              <a:t>s</a:t>
            </a:r>
            <a:r>
              <a:rPr lang="en" sz="1000">
                <a:solidFill>
                  <a:schemeClr val="dk1"/>
                </a:solidFill>
              </a:rPr>
              <a:t>, </a:t>
            </a:r>
            <a:r>
              <a:rPr b="1" lang="en" sz="1000">
                <a:solidFill>
                  <a:srgbClr val="DD7E6B"/>
                </a:solidFill>
              </a:rPr>
              <a:t>e</a:t>
            </a:r>
            <a:r>
              <a:rPr lang="en" sz="1000">
                <a:solidFill>
                  <a:schemeClr val="dk1"/>
                </a:solidFill>
              </a:rPr>
              <a:t> and </a:t>
            </a:r>
            <a:r>
              <a:rPr b="1" lang="en" sz="1000">
                <a:solidFill>
                  <a:srgbClr val="DD7E6B"/>
                </a:solidFill>
              </a:rPr>
              <a:t>t.</a:t>
            </a:r>
            <a:br>
              <a:rPr b="1" lang="en" sz="1000">
                <a:solidFill>
                  <a:srgbClr val="DD7E6B"/>
                </a:solidFill>
              </a:rPr>
            </a:br>
            <a:endParaRPr b="1" sz="1000">
              <a:solidFill>
                <a:srgbClr val="DD7E6B"/>
              </a:solidFill>
            </a:endParaRPr>
          </a:p>
          <a:p>
            <a:pPr indent="-63500" lvl="0" marL="63500" rtl="0" algn="l">
              <a:spcBef>
                <a:spcPts val="0"/>
              </a:spcBef>
              <a:spcAft>
                <a:spcPts val="0"/>
              </a:spcAft>
              <a:buSzPts val="1000"/>
              <a:buChar char="●"/>
            </a:pPr>
            <a:r>
              <a:rPr lang="en" sz="1000"/>
              <a:t>In </a:t>
            </a:r>
            <a:r>
              <a:rPr b="1" lang="en" sz="1000"/>
              <a:t>ACCUM,</a:t>
            </a:r>
            <a:r>
              <a:rPr lang="en" sz="1000"/>
              <a:t> vertices do not see each other's updates b/c updates aren't processed until the </a:t>
            </a:r>
            <a:r>
              <a:rPr b="1" lang="en" sz="1000"/>
              <a:t>AGGREGATE</a:t>
            </a:r>
            <a:r>
              <a:rPr lang="en" sz="1000"/>
              <a:t> step.</a:t>
            </a:r>
            <a:br>
              <a:rPr lang="en" sz="1000"/>
            </a:br>
            <a:endParaRPr sz="1000"/>
          </a:p>
          <a:p>
            <a:pPr indent="-63500" lvl="0" marL="63500" marR="0" rtl="0" algn="l">
              <a:spcBef>
                <a:spcPts val="0"/>
              </a:spcBef>
              <a:spcAft>
                <a:spcPts val="0"/>
              </a:spcAft>
              <a:buSzPts val="1000"/>
              <a:buChar char="●"/>
            </a:pPr>
            <a:r>
              <a:rPr lang="en" sz="1000"/>
              <a:t>The </a:t>
            </a:r>
            <a:r>
              <a:rPr b="1" lang="en" sz="1100">
                <a:solidFill>
                  <a:schemeClr val="dk1"/>
                </a:solidFill>
              </a:rPr>
              <a:t>AGGREGATE</a:t>
            </a:r>
            <a:r>
              <a:rPr lang="en" sz="1000"/>
              <a:t> phase is done automatically after </a:t>
            </a:r>
            <a:r>
              <a:rPr b="1" lang="en" sz="1000"/>
              <a:t>ACCUM</a:t>
            </a:r>
            <a:r>
              <a:rPr lang="en" sz="1000"/>
              <a:t>. After that, the updated accumulator value can be accessed</a:t>
            </a:r>
            <a:br>
              <a:rPr lang="en" sz="1000"/>
            </a:br>
            <a:endParaRPr sz="1000"/>
          </a:p>
          <a:p>
            <a:pPr indent="-63500" lvl="0" marL="63500" marR="0" rtl="0" algn="l">
              <a:spcBef>
                <a:spcPts val="0"/>
              </a:spcBef>
              <a:spcAft>
                <a:spcPts val="0"/>
              </a:spcAft>
              <a:buSzPts val="1000"/>
              <a:buChar char="●"/>
            </a:pPr>
            <a:r>
              <a:rPr lang="en" sz="1000"/>
              <a:t> </a:t>
            </a:r>
            <a:r>
              <a:rPr b="1" lang="en" sz="1000"/>
              <a:t>+=</a:t>
            </a:r>
            <a:r>
              <a:rPr lang="en" sz="1000"/>
              <a:t> means sending message to accumulator</a:t>
            </a:r>
            <a:endParaRPr b="1" sz="1000">
              <a:solidFill>
                <a:srgbClr val="DD7E6B"/>
              </a:solidFill>
            </a:endParaRPr>
          </a:p>
          <a:p>
            <a:pPr indent="0" lvl="0" marL="63500" rtl="0" algn="l">
              <a:spcBef>
                <a:spcPts val="0"/>
              </a:spcBef>
              <a:spcAft>
                <a:spcPts val="0"/>
              </a:spcAft>
              <a:buNone/>
            </a:pPr>
            <a:r>
              <a:t/>
            </a:r>
            <a:endParaRPr sz="1100"/>
          </a:p>
          <a:p>
            <a:pPr indent="0" lvl="0" marL="63500" rtl="0" algn="l">
              <a:spcBef>
                <a:spcPts val="0"/>
              </a:spcBef>
              <a:spcAft>
                <a:spcPts val="0"/>
              </a:spcAft>
              <a:buNone/>
            </a:pPr>
            <a:r>
              <a:t/>
            </a:r>
            <a:endParaRPr sz="1100"/>
          </a:p>
          <a:p>
            <a:pPr indent="0" lvl="0" marL="63500" rtl="0" algn="l">
              <a:spcBef>
                <a:spcPts val="0"/>
              </a:spcBef>
              <a:spcAft>
                <a:spcPts val="0"/>
              </a:spcAft>
              <a:buNone/>
            </a:pPr>
            <a:r>
              <a:t/>
            </a:r>
            <a:endParaRPr sz="1100"/>
          </a:p>
          <a:p>
            <a:pPr indent="0" lvl="0" marL="63500" rtl="0" algn="l">
              <a:spcBef>
                <a:spcPts val="0"/>
              </a:spcBef>
              <a:spcAft>
                <a:spcPts val="0"/>
              </a:spcAft>
              <a:buNone/>
            </a:pPr>
            <a:r>
              <a:t/>
            </a:r>
            <a:endParaRPr sz="1100"/>
          </a:p>
          <a:p>
            <a:pPr indent="0" lvl="0" marL="63500" rtl="0" algn="l">
              <a:spcBef>
                <a:spcPts val="0"/>
              </a:spcBef>
              <a:spcAft>
                <a:spcPts val="0"/>
              </a:spcAft>
              <a:buNone/>
            </a:pPr>
            <a:r>
              <a:t/>
            </a:r>
            <a:endParaRPr sz="1100"/>
          </a:p>
          <a:p>
            <a:pPr indent="0" lvl="0" marL="6350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xit" presetID="10" presetSubtype="0">
                                  <p:stCondLst>
                                    <p:cond delay="0"/>
                                  </p:stCondLst>
                                  <p:childTnLst>
                                    <p:animEffect filter="fade" transition="out">
                                      <p:cBhvr>
                                        <p:cTn dur="1000"/>
                                        <p:tgtEl>
                                          <p:spTgt spid="913"/>
                                        </p:tgtEl>
                                      </p:cBhvr>
                                    </p:animEffect>
                                    <p:set>
                                      <p:cBhvr>
                                        <p:cTn dur="1" fill="hold">
                                          <p:stCondLst>
                                            <p:cond delay="1000"/>
                                          </p:stCondLst>
                                        </p:cTn>
                                        <p:tgtEl>
                                          <p:spTgt spid="9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xit" presetID="10" presetSubtype="0">
                                  <p:stCondLst>
                                    <p:cond delay="0"/>
                                  </p:stCondLst>
                                  <p:childTnLst>
                                    <p:animEffect filter="fade" transition="out">
                                      <p:cBhvr>
                                        <p:cTn dur="1000"/>
                                        <p:tgtEl>
                                          <p:spTgt spid="898"/>
                                        </p:tgtEl>
                                      </p:cBhvr>
                                    </p:animEffect>
                                    <p:set>
                                      <p:cBhvr>
                                        <p:cTn dur="1" fill="hold">
                                          <p:stCondLst>
                                            <p:cond delay="1000"/>
                                          </p:stCondLst>
                                        </p:cTn>
                                        <p:tgtEl>
                                          <p:spTgt spid="8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07"/>
                                        </p:tgtEl>
                                      </p:cBhvr>
                                    </p:animEffect>
                                    <p:set>
                                      <p:cBhvr>
                                        <p:cTn dur="1" fill="hold">
                                          <p:stCondLst>
                                            <p:cond delay="1000"/>
                                          </p:stCondLst>
                                        </p:cTn>
                                        <p:tgtEl>
                                          <p:spTgt spid="90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6"/>
                                        </p:tgtEl>
                                      </p:cBhvr>
                                    </p:animEffect>
                                    <p:set>
                                      <p:cBhvr>
                                        <p:cTn dur="1" fill="hold">
                                          <p:stCondLst>
                                            <p:cond delay="1000"/>
                                          </p:stCondLst>
                                        </p:cTn>
                                        <p:tgtEl>
                                          <p:spTgt spid="8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81"/>
          <p:cNvSpPr/>
          <p:nvPr/>
        </p:nvSpPr>
        <p:spPr>
          <a:xfrm>
            <a:off x="7218225" y="1649700"/>
            <a:ext cx="686400" cy="1953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33" name="Google Shape;933;p81"/>
          <p:cNvSpPr/>
          <p:nvPr/>
        </p:nvSpPr>
        <p:spPr>
          <a:xfrm>
            <a:off x="4658775" y="1715681"/>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4" name="Google Shape;934;p81"/>
          <p:cNvSpPr/>
          <p:nvPr/>
        </p:nvSpPr>
        <p:spPr>
          <a:xfrm>
            <a:off x="5898225" y="1648894"/>
            <a:ext cx="786600" cy="1953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35" name="Google Shape;935;p81"/>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lang="en"/>
              <a:t>ACCUM Clause</a:t>
            </a:r>
            <a:endParaRPr/>
          </a:p>
        </p:txBody>
      </p:sp>
      <p:sp>
        <p:nvSpPr>
          <p:cNvPr id="936" name="Google Shape;936;p81"/>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 sz="1400"/>
              <a:t>Given an input user. Output the average age of their common friends.</a:t>
            </a:r>
            <a:endParaRPr sz="1400"/>
          </a:p>
        </p:txBody>
      </p:sp>
      <p:sp>
        <p:nvSpPr>
          <p:cNvPr id="937" name="Google Shape;937;p81"/>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938" name="Google Shape;938;p81"/>
          <p:cNvSpPr txBox="1"/>
          <p:nvPr/>
        </p:nvSpPr>
        <p:spPr>
          <a:xfrm>
            <a:off x="262013" y="1365281"/>
            <a:ext cx="4107600" cy="22140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5080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CREATE QUERY GetFriends(vertex&lt;User&gt; inputUser) FOR GRAPH Social {</a:t>
            </a:r>
            <a:endParaRPr sz="900">
              <a:solidFill>
                <a:srgbClr val="333333"/>
              </a:solidFill>
              <a:latin typeface="Courier New"/>
              <a:ea typeface="Courier New"/>
              <a:cs typeface="Courier New"/>
              <a:sym typeface="Courier New"/>
            </a:endParaRPr>
          </a:p>
          <a:p>
            <a:pPr indent="0" lvl="0" marL="5080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AvgAccum @avgAge;</a:t>
            </a:r>
            <a:endParaRPr b="1" sz="900">
              <a:solidFill>
                <a:srgbClr val="333333"/>
              </a:solidFill>
              <a:latin typeface="Courier New"/>
              <a:ea typeface="Courier New"/>
              <a:cs typeface="Courier New"/>
              <a:sym typeface="Courier New"/>
            </a:endParaRPr>
          </a:p>
          <a:p>
            <a:pPr indent="0" lvl="0" marL="5080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    Start = {inputUser};</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Friends1Hop = SELECT t FROM Start:s-(IsFriend:e)-:t;</a:t>
            </a:r>
            <a:endParaRPr b="1" sz="900">
              <a:solidFill>
                <a:srgbClr val="333333"/>
              </a:solidFill>
              <a:latin typeface="Courier New"/>
              <a:ea typeface="Courier New"/>
              <a:cs typeface="Courier New"/>
              <a:sym typeface="Courier New"/>
            </a:endParaRPr>
          </a:p>
          <a:p>
            <a:pPr indent="0" lvl="0" marL="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     Friends2Hop = SELECT t </a:t>
            </a:r>
            <a:endParaRPr sz="900">
              <a:solidFill>
                <a:srgbClr val="333333"/>
              </a:solidFill>
              <a:latin typeface="Courier New"/>
              <a:ea typeface="Courier New"/>
              <a:cs typeface="Courier New"/>
              <a:sym typeface="Courier New"/>
            </a:endParaRPr>
          </a:p>
          <a:p>
            <a:pPr indent="0" lvl="0" marL="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                   FROM Friends1Hop:s-(IsFriend:e)-:t</a:t>
            </a:r>
            <a:endParaRPr sz="900">
              <a:solidFill>
                <a:srgbClr val="333333"/>
              </a:solidFill>
              <a:latin typeface="Courier New"/>
              <a:ea typeface="Courier New"/>
              <a:cs typeface="Courier New"/>
              <a:sym typeface="Courier New"/>
            </a:endParaRPr>
          </a:p>
          <a:p>
            <a:pPr indent="0" lvl="0" marL="50800" marR="50800" rtl="0" algn="l">
              <a:lnSpc>
                <a:spcPct val="140000"/>
              </a:lnSpc>
              <a:spcBef>
                <a:spcPts val="300"/>
              </a:spcBef>
              <a:spcAft>
                <a:spcPts val="0"/>
              </a:spcAft>
              <a:buNone/>
            </a:pPr>
            <a:r>
              <a:rPr lang="en" sz="900">
                <a:solidFill>
                  <a:srgbClr val="333333"/>
                </a:solidFill>
                <a:latin typeface="Courier New"/>
                <a:ea typeface="Courier New"/>
                <a:cs typeface="Courier New"/>
                <a:sym typeface="Courier New"/>
              </a:rPr>
              <a:t>                  </a:t>
            </a:r>
            <a:r>
              <a:rPr b="1" lang="en" sz="900">
                <a:solidFill>
                  <a:srgbClr val="333333"/>
                </a:solidFill>
                <a:latin typeface="Courier New"/>
                <a:ea typeface="Courier New"/>
                <a:cs typeface="Courier New"/>
                <a:sym typeface="Courier New"/>
              </a:rPr>
              <a:t>ACCUM t.@avgAge += s.age</a:t>
            </a:r>
            <a:r>
              <a:rPr lang="en" sz="900">
                <a:solidFill>
                  <a:srgbClr val="333333"/>
                </a:solidFill>
                <a:latin typeface="Courier New"/>
                <a:ea typeface="Courier New"/>
                <a:cs typeface="Courier New"/>
                <a:sym typeface="Courier New"/>
              </a:rPr>
              <a:t>;</a:t>
            </a:r>
            <a:br>
              <a:rPr b="1"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    print Friends2Hop;</a:t>
            </a:r>
            <a:endParaRPr sz="900">
              <a:solidFill>
                <a:srgbClr val="333333"/>
              </a:solidFill>
              <a:latin typeface="Courier New"/>
              <a:ea typeface="Courier New"/>
              <a:cs typeface="Courier New"/>
              <a:sym typeface="Courier New"/>
            </a:endParaRPr>
          </a:p>
          <a:p>
            <a:pPr indent="0" lvl="0" marL="50800" marR="50800" rtl="0" algn="l">
              <a:lnSpc>
                <a:spcPct val="140000"/>
              </a:lnSpc>
              <a:spcBef>
                <a:spcPts val="300"/>
              </a:spcBef>
              <a:spcAft>
                <a:spcPts val="300"/>
              </a:spcAft>
              <a:buNone/>
            </a:pP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p:txBody>
      </p:sp>
      <p:sp>
        <p:nvSpPr>
          <p:cNvPr id="939" name="Google Shape;939;p81"/>
          <p:cNvSpPr/>
          <p:nvPr/>
        </p:nvSpPr>
        <p:spPr>
          <a:xfrm>
            <a:off x="4717069" y="2165850"/>
            <a:ext cx="795600" cy="795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Input User</a:t>
            </a:r>
            <a:endParaRPr sz="1100"/>
          </a:p>
        </p:txBody>
      </p:sp>
      <p:sp>
        <p:nvSpPr>
          <p:cNvPr id="940" name="Google Shape;940;p81"/>
          <p:cNvSpPr/>
          <p:nvPr/>
        </p:nvSpPr>
        <p:spPr>
          <a:xfrm>
            <a:off x="6082733" y="1679644"/>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UserA</a:t>
            </a:r>
            <a:endParaRPr sz="500"/>
          </a:p>
        </p:txBody>
      </p:sp>
      <p:sp>
        <p:nvSpPr>
          <p:cNvPr id="941" name="Google Shape;941;p81"/>
          <p:cNvSpPr/>
          <p:nvPr/>
        </p:nvSpPr>
        <p:spPr>
          <a:xfrm>
            <a:off x="6076134" y="2162027"/>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UserB</a:t>
            </a:r>
            <a:endParaRPr sz="500"/>
          </a:p>
        </p:txBody>
      </p:sp>
      <p:sp>
        <p:nvSpPr>
          <p:cNvPr id="942" name="Google Shape;942;p81"/>
          <p:cNvSpPr/>
          <p:nvPr/>
        </p:nvSpPr>
        <p:spPr>
          <a:xfrm>
            <a:off x="6076641" y="2640486"/>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UserC</a:t>
            </a:r>
            <a:endParaRPr sz="500"/>
          </a:p>
        </p:txBody>
      </p:sp>
      <p:sp>
        <p:nvSpPr>
          <p:cNvPr id="943" name="Google Shape;943;p81"/>
          <p:cNvSpPr txBox="1"/>
          <p:nvPr/>
        </p:nvSpPr>
        <p:spPr>
          <a:xfrm>
            <a:off x="4925175" y="1431309"/>
            <a:ext cx="545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Start</a:t>
            </a:r>
            <a:endParaRPr b="1" sz="1100">
              <a:solidFill>
                <a:srgbClr val="38761D"/>
              </a:solidFill>
            </a:endParaRPr>
          </a:p>
        </p:txBody>
      </p:sp>
      <p:sp>
        <p:nvSpPr>
          <p:cNvPr id="944" name="Google Shape;944;p81"/>
          <p:cNvSpPr txBox="1"/>
          <p:nvPr/>
        </p:nvSpPr>
        <p:spPr>
          <a:xfrm>
            <a:off x="5852914" y="1416150"/>
            <a:ext cx="1184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Friends1Hop</a:t>
            </a:r>
            <a:endParaRPr b="1" sz="1100">
              <a:solidFill>
                <a:srgbClr val="3D85C6"/>
              </a:solidFill>
            </a:endParaRPr>
          </a:p>
        </p:txBody>
      </p:sp>
      <p:cxnSp>
        <p:nvCxnSpPr>
          <p:cNvPr id="945" name="Google Shape;945;p81"/>
          <p:cNvCxnSpPr>
            <a:stCxn id="939" idx="7"/>
            <a:endCxn id="940" idx="2"/>
          </p:cNvCxnSpPr>
          <p:nvPr/>
        </p:nvCxnSpPr>
        <p:spPr>
          <a:xfrm flipH="1" rot="10800000">
            <a:off x="5396156" y="1894463"/>
            <a:ext cx="686700" cy="387900"/>
          </a:xfrm>
          <a:prstGeom prst="straightConnector1">
            <a:avLst/>
          </a:prstGeom>
          <a:noFill/>
          <a:ln cap="flat" cmpd="sng" w="9525">
            <a:solidFill>
              <a:schemeClr val="dk2"/>
            </a:solidFill>
            <a:prstDash val="solid"/>
            <a:round/>
            <a:headEnd len="med" w="med" type="none"/>
            <a:tailEnd len="med" w="med" type="none"/>
          </a:ln>
        </p:spPr>
      </p:cxnSp>
      <p:cxnSp>
        <p:nvCxnSpPr>
          <p:cNvPr id="946" name="Google Shape;946;p81"/>
          <p:cNvCxnSpPr>
            <a:stCxn id="939" idx="6"/>
            <a:endCxn id="941" idx="2"/>
          </p:cNvCxnSpPr>
          <p:nvPr/>
        </p:nvCxnSpPr>
        <p:spPr>
          <a:xfrm flipH="1" rot="10800000">
            <a:off x="5512669" y="2376750"/>
            <a:ext cx="563400" cy="1869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81"/>
          <p:cNvCxnSpPr>
            <a:stCxn id="939" idx="5"/>
            <a:endCxn id="942" idx="2"/>
          </p:cNvCxnSpPr>
          <p:nvPr/>
        </p:nvCxnSpPr>
        <p:spPr>
          <a:xfrm>
            <a:off x="5396156" y="2844937"/>
            <a:ext cx="680400" cy="10200"/>
          </a:xfrm>
          <a:prstGeom prst="straightConnector1">
            <a:avLst/>
          </a:prstGeom>
          <a:noFill/>
          <a:ln cap="flat" cmpd="sng" w="9525">
            <a:solidFill>
              <a:schemeClr val="dk2"/>
            </a:solidFill>
            <a:prstDash val="solid"/>
            <a:round/>
            <a:headEnd len="med" w="med" type="none"/>
            <a:tailEnd len="med" w="med" type="none"/>
          </a:ln>
        </p:spPr>
      </p:cxnSp>
      <p:sp>
        <p:nvSpPr>
          <p:cNvPr id="948" name="Google Shape;948;p81"/>
          <p:cNvSpPr txBox="1"/>
          <p:nvPr/>
        </p:nvSpPr>
        <p:spPr>
          <a:xfrm>
            <a:off x="7388644" y="1964775"/>
            <a:ext cx="6270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p>
        </p:txBody>
      </p:sp>
      <p:sp>
        <p:nvSpPr>
          <p:cNvPr id="949" name="Google Shape;949;p81"/>
          <p:cNvSpPr/>
          <p:nvPr/>
        </p:nvSpPr>
        <p:spPr>
          <a:xfrm>
            <a:off x="6076134" y="3118948"/>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UserD</a:t>
            </a:r>
            <a:endParaRPr sz="500"/>
          </a:p>
        </p:txBody>
      </p:sp>
      <p:cxnSp>
        <p:nvCxnSpPr>
          <p:cNvPr id="950" name="Google Shape;950;p81"/>
          <p:cNvCxnSpPr>
            <a:stCxn id="939" idx="4"/>
            <a:endCxn id="949" idx="2"/>
          </p:cNvCxnSpPr>
          <p:nvPr/>
        </p:nvCxnSpPr>
        <p:spPr>
          <a:xfrm>
            <a:off x="5114869" y="2961450"/>
            <a:ext cx="961200" cy="372300"/>
          </a:xfrm>
          <a:prstGeom prst="straightConnector1">
            <a:avLst/>
          </a:prstGeom>
          <a:noFill/>
          <a:ln cap="flat" cmpd="sng" w="9525">
            <a:solidFill>
              <a:schemeClr val="dk2"/>
            </a:solidFill>
            <a:prstDash val="solid"/>
            <a:round/>
            <a:headEnd len="med" w="med" type="none"/>
            <a:tailEnd len="med" w="med" type="none"/>
          </a:ln>
        </p:spPr>
      </p:cxnSp>
      <p:sp>
        <p:nvSpPr>
          <p:cNvPr id="951" name="Google Shape;951;p81"/>
          <p:cNvSpPr/>
          <p:nvPr/>
        </p:nvSpPr>
        <p:spPr>
          <a:xfrm>
            <a:off x="7347926" y="1761591"/>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UserE</a:t>
            </a:r>
            <a:endParaRPr sz="500"/>
          </a:p>
        </p:txBody>
      </p:sp>
      <p:sp>
        <p:nvSpPr>
          <p:cNvPr id="952" name="Google Shape;952;p81"/>
          <p:cNvSpPr/>
          <p:nvPr/>
        </p:nvSpPr>
        <p:spPr>
          <a:xfrm>
            <a:off x="7347926" y="2383350"/>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UserF</a:t>
            </a:r>
            <a:endParaRPr sz="500"/>
          </a:p>
        </p:txBody>
      </p:sp>
      <p:sp>
        <p:nvSpPr>
          <p:cNvPr id="953" name="Google Shape;953;p81"/>
          <p:cNvSpPr/>
          <p:nvPr/>
        </p:nvSpPr>
        <p:spPr>
          <a:xfrm>
            <a:off x="7347926" y="3027375"/>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UserG</a:t>
            </a:r>
            <a:endParaRPr sz="500"/>
          </a:p>
        </p:txBody>
      </p:sp>
      <p:sp>
        <p:nvSpPr>
          <p:cNvPr id="954" name="Google Shape;954;p81"/>
          <p:cNvSpPr txBox="1"/>
          <p:nvPr/>
        </p:nvSpPr>
        <p:spPr>
          <a:xfrm>
            <a:off x="7070383" y="1365281"/>
            <a:ext cx="9849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Friends2Hop</a:t>
            </a:r>
            <a:endParaRPr b="1" sz="1100">
              <a:solidFill>
                <a:srgbClr val="3D85C6"/>
              </a:solidFill>
            </a:endParaRPr>
          </a:p>
        </p:txBody>
      </p:sp>
      <p:cxnSp>
        <p:nvCxnSpPr>
          <p:cNvPr id="955" name="Google Shape;955;p81"/>
          <p:cNvCxnSpPr>
            <a:stCxn id="940" idx="6"/>
            <a:endCxn id="951" idx="2"/>
          </p:cNvCxnSpPr>
          <p:nvPr/>
        </p:nvCxnSpPr>
        <p:spPr>
          <a:xfrm>
            <a:off x="6512333" y="1894444"/>
            <a:ext cx="835500" cy="8190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81"/>
          <p:cNvCxnSpPr>
            <a:stCxn id="941" idx="6"/>
            <a:endCxn id="951" idx="2"/>
          </p:cNvCxnSpPr>
          <p:nvPr/>
        </p:nvCxnSpPr>
        <p:spPr>
          <a:xfrm flipH="1" rot="10800000">
            <a:off x="6505734" y="1976327"/>
            <a:ext cx="842100" cy="4005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81"/>
          <p:cNvCxnSpPr>
            <a:stCxn id="942" idx="6"/>
            <a:endCxn id="951" idx="2"/>
          </p:cNvCxnSpPr>
          <p:nvPr/>
        </p:nvCxnSpPr>
        <p:spPr>
          <a:xfrm flipH="1" rot="10800000">
            <a:off x="6506241" y="1976286"/>
            <a:ext cx="841800" cy="8790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81"/>
          <p:cNvCxnSpPr>
            <a:stCxn id="941" idx="6"/>
            <a:endCxn id="952" idx="2"/>
          </p:cNvCxnSpPr>
          <p:nvPr/>
        </p:nvCxnSpPr>
        <p:spPr>
          <a:xfrm>
            <a:off x="6505734" y="2376827"/>
            <a:ext cx="842100" cy="2214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81"/>
          <p:cNvCxnSpPr>
            <a:stCxn id="942" idx="6"/>
            <a:endCxn id="952" idx="2"/>
          </p:cNvCxnSpPr>
          <p:nvPr/>
        </p:nvCxnSpPr>
        <p:spPr>
          <a:xfrm flipH="1" rot="10800000">
            <a:off x="6506241" y="2598186"/>
            <a:ext cx="841800" cy="25710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81"/>
          <p:cNvCxnSpPr>
            <a:stCxn id="949" idx="6"/>
            <a:endCxn id="953" idx="2"/>
          </p:cNvCxnSpPr>
          <p:nvPr/>
        </p:nvCxnSpPr>
        <p:spPr>
          <a:xfrm flipH="1" rot="10800000">
            <a:off x="6505734" y="3242248"/>
            <a:ext cx="842100" cy="91500"/>
          </a:xfrm>
          <a:prstGeom prst="straightConnector1">
            <a:avLst/>
          </a:prstGeom>
          <a:noFill/>
          <a:ln cap="flat" cmpd="sng" w="9525">
            <a:solidFill>
              <a:schemeClr val="dk2"/>
            </a:solidFill>
            <a:prstDash val="solid"/>
            <a:round/>
            <a:headEnd len="med" w="med" type="none"/>
            <a:tailEnd len="med" w="med" type="none"/>
          </a:ln>
        </p:spPr>
      </p:cxnSp>
      <p:sp>
        <p:nvSpPr>
          <p:cNvPr id="961" name="Google Shape;961;p81"/>
          <p:cNvSpPr/>
          <p:nvPr/>
        </p:nvSpPr>
        <p:spPr>
          <a:xfrm>
            <a:off x="8023801" y="1230169"/>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avgAge</a:t>
            </a:r>
            <a:endParaRPr sz="1100"/>
          </a:p>
        </p:txBody>
      </p:sp>
      <p:sp>
        <p:nvSpPr>
          <p:cNvPr id="962" name="Google Shape;962;p81"/>
          <p:cNvSpPr/>
          <p:nvPr/>
        </p:nvSpPr>
        <p:spPr>
          <a:xfrm>
            <a:off x="8023801" y="2341013"/>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avgAge</a:t>
            </a:r>
            <a:endParaRPr sz="1100"/>
          </a:p>
        </p:txBody>
      </p:sp>
      <p:sp>
        <p:nvSpPr>
          <p:cNvPr id="963" name="Google Shape;963;p81"/>
          <p:cNvSpPr/>
          <p:nvPr/>
        </p:nvSpPr>
        <p:spPr>
          <a:xfrm>
            <a:off x="8023801" y="3402938"/>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avgAge</a:t>
            </a:r>
            <a:endParaRPr sz="1100"/>
          </a:p>
        </p:txBody>
      </p:sp>
      <p:grpSp>
        <p:nvGrpSpPr>
          <p:cNvPr id="964" name="Google Shape;964;p81"/>
          <p:cNvGrpSpPr/>
          <p:nvPr/>
        </p:nvGrpSpPr>
        <p:grpSpPr>
          <a:xfrm>
            <a:off x="6858541" y="1197956"/>
            <a:ext cx="1239300" cy="2172769"/>
            <a:chOff x="8687521" y="1597275"/>
            <a:chExt cx="1652400" cy="2897025"/>
          </a:xfrm>
        </p:grpSpPr>
        <p:cxnSp>
          <p:nvCxnSpPr>
            <p:cNvPr id="965" name="Google Shape;965;p81"/>
            <p:cNvCxnSpPr>
              <a:endCxn id="966" idx="2"/>
            </p:cNvCxnSpPr>
            <p:nvPr/>
          </p:nvCxnSpPr>
          <p:spPr>
            <a:xfrm>
              <a:off x="8808421" y="4398300"/>
              <a:ext cx="1531500" cy="96000"/>
            </a:xfrm>
            <a:prstGeom prst="curvedConnector3">
              <a:avLst>
                <a:gd fmla="val 50000" name="adj1"/>
              </a:avLst>
            </a:prstGeom>
            <a:noFill/>
            <a:ln cap="flat" cmpd="sng" w="19050">
              <a:solidFill>
                <a:srgbClr val="6AA84F"/>
              </a:solidFill>
              <a:prstDash val="dash"/>
              <a:round/>
              <a:headEnd len="med" w="med" type="none"/>
              <a:tailEnd len="med" w="med" type="stealth"/>
            </a:ln>
          </p:spPr>
        </p:cxnSp>
        <p:cxnSp>
          <p:nvCxnSpPr>
            <p:cNvPr id="967" name="Google Shape;967;p81"/>
            <p:cNvCxnSpPr>
              <a:endCxn id="968" idx="2"/>
            </p:cNvCxnSpPr>
            <p:nvPr/>
          </p:nvCxnSpPr>
          <p:spPr>
            <a:xfrm flipH="1" rot="10800000">
              <a:off x="8783821" y="3078400"/>
              <a:ext cx="1556100" cy="582900"/>
            </a:xfrm>
            <a:prstGeom prst="curvedConnector3">
              <a:avLst>
                <a:gd fmla="val 50000" name="adj1"/>
              </a:avLst>
            </a:prstGeom>
            <a:noFill/>
            <a:ln cap="flat" cmpd="sng" w="19050">
              <a:solidFill>
                <a:srgbClr val="6AA84F"/>
              </a:solidFill>
              <a:prstDash val="dash"/>
              <a:round/>
              <a:headEnd len="med" w="med" type="none"/>
              <a:tailEnd len="med" w="med" type="stealth"/>
            </a:ln>
          </p:spPr>
        </p:cxnSp>
        <p:cxnSp>
          <p:nvCxnSpPr>
            <p:cNvPr id="969" name="Google Shape;969;p81"/>
            <p:cNvCxnSpPr>
              <a:endCxn id="968" idx="2"/>
            </p:cNvCxnSpPr>
            <p:nvPr/>
          </p:nvCxnSpPr>
          <p:spPr>
            <a:xfrm flipH="1" rot="10800000">
              <a:off x="8929021" y="3078400"/>
              <a:ext cx="1410900" cy="256500"/>
            </a:xfrm>
            <a:prstGeom prst="curvedConnector3">
              <a:avLst>
                <a:gd fmla="val 50000" name="adj1"/>
              </a:avLst>
            </a:prstGeom>
            <a:noFill/>
            <a:ln cap="flat" cmpd="sng" w="19050">
              <a:solidFill>
                <a:srgbClr val="6AA84F"/>
              </a:solidFill>
              <a:prstDash val="dash"/>
              <a:round/>
              <a:headEnd len="med" w="med" type="none"/>
              <a:tailEnd len="med" w="med" type="stealth"/>
            </a:ln>
          </p:spPr>
        </p:cxnSp>
        <p:cxnSp>
          <p:nvCxnSpPr>
            <p:cNvPr id="970" name="Google Shape;970;p81"/>
            <p:cNvCxnSpPr>
              <a:endCxn id="971" idx="2"/>
            </p:cNvCxnSpPr>
            <p:nvPr/>
          </p:nvCxnSpPr>
          <p:spPr>
            <a:xfrm flipH="1" rot="10800000">
              <a:off x="8687521" y="1597275"/>
              <a:ext cx="1652400" cy="964500"/>
            </a:xfrm>
            <a:prstGeom prst="curvedConnector3">
              <a:avLst>
                <a:gd fmla="val 13915" name="adj1"/>
              </a:avLst>
            </a:prstGeom>
            <a:noFill/>
            <a:ln cap="flat" cmpd="sng" w="19050">
              <a:solidFill>
                <a:srgbClr val="6AA84F"/>
              </a:solidFill>
              <a:prstDash val="dash"/>
              <a:round/>
              <a:headEnd len="med" w="med" type="none"/>
              <a:tailEnd len="med" w="med" type="stealth"/>
            </a:ln>
          </p:spPr>
        </p:cxnSp>
        <p:cxnSp>
          <p:nvCxnSpPr>
            <p:cNvPr id="972" name="Google Shape;972;p81"/>
            <p:cNvCxnSpPr>
              <a:endCxn id="971" idx="2"/>
            </p:cNvCxnSpPr>
            <p:nvPr/>
          </p:nvCxnSpPr>
          <p:spPr>
            <a:xfrm flipH="1" rot="10800000">
              <a:off x="8747821" y="1597275"/>
              <a:ext cx="1592100" cy="1351200"/>
            </a:xfrm>
            <a:prstGeom prst="curvedConnector3">
              <a:avLst>
                <a:gd fmla="val 12931" name="adj1"/>
              </a:avLst>
            </a:prstGeom>
            <a:noFill/>
            <a:ln cap="flat" cmpd="sng" w="19050">
              <a:solidFill>
                <a:srgbClr val="6AA84F"/>
              </a:solidFill>
              <a:prstDash val="dash"/>
              <a:round/>
              <a:headEnd len="med" w="med" type="none"/>
              <a:tailEnd len="med" w="med" type="stealth"/>
            </a:ln>
          </p:spPr>
        </p:cxnSp>
        <p:cxnSp>
          <p:nvCxnSpPr>
            <p:cNvPr id="973" name="Google Shape;973;p81"/>
            <p:cNvCxnSpPr>
              <a:endCxn id="971" idx="2"/>
            </p:cNvCxnSpPr>
            <p:nvPr/>
          </p:nvCxnSpPr>
          <p:spPr>
            <a:xfrm rot="-5400000">
              <a:off x="8789821" y="1627875"/>
              <a:ext cx="1580700" cy="1519500"/>
            </a:xfrm>
            <a:prstGeom prst="curvedConnector2">
              <a:avLst/>
            </a:prstGeom>
            <a:noFill/>
            <a:ln cap="flat" cmpd="sng" w="19050">
              <a:solidFill>
                <a:srgbClr val="6AA84F"/>
              </a:solidFill>
              <a:prstDash val="dash"/>
              <a:round/>
              <a:headEnd len="med" w="med" type="none"/>
              <a:tailEnd len="med" w="med" type="stealth"/>
            </a:ln>
          </p:spPr>
        </p:cxnSp>
      </p:grpSp>
      <p:grpSp>
        <p:nvGrpSpPr>
          <p:cNvPr id="974" name="Google Shape;974;p81"/>
          <p:cNvGrpSpPr/>
          <p:nvPr/>
        </p:nvGrpSpPr>
        <p:grpSpPr>
          <a:xfrm>
            <a:off x="8097841" y="1069369"/>
            <a:ext cx="537975" cy="2429944"/>
            <a:chOff x="10339921" y="1425825"/>
            <a:chExt cx="717300" cy="3239925"/>
          </a:xfrm>
        </p:grpSpPr>
        <p:sp>
          <p:nvSpPr>
            <p:cNvPr id="971" name="Google Shape;971;p81"/>
            <p:cNvSpPr/>
            <p:nvPr/>
          </p:nvSpPr>
          <p:spPr>
            <a:xfrm>
              <a:off x="10339921" y="1425825"/>
              <a:ext cx="717300" cy="3429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900"/>
            </a:p>
          </p:txBody>
        </p:sp>
        <p:sp>
          <p:nvSpPr>
            <p:cNvPr id="968" name="Google Shape;968;p81"/>
            <p:cNvSpPr/>
            <p:nvPr/>
          </p:nvSpPr>
          <p:spPr>
            <a:xfrm>
              <a:off x="10339921" y="2906950"/>
              <a:ext cx="717300" cy="3429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6" name="Google Shape;966;p81"/>
            <p:cNvSpPr/>
            <p:nvPr/>
          </p:nvSpPr>
          <p:spPr>
            <a:xfrm>
              <a:off x="10339921" y="4322850"/>
              <a:ext cx="717300" cy="3429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975" name="Google Shape;975;p81"/>
          <p:cNvGrpSpPr/>
          <p:nvPr/>
        </p:nvGrpSpPr>
        <p:grpSpPr>
          <a:xfrm>
            <a:off x="8072869" y="1069763"/>
            <a:ext cx="1021136" cy="2317284"/>
            <a:chOff x="10306625" y="1426350"/>
            <a:chExt cx="1361515" cy="3089713"/>
          </a:xfrm>
        </p:grpSpPr>
        <p:sp>
          <p:nvSpPr>
            <p:cNvPr id="976" name="Google Shape;976;p81"/>
            <p:cNvSpPr txBox="1"/>
            <p:nvPr/>
          </p:nvSpPr>
          <p:spPr>
            <a:xfrm>
              <a:off x="10306625" y="1426350"/>
              <a:ext cx="1174500" cy="193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18,23,33</a:t>
              </a:r>
              <a:endParaRPr sz="900"/>
            </a:p>
          </p:txBody>
        </p:sp>
        <p:sp>
          <p:nvSpPr>
            <p:cNvPr id="977" name="Google Shape;977;p81"/>
            <p:cNvSpPr txBox="1"/>
            <p:nvPr/>
          </p:nvSpPr>
          <p:spPr>
            <a:xfrm>
              <a:off x="10381262" y="2949188"/>
              <a:ext cx="1174500" cy="193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23,33</a:t>
              </a:r>
              <a:endParaRPr sz="900"/>
            </a:p>
          </p:txBody>
        </p:sp>
        <p:sp>
          <p:nvSpPr>
            <p:cNvPr id="978" name="Google Shape;978;p81"/>
            <p:cNvSpPr txBox="1"/>
            <p:nvPr/>
          </p:nvSpPr>
          <p:spPr>
            <a:xfrm>
              <a:off x="10493640" y="4322863"/>
              <a:ext cx="1174500" cy="193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46</a:t>
              </a:r>
              <a:endParaRPr sz="900"/>
            </a:p>
          </p:txBody>
        </p:sp>
      </p:grpSp>
      <p:sp>
        <p:nvSpPr>
          <p:cNvPr id="979" name="Google Shape;979;p81"/>
          <p:cNvSpPr txBox="1"/>
          <p:nvPr/>
        </p:nvSpPr>
        <p:spPr>
          <a:xfrm>
            <a:off x="6070509" y="1850184"/>
            <a:ext cx="5454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age:18</a:t>
            </a:r>
            <a:endParaRPr b="1" sz="800"/>
          </a:p>
        </p:txBody>
      </p:sp>
      <p:sp>
        <p:nvSpPr>
          <p:cNvPr id="980" name="Google Shape;980;p81"/>
          <p:cNvSpPr txBox="1"/>
          <p:nvPr/>
        </p:nvSpPr>
        <p:spPr>
          <a:xfrm>
            <a:off x="6056896" y="2353959"/>
            <a:ext cx="5454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age:23</a:t>
            </a:r>
            <a:endParaRPr b="1" sz="800"/>
          </a:p>
        </p:txBody>
      </p:sp>
      <p:sp>
        <p:nvSpPr>
          <p:cNvPr id="981" name="Google Shape;981;p81"/>
          <p:cNvSpPr txBox="1"/>
          <p:nvPr/>
        </p:nvSpPr>
        <p:spPr>
          <a:xfrm>
            <a:off x="6056896" y="2828400"/>
            <a:ext cx="5454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age:33</a:t>
            </a:r>
            <a:endParaRPr b="1" sz="800"/>
          </a:p>
        </p:txBody>
      </p:sp>
      <p:sp>
        <p:nvSpPr>
          <p:cNvPr id="982" name="Google Shape;982;p81"/>
          <p:cNvSpPr txBox="1"/>
          <p:nvPr/>
        </p:nvSpPr>
        <p:spPr>
          <a:xfrm>
            <a:off x="6066018" y="3302850"/>
            <a:ext cx="5454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age:46</a:t>
            </a:r>
            <a:endParaRPr b="1" sz="800"/>
          </a:p>
        </p:txBody>
      </p:sp>
      <p:sp>
        <p:nvSpPr>
          <p:cNvPr id="983" name="Google Shape;983;p81"/>
          <p:cNvSpPr/>
          <p:nvPr/>
        </p:nvSpPr>
        <p:spPr>
          <a:xfrm>
            <a:off x="4817466" y="3912928"/>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ACCUM</a:t>
            </a:r>
            <a:endParaRPr sz="1100"/>
          </a:p>
        </p:txBody>
      </p:sp>
      <p:sp>
        <p:nvSpPr>
          <p:cNvPr id="984" name="Google Shape;984;p81"/>
          <p:cNvSpPr/>
          <p:nvPr/>
        </p:nvSpPr>
        <p:spPr>
          <a:xfrm>
            <a:off x="6641784" y="3912928"/>
            <a:ext cx="1170000" cy="273900"/>
          </a:xfrm>
          <a:prstGeom prst="roundRect">
            <a:avLst>
              <a:gd fmla="val 16667" name="adj"/>
            </a:avLst>
          </a:prstGeom>
          <a:solidFill>
            <a:srgbClr val="F3F3F3"/>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AGGREGATE</a:t>
            </a:r>
            <a:endParaRPr sz="1100"/>
          </a:p>
        </p:txBody>
      </p:sp>
      <p:cxnSp>
        <p:nvCxnSpPr>
          <p:cNvPr id="985" name="Google Shape;985;p81"/>
          <p:cNvCxnSpPr>
            <a:stCxn id="983" idx="3"/>
            <a:endCxn id="984" idx="1"/>
          </p:cNvCxnSpPr>
          <p:nvPr/>
        </p:nvCxnSpPr>
        <p:spPr>
          <a:xfrm>
            <a:off x="5987466" y="4049878"/>
            <a:ext cx="654300" cy="0"/>
          </a:xfrm>
          <a:prstGeom prst="straightConnector1">
            <a:avLst/>
          </a:prstGeom>
          <a:noFill/>
          <a:ln cap="flat" cmpd="sng" w="19050">
            <a:solidFill>
              <a:schemeClr val="dk2"/>
            </a:solidFill>
            <a:prstDash val="solid"/>
            <a:round/>
            <a:headEnd len="med" w="med" type="none"/>
            <a:tailEnd len="med" w="med" type="triangle"/>
          </a:ln>
        </p:spPr>
      </p:cxnSp>
      <p:sp>
        <p:nvSpPr>
          <p:cNvPr id="986" name="Google Shape;986;p81"/>
          <p:cNvSpPr txBox="1"/>
          <p:nvPr/>
        </p:nvSpPr>
        <p:spPr>
          <a:xfrm>
            <a:off x="8096969" y="1396434"/>
            <a:ext cx="6105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800"/>
          </a:p>
        </p:txBody>
      </p:sp>
      <p:sp>
        <p:nvSpPr>
          <p:cNvPr id="987" name="Google Shape;987;p81"/>
          <p:cNvSpPr txBox="1"/>
          <p:nvPr/>
        </p:nvSpPr>
        <p:spPr>
          <a:xfrm>
            <a:off x="4600124" y="4200141"/>
            <a:ext cx="1719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Send the messages to target nodes </a:t>
            </a:r>
            <a:endParaRPr b="1" sz="1100"/>
          </a:p>
        </p:txBody>
      </p:sp>
      <p:sp>
        <p:nvSpPr>
          <p:cNvPr id="988" name="Google Shape;988;p81"/>
          <p:cNvSpPr txBox="1"/>
          <p:nvPr/>
        </p:nvSpPr>
        <p:spPr>
          <a:xfrm>
            <a:off x="6367300" y="4200150"/>
            <a:ext cx="2150700" cy="400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100">
                <a:solidFill>
                  <a:schemeClr val="dk1"/>
                </a:solidFill>
              </a:rPr>
              <a:t>Aggregate the messages to accumulator</a:t>
            </a:r>
            <a:endParaRPr b="1" sz="1100">
              <a:solidFill>
                <a:schemeClr val="dk1"/>
              </a:solidFill>
            </a:endParaRPr>
          </a:p>
          <a:p>
            <a:pPr indent="0" lvl="0" marL="0" rtl="0" algn="l">
              <a:spcBef>
                <a:spcPts val="0"/>
              </a:spcBef>
              <a:spcAft>
                <a:spcPts val="0"/>
              </a:spcAft>
              <a:buNone/>
            </a:pPr>
            <a:r>
              <a:t/>
            </a:r>
            <a:endParaRPr b="1" sz="1100"/>
          </a:p>
        </p:txBody>
      </p:sp>
      <p:sp>
        <p:nvSpPr>
          <p:cNvPr id="989" name="Google Shape;989;p81"/>
          <p:cNvSpPr txBox="1"/>
          <p:nvPr/>
        </p:nvSpPr>
        <p:spPr>
          <a:xfrm>
            <a:off x="8129596" y="1412278"/>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24.67</a:t>
            </a:r>
            <a:endParaRPr b="1" sz="800"/>
          </a:p>
          <a:p>
            <a:pPr indent="0" lvl="0" marL="0" rtl="0" algn="l">
              <a:spcBef>
                <a:spcPts val="0"/>
              </a:spcBef>
              <a:spcAft>
                <a:spcPts val="0"/>
              </a:spcAft>
              <a:buNone/>
            </a:pPr>
            <a:r>
              <a:t/>
            </a:r>
            <a:endParaRPr b="1" sz="800"/>
          </a:p>
        </p:txBody>
      </p:sp>
      <p:sp>
        <p:nvSpPr>
          <p:cNvPr id="990" name="Google Shape;990;p81"/>
          <p:cNvSpPr txBox="1"/>
          <p:nvPr/>
        </p:nvSpPr>
        <p:spPr>
          <a:xfrm>
            <a:off x="8080096" y="2525213"/>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28.00</a:t>
            </a:r>
            <a:endParaRPr b="1" sz="800"/>
          </a:p>
        </p:txBody>
      </p:sp>
      <p:sp>
        <p:nvSpPr>
          <p:cNvPr id="991" name="Google Shape;991;p81"/>
          <p:cNvSpPr txBox="1"/>
          <p:nvPr/>
        </p:nvSpPr>
        <p:spPr>
          <a:xfrm>
            <a:off x="8080096" y="3569213"/>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46.00</a:t>
            </a:r>
            <a:endParaRPr b="1" sz="800"/>
          </a:p>
        </p:txBody>
      </p:sp>
      <p:sp>
        <p:nvSpPr>
          <p:cNvPr id="992" name="Google Shape;992;p81"/>
          <p:cNvSpPr txBox="1"/>
          <p:nvPr/>
        </p:nvSpPr>
        <p:spPr>
          <a:xfrm>
            <a:off x="262013" y="3730613"/>
            <a:ext cx="4107600" cy="7434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spcBef>
                <a:spcPts val="0"/>
              </a:spcBef>
              <a:spcAft>
                <a:spcPts val="0"/>
              </a:spcAft>
              <a:buSzPts val="1000"/>
              <a:buChar char="●"/>
            </a:pPr>
            <a:r>
              <a:rPr lang="en" sz="1000"/>
              <a:t> Update of local accumulator cannot be seen during </a:t>
            </a:r>
            <a:r>
              <a:rPr b="1" lang="en" sz="1000"/>
              <a:t>ACCUM</a:t>
            </a:r>
            <a:r>
              <a:rPr lang="en" sz="1000"/>
              <a:t> phase</a:t>
            </a:r>
            <a:endParaRPr sz="1000"/>
          </a:p>
          <a:p>
            <a:pPr indent="0" lvl="0" marL="342900" rtl="0" algn="l">
              <a:spcBef>
                <a:spcPts val="0"/>
              </a:spcBef>
              <a:spcAft>
                <a:spcPts val="0"/>
              </a:spcAft>
              <a:buNone/>
            </a:pPr>
            <a:r>
              <a:t/>
            </a:r>
            <a:endParaRPr sz="1000"/>
          </a:p>
          <a:p>
            <a:pPr indent="-63500" lvl="0" marL="63500" rtl="0" algn="l">
              <a:spcBef>
                <a:spcPts val="0"/>
              </a:spcBef>
              <a:spcAft>
                <a:spcPts val="0"/>
              </a:spcAft>
              <a:buSzPts val="1000"/>
              <a:buChar char="●"/>
            </a:pPr>
            <a:r>
              <a:rPr lang="en" sz="1000"/>
              <a:t> The messages will be aggregated during </a:t>
            </a:r>
            <a:r>
              <a:rPr b="1" lang="en" sz="1000"/>
              <a:t>AGGREGATE</a:t>
            </a:r>
            <a:r>
              <a:rPr lang="en" sz="1000"/>
              <a:t> phase based on accumulator type.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75"/>
                                        </p:tgtEl>
                                      </p:cBhvr>
                                    </p:animEffect>
                                    <p:set>
                                      <p:cBhvr>
                                        <p:cTn dur="1" fill="hold">
                                          <p:stCondLst>
                                            <p:cond delay="1000"/>
                                          </p:stCondLst>
                                        </p:cTn>
                                        <p:tgtEl>
                                          <p:spTgt spid="9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4"/>
                                        </p:tgtEl>
                                      </p:cBhvr>
                                    </p:animEffect>
                                    <p:set>
                                      <p:cBhvr>
                                        <p:cTn dur="1" fill="hold">
                                          <p:stCondLst>
                                            <p:cond delay="1000"/>
                                          </p:stCondLst>
                                        </p:cTn>
                                        <p:tgtEl>
                                          <p:spTgt spid="97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4"/>
                                        </p:tgtEl>
                                      </p:cBhvr>
                                    </p:animEffect>
                                    <p:set>
                                      <p:cBhvr>
                                        <p:cTn dur="1" fill="hold">
                                          <p:stCondLst>
                                            <p:cond delay="1000"/>
                                          </p:stCondLst>
                                        </p:cTn>
                                        <p:tgtEl>
                                          <p:spTgt spid="9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2"/>
          <p:cNvSpPr/>
          <p:nvPr/>
        </p:nvSpPr>
        <p:spPr>
          <a:xfrm>
            <a:off x="8331591" y="2952263"/>
            <a:ext cx="795600" cy="593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br>
              <a:rPr lang="en" sz="800"/>
            </a:br>
            <a:r>
              <a:rPr lang="en" sz="800"/>
              <a:t> @</a:t>
            </a:r>
            <a:r>
              <a:rPr b="1" lang="en" sz="800">
                <a:solidFill>
                  <a:srgbClr val="333333"/>
                </a:solidFill>
                <a:latin typeface="Courier New"/>
                <a:ea typeface="Courier New"/>
                <a:cs typeface="Courier New"/>
                <a:sym typeface="Courier New"/>
              </a:rPr>
              <a:t>normCNum</a:t>
            </a:r>
            <a:endParaRPr b="1" sz="800"/>
          </a:p>
        </p:txBody>
      </p:sp>
      <p:sp>
        <p:nvSpPr>
          <p:cNvPr id="998" name="Google Shape;998;p82"/>
          <p:cNvSpPr/>
          <p:nvPr/>
        </p:nvSpPr>
        <p:spPr>
          <a:xfrm>
            <a:off x="8331591" y="2176088"/>
            <a:ext cx="795600" cy="593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a:t>
            </a:r>
            <a:br>
              <a:rPr lang="en" sz="800"/>
            </a:br>
            <a:r>
              <a:rPr lang="en" sz="800"/>
              <a:t>@</a:t>
            </a:r>
            <a:r>
              <a:rPr b="1" lang="en" sz="800">
                <a:solidFill>
                  <a:srgbClr val="333333"/>
                </a:solidFill>
                <a:latin typeface="Courier New"/>
                <a:ea typeface="Courier New"/>
                <a:cs typeface="Courier New"/>
                <a:sym typeface="Courier New"/>
              </a:rPr>
              <a:t>normCNum</a:t>
            </a:r>
            <a:endParaRPr b="1" sz="800"/>
          </a:p>
        </p:txBody>
      </p:sp>
      <p:sp>
        <p:nvSpPr>
          <p:cNvPr id="999" name="Google Shape;999;p82"/>
          <p:cNvSpPr/>
          <p:nvPr/>
        </p:nvSpPr>
        <p:spPr>
          <a:xfrm>
            <a:off x="8331656" y="1344469"/>
            <a:ext cx="795600" cy="593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a:t>
            </a:r>
            <a:r>
              <a:rPr b="1" lang="en" sz="800">
                <a:solidFill>
                  <a:srgbClr val="333333"/>
                </a:solidFill>
                <a:latin typeface="Courier New"/>
                <a:ea typeface="Courier New"/>
                <a:cs typeface="Courier New"/>
                <a:sym typeface="Courier New"/>
              </a:rPr>
              <a:t>normCNum</a:t>
            </a:r>
            <a:endParaRPr b="1" sz="800"/>
          </a:p>
        </p:txBody>
      </p:sp>
      <p:sp>
        <p:nvSpPr>
          <p:cNvPr id="1000" name="Google Shape;1000;p82"/>
          <p:cNvSpPr txBox="1"/>
          <p:nvPr>
            <p:ph type="title"/>
          </p:nvPr>
        </p:nvSpPr>
        <p:spPr>
          <a:xfrm>
            <a:off x="304800" y="90894"/>
            <a:ext cx="8382000" cy="795600"/>
          </a:xfrm>
          <a:prstGeom prst="rect">
            <a:avLst/>
          </a:prstGeom>
          <a:noFill/>
          <a:ln>
            <a:noFill/>
          </a:ln>
        </p:spPr>
        <p:txBody>
          <a:bodyPr anchorCtr="0" anchor="ctr" bIns="68575" lIns="68575" spcFirstLastPara="1" rIns="68575" wrap="square" tIns="68575">
            <a:normAutofit/>
          </a:bodyPr>
          <a:lstStyle/>
          <a:p>
            <a:pPr indent="0" lvl="0" marL="0" marR="0" rtl="0" algn="l">
              <a:lnSpc>
                <a:spcPct val="90000"/>
              </a:lnSpc>
              <a:spcBef>
                <a:spcPts val="0"/>
              </a:spcBef>
              <a:spcAft>
                <a:spcPts val="0"/>
              </a:spcAft>
              <a:buClr>
                <a:srgbClr val="03A9F4"/>
              </a:buClr>
              <a:buSzPts val="2300"/>
              <a:buFont typeface="Montserrat Light"/>
              <a:buNone/>
            </a:pPr>
            <a:r>
              <a:rPr lang="en"/>
              <a:t>POST-ACCUM</a:t>
            </a:r>
            <a:endParaRPr/>
          </a:p>
        </p:txBody>
      </p:sp>
      <p:sp>
        <p:nvSpPr>
          <p:cNvPr id="1001" name="Google Shape;1001;p82"/>
          <p:cNvSpPr txBox="1"/>
          <p:nvPr>
            <p:ph idx="12" type="sldNum"/>
          </p:nvPr>
        </p:nvSpPr>
        <p:spPr>
          <a:xfrm>
            <a:off x="4479131" y="4775597"/>
            <a:ext cx="3990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002" name="Google Shape;1002;p82"/>
          <p:cNvSpPr/>
          <p:nvPr/>
        </p:nvSpPr>
        <p:spPr>
          <a:xfrm>
            <a:off x="6761025" y="1478250"/>
            <a:ext cx="686400" cy="1953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03" name="Google Shape;1003;p82"/>
          <p:cNvSpPr/>
          <p:nvPr/>
        </p:nvSpPr>
        <p:spPr>
          <a:xfrm>
            <a:off x="4430175" y="1544231"/>
            <a:ext cx="1078200" cy="16392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4" name="Google Shape;1004;p82"/>
          <p:cNvSpPr/>
          <p:nvPr/>
        </p:nvSpPr>
        <p:spPr>
          <a:xfrm>
            <a:off x="5669625" y="1477444"/>
            <a:ext cx="786600" cy="1953300"/>
          </a:xfrm>
          <a:prstGeom prst="roundRect">
            <a:avLst>
              <a:gd fmla="val 16667" name="adj"/>
            </a:avLst>
          </a:prstGeom>
          <a:noFill/>
          <a:ln cap="flat" cmpd="sng" w="9525">
            <a:solidFill>
              <a:srgbClr val="000000"/>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05" name="Google Shape;1005;p82"/>
          <p:cNvSpPr/>
          <p:nvPr/>
        </p:nvSpPr>
        <p:spPr>
          <a:xfrm>
            <a:off x="4488469" y="1994400"/>
            <a:ext cx="795600" cy="795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Input User</a:t>
            </a:r>
            <a:endParaRPr sz="1100"/>
          </a:p>
        </p:txBody>
      </p:sp>
      <p:sp>
        <p:nvSpPr>
          <p:cNvPr id="1006" name="Google Shape;1006;p82"/>
          <p:cNvSpPr/>
          <p:nvPr/>
        </p:nvSpPr>
        <p:spPr>
          <a:xfrm>
            <a:off x="5854133" y="1508194"/>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UserA</a:t>
            </a:r>
            <a:endParaRPr sz="500"/>
          </a:p>
        </p:txBody>
      </p:sp>
      <p:sp>
        <p:nvSpPr>
          <p:cNvPr id="1007" name="Google Shape;1007;p82"/>
          <p:cNvSpPr/>
          <p:nvPr/>
        </p:nvSpPr>
        <p:spPr>
          <a:xfrm>
            <a:off x="5847534" y="1990577"/>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UserB</a:t>
            </a:r>
            <a:endParaRPr sz="500"/>
          </a:p>
        </p:txBody>
      </p:sp>
      <p:sp>
        <p:nvSpPr>
          <p:cNvPr id="1008" name="Google Shape;1008;p82"/>
          <p:cNvSpPr/>
          <p:nvPr/>
        </p:nvSpPr>
        <p:spPr>
          <a:xfrm>
            <a:off x="5848041" y="2469036"/>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UserC</a:t>
            </a:r>
            <a:endParaRPr sz="500"/>
          </a:p>
        </p:txBody>
      </p:sp>
      <p:sp>
        <p:nvSpPr>
          <p:cNvPr id="1009" name="Google Shape;1009;p82"/>
          <p:cNvSpPr txBox="1"/>
          <p:nvPr/>
        </p:nvSpPr>
        <p:spPr>
          <a:xfrm>
            <a:off x="4696575" y="1259859"/>
            <a:ext cx="545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Start</a:t>
            </a:r>
            <a:endParaRPr b="1" sz="1100">
              <a:solidFill>
                <a:srgbClr val="38761D"/>
              </a:solidFill>
            </a:endParaRPr>
          </a:p>
        </p:txBody>
      </p:sp>
      <p:sp>
        <p:nvSpPr>
          <p:cNvPr id="1010" name="Google Shape;1010;p82"/>
          <p:cNvSpPr txBox="1"/>
          <p:nvPr/>
        </p:nvSpPr>
        <p:spPr>
          <a:xfrm>
            <a:off x="5624314" y="1244700"/>
            <a:ext cx="11844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Friends1Hop</a:t>
            </a:r>
            <a:endParaRPr b="1" sz="1100">
              <a:solidFill>
                <a:srgbClr val="3D85C6"/>
              </a:solidFill>
            </a:endParaRPr>
          </a:p>
        </p:txBody>
      </p:sp>
      <p:cxnSp>
        <p:nvCxnSpPr>
          <p:cNvPr id="1011" name="Google Shape;1011;p82"/>
          <p:cNvCxnSpPr>
            <a:stCxn id="1005" idx="7"/>
            <a:endCxn id="1006" idx="2"/>
          </p:cNvCxnSpPr>
          <p:nvPr/>
        </p:nvCxnSpPr>
        <p:spPr>
          <a:xfrm flipH="1" rot="10800000">
            <a:off x="5167556" y="1723013"/>
            <a:ext cx="686700" cy="3879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82"/>
          <p:cNvCxnSpPr>
            <a:stCxn id="1005" idx="6"/>
            <a:endCxn id="1007" idx="2"/>
          </p:cNvCxnSpPr>
          <p:nvPr/>
        </p:nvCxnSpPr>
        <p:spPr>
          <a:xfrm flipH="1" rot="10800000">
            <a:off x="5284069" y="2205300"/>
            <a:ext cx="563400" cy="18690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82"/>
          <p:cNvCxnSpPr>
            <a:stCxn id="1005" idx="5"/>
            <a:endCxn id="1008" idx="2"/>
          </p:cNvCxnSpPr>
          <p:nvPr/>
        </p:nvCxnSpPr>
        <p:spPr>
          <a:xfrm>
            <a:off x="5167556" y="2673487"/>
            <a:ext cx="680400" cy="10200"/>
          </a:xfrm>
          <a:prstGeom prst="straightConnector1">
            <a:avLst/>
          </a:prstGeom>
          <a:noFill/>
          <a:ln cap="flat" cmpd="sng" w="9525">
            <a:solidFill>
              <a:schemeClr val="dk2"/>
            </a:solidFill>
            <a:prstDash val="solid"/>
            <a:round/>
            <a:headEnd len="med" w="med" type="none"/>
            <a:tailEnd len="med" w="med" type="none"/>
          </a:ln>
        </p:spPr>
      </p:cxnSp>
      <p:sp>
        <p:nvSpPr>
          <p:cNvPr id="1014" name="Google Shape;1014;p82"/>
          <p:cNvSpPr txBox="1"/>
          <p:nvPr/>
        </p:nvSpPr>
        <p:spPr>
          <a:xfrm>
            <a:off x="6931444" y="1793325"/>
            <a:ext cx="6270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p>
        </p:txBody>
      </p:sp>
      <p:sp>
        <p:nvSpPr>
          <p:cNvPr id="1015" name="Google Shape;1015;p82"/>
          <p:cNvSpPr/>
          <p:nvPr/>
        </p:nvSpPr>
        <p:spPr>
          <a:xfrm>
            <a:off x="5847534" y="2947498"/>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solidFill>
                  <a:schemeClr val="dk1"/>
                </a:solidFill>
              </a:rPr>
              <a:t>UserD</a:t>
            </a:r>
            <a:endParaRPr sz="500"/>
          </a:p>
        </p:txBody>
      </p:sp>
      <p:cxnSp>
        <p:nvCxnSpPr>
          <p:cNvPr id="1016" name="Google Shape;1016;p82"/>
          <p:cNvCxnSpPr>
            <a:stCxn id="1005" idx="4"/>
            <a:endCxn id="1015" idx="2"/>
          </p:cNvCxnSpPr>
          <p:nvPr/>
        </p:nvCxnSpPr>
        <p:spPr>
          <a:xfrm>
            <a:off x="4886269" y="2790000"/>
            <a:ext cx="961200" cy="372300"/>
          </a:xfrm>
          <a:prstGeom prst="straightConnector1">
            <a:avLst/>
          </a:prstGeom>
          <a:noFill/>
          <a:ln cap="flat" cmpd="sng" w="9525">
            <a:solidFill>
              <a:schemeClr val="dk2"/>
            </a:solidFill>
            <a:prstDash val="solid"/>
            <a:round/>
            <a:headEnd len="med" w="med" type="none"/>
            <a:tailEnd len="med" w="med" type="none"/>
          </a:ln>
        </p:spPr>
      </p:cxnSp>
      <p:sp>
        <p:nvSpPr>
          <p:cNvPr id="1017" name="Google Shape;1017;p82"/>
          <p:cNvSpPr/>
          <p:nvPr/>
        </p:nvSpPr>
        <p:spPr>
          <a:xfrm>
            <a:off x="6890726" y="1590141"/>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UserE</a:t>
            </a:r>
            <a:endParaRPr sz="500"/>
          </a:p>
        </p:txBody>
      </p:sp>
      <p:sp>
        <p:nvSpPr>
          <p:cNvPr id="1018" name="Google Shape;1018;p82"/>
          <p:cNvSpPr/>
          <p:nvPr/>
        </p:nvSpPr>
        <p:spPr>
          <a:xfrm>
            <a:off x="6890726" y="2211900"/>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UserF</a:t>
            </a:r>
            <a:endParaRPr sz="500"/>
          </a:p>
        </p:txBody>
      </p:sp>
      <p:sp>
        <p:nvSpPr>
          <p:cNvPr id="1019" name="Google Shape;1019;p82"/>
          <p:cNvSpPr/>
          <p:nvPr/>
        </p:nvSpPr>
        <p:spPr>
          <a:xfrm>
            <a:off x="6890726" y="2855925"/>
            <a:ext cx="429600" cy="429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500"/>
              <a:t>UserG</a:t>
            </a:r>
            <a:endParaRPr sz="500"/>
          </a:p>
        </p:txBody>
      </p:sp>
      <p:sp>
        <p:nvSpPr>
          <p:cNvPr id="1020" name="Google Shape;1020;p82"/>
          <p:cNvSpPr txBox="1"/>
          <p:nvPr/>
        </p:nvSpPr>
        <p:spPr>
          <a:xfrm>
            <a:off x="6585875" y="1250975"/>
            <a:ext cx="1105500" cy="204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D85C6"/>
                </a:solidFill>
              </a:rPr>
              <a:t>Friends2Hop</a:t>
            </a:r>
            <a:endParaRPr b="1" sz="1100">
              <a:solidFill>
                <a:srgbClr val="3D85C6"/>
              </a:solidFill>
            </a:endParaRPr>
          </a:p>
        </p:txBody>
      </p:sp>
      <p:cxnSp>
        <p:nvCxnSpPr>
          <p:cNvPr id="1021" name="Google Shape;1021;p82"/>
          <p:cNvCxnSpPr>
            <a:stCxn id="1006" idx="6"/>
            <a:endCxn id="1017" idx="2"/>
          </p:cNvCxnSpPr>
          <p:nvPr/>
        </p:nvCxnSpPr>
        <p:spPr>
          <a:xfrm>
            <a:off x="6283733" y="1722994"/>
            <a:ext cx="606900" cy="81900"/>
          </a:xfrm>
          <a:prstGeom prst="straightConnector1">
            <a:avLst/>
          </a:prstGeom>
          <a:noFill/>
          <a:ln cap="flat" cmpd="sng" w="9525">
            <a:solidFill>
              <a:schemeClr val="dk2"/>
            </a:solidFill>
            <a:prstDash val="solid"/>
            <a:round/>
            <a:headEnd len="med" w="med" type="none"/>
            <a:tailEnd len="med" w="med" type="none"/>
          </a:ln>
        </p:spPr>
      </p:cxnSp>
      <p:cxnSp>
        <p:nvCxnSpPr>
          <p:cNvPr id="1022" name="Google Shape;1022;p82"/>
          <p:cNvCxnSpPr>
            <a:stCxn id="1007" idx="6"/>
            <a:endCxn id="1017" idx="2"/>
          </p:cNvCxnSpPr>
          <p:nvPr/>
        </p:nvCxnSpPr>
        <p:spPr>
          <a:xfrm flipH="1" rot="10800000">
            <a:off x="6277134" y="1804877"/>
            <a:ext cx="613500" cy="40050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82"/>
          <p:cNvCxnSpPr>
            <a:stCxn id="1008" idx="6"/>
            <a:endCxn id="1017" idx="2"/>
          </p:cNvCxnSpPr>
          <p:nvPr/>
        </p:nvCxnSpPr>
        <p:spPr>
          <a:xfrm flipH="1" rot="10800000">
            <a:off x="6277641" y="1804836"/>
            <a:ext cx="613200" cy="879000"/>
          </a:xfrm>
          <a:prstGeom prst="straightConnector1">
            <a:avLst/>
          </a:prstGeom>
          <a:noFill/>
          <a:ln cap="flat" cmpd="sng" w="9525">
            <a:solidFill>
              <a:schemeClr val="dk2"/>
            </a:solidFill>
            <a:prstDash val="solid"/>
            <a:round/>
            <a:headEnd len="med" w="med" type="none"/>
            <a:tailEnd len="med" w="med" type="none"/>
          </a:ln>
        </p:spPr>
      </p:cxnSp>
      <p:cxnSp>
        <p:nvCxnSpPr>
          <p:cNvPr id="1024" name="Google Shape;1024;p82"/>
          <p:cNvCxnSpPr>
            <a:stCxn id="1007" idx="6"/>
            <a:endCxn id="1018" idx="2"/>
          </p:cNvCxnSpPr>
          <p:nvPr/>
        </p:nvCxnSpPr>
        <p:spPr>
          <a:xfrm>
            <a:off x="6277134" y="2205377"/>
            <a:ext cx="613500" cy="22140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82"/>
          <p:cNvCxnSpPr>
            <a:stCxn id="1008" idx="6"/>
            <a:endCxn id="1018" idx="2"/>
          </p:cNvCxnSpPr>
          <p:nvPr/>
        </p:nvCxnSpPr>
        <p:spPr>
          <a:xfrm flipH="1" rot="10800000">
            <a:off x="6277641" y="2426736"/>
            <a:ext cx="613200" cy="2571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82"/>
          <p:cNvCxnSpPr>
            <a:stCxn id="1015" idx="6"/>
            <a:endCxn id="1019" idx="2"/>
          </p:cNvCxnSpPr>
          <p:nvPr/>
        </p:nvCxnSpPr>
        <p:spPr>
          <a:xfrm flipH="1" rot="10800000">
            <a:off x="6277134" y="3070798"/>
            <a:ext cx="613500" cy="91500"/>
          </a:xfrm>
          <a:prstGeom prst="straightConnector1">
            <a:avLst/>
          </a:prstGeom>
          <a:noFill/>
          <a:ln cap="flat" cmpd="sng" w="9525">
            <a:solidFill>
              <a:schemeClr val="dk2"/>
            </a:solidFill>
            <a:prstDash val="solid"/>
            <a:round/>
            <a:headEnd len="med" w="med" type="none"/>
            <a:tailEnd len="med" w="med" type="none"/>
          </a:ln>
        </p:spPr>
      </p:cxnSp>
      <p:sp>
        <p:nvSpPr>
          <p:cNvPr id="1027" name="Google Shape;1027;p82"/>
          <p:cNvSpPr/>
          <p:nvPr/>
        </p:nvSpPr>
        <p:spPr>
          <a:xfrm>
            <a:off x="7566601" y="1344469"/>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cNum</a:t>
            </a:r>
            <a:endParaRPr sz="1100"/>
          </a:p>
        </p:txBody>
      </p:sp>
      <p:sp>
        <p:nvSpPr>
          <p:cNvPr id="1028" name="Google Shape;1028;p82"/>
          <p:cNvSpPr/>
          <p:nvPr/>
        </p:nvSpPr>
        <p:spPr>
          <a:xfrm>
            <a:off x="7566601" y="2169563"/>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cNum</a:t>
            </a:r>
            <a:endParaRPr sz="1100"/>
          </a:p>
        </p:txBody>
      </p:sp>
      <p:sp>
        <p:nvSpPr>
          <p:cNvPr id="1029" name="Google Shape;1029;p82"/>
          <p:cNvSpPr/>
          <p:nvPr/>
        </p:nvSpPr>
        <p:spPr>
          <a:xfrm>
            <a:off x="7566601" y="2945738"/>
            <a:ext cx="702000" cy="6063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t>
            </a:r>
            <a:r>
              <a:rPr b="1" lang="en" sz="900">
                <a:solidFill>
                  <a:srgbClr val="333333"/>
                </a:solidFill>
                <a:latin typeface="Courier New"/>
                <a:ea typeface="Courier New"/>
                <a:cs typeface="Courier New"/>
                <a:sym typeface="Courier New"/>
              </a:rPr>
              <a:t>cNum</a:t>
            </a:r>
            <a:endParaRPr sz="1100"/>
          </a:p>
        </p:txBody>
      </p:sp>
      <p:sp>
        <p:nvSpPr>
          <p:cNvPr id="1030" name="Google Shape;1030;p82"/>
          <p:cNvSpPr txBox="1"/>
          <p:nvPr/>
        </p:nvSpPr>
        <p:spPr>
          <a:xfrm>
            <a:off x="7638902" y="1526578"/>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3</a:t>
            </a:r>
            <a:endParaRPr b="1" sz="800"/>
          </a:p>
        </p:txBody>
      </p:sp>
      <p:sp>
        <p:nvSpPr>
          <p:cNvPr id="1031" name="Google Shape;1031;p82"/>
          <p:cNvSpPr txBox="1"/>
          <p:nvPr/>
        </p:nvSpPr>
        <p:spPr>
          <a:xfrm>
            <a:off x="7622896" y="2353763"/>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2</a:t>
            </a:r>
            <a:endParaRPr b="1" sz="800"/>
          </a:p>
        </p:txBody>
      </p:sp>
      <p:sp>
        <p:nvSpPr>
          <p:cNvPr id="1032" name="Google Shape;1032;p82"/>
          <p:cNvSpPr txBox="1"/>
          <p:nvPr/>
        </p:nvSpPr>
        <p:spPr>
          <a:xfrm>
            <a:off x="7622896" y="3112013"/>
            <a:ext cx="545400" cy="273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1</a:t>
            </a:r>
            <a:endParaRPr b="1" sz="800"/>
          </a:p>
        </p:txBody>
      </p:sp>
      <p:sp>
        <p:nvSpPr>
          <p:cNvPr id="1033" name="Google Shape;1033;p82"/>
          <p:cNvSpPr/>
          <p:nvPr/>
        </p:nvSpPr>
        <p:spPr>
          <a:xfrm>
            <a:off x="4572006" y="419625"/>
            <a:ext cx="1078200" cy="691500"/>
          </a:xfrm>
          <a:prstGeom prst="can">
            <a:avLst>
              <a:gd fmla="val 25000" name="adj"/>
            </a:avLst>
          </a:prstGeom>
          <a:solidFill>
            <a:srgbClr val="B6D7A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t/>
            </a:r>
            <a:endParaRPr sz="1100"/>
          </a:p>
          <a:p>
            <a:pPr indent="0" lvl="0" marL="0" rtl="0" algn="l">
              <a:spcBef>
                <a:spcPts val="0"/>
              </a:spcBef>
              <a:spcAft>
                <a:spcPts val="0"/>
              </a:spcAft>
              <a:buNone/>
            </a:pPr>
            <a:r>
              <a:rPr lang="en" sz="1100"/>
              <a:t> </a:t>
            </a:r>
            <a:r>
              <a:rPr lang="en" sz="900"/>
              <a:t>@@</a:t>
            </a:r>
            <a:r>
              <a:rPr b="1" lang="en" sz="900">
                <a:solidFill>
                  <a:srgbClr val="333333"/>
                </a:solidFill>
                <a:latin typeface="Courier New"/>
                <a:ea typeface="Courier New"/>
                <a:cs typeface="Courier New"/>
                <a:sym typeface="Courier New"/>
              </a:rPr>
              <a:t>maxCNum</a:t>
            </a:r>
            <a:endParaRPr sz="900"/>
          </a:p>
        </p:txBody>
      </p:sp>
      <p:sp>
        <p:nvSpPr>
          <p:cNvPr id="1034" name="Google Shape;1034;p82"/>
          <p:cNvSpPr/>
          <p:nvPr/>
        </p:nvSpPr>
        <p:spPr>
          <a:xfrm>
            <a:off x="4634894" y="90488"/>
            <a:ext cx="961200" cy="4485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800"/>
          </a:p>
        </p:txBody>
      </p:sp>
      <p:grpSp>
        <p:nvGrpSpPr>
          <p:cNvPr id="1035" name="Google Shape;1035;p82"/>
          <p:cNvGrpSpPr/>
          <p:nvPr/>
        </p:nvGrpSpPr>
        <p:grpSpPr>
          <a:xfrm>
            <a:off x="5596051" y="314663"/>
            <a:ext cx="1970550" cy="2934225"/>
            <a:chOff x="7461401" y="724350"/>
            <a:chExt cx="2627400" cy="3912300"/>
          </a:xfrm>
        </p:grpSpPr>
        <p:cxnSp>
          <p:nvCxnSpPr>
            <p:cNvPr id="1036" name="Google Shape;1036;p82"/>
            <p:cNvCxnSpPr>
              <a:stCxn id="1027" idx="2"/>
              <a:endCxn id="1034" idx="4"/>
            </p:cNvCxnSpPr>
            <p:nvPr/>
          </p:nvCxnSpPr>
          <p:spPr>
            <a:xfrm rot="10800000">
              <a:off x="7461401" y="724425"/>
              <a:ext cx="2627400" cy="1777200"/>
            </a:xfrm>
            <a:prstGeom prst="curvedConnector3">
              <a:avLst>
                <a:gd fmla="val 50005" name="adj1"/>
              </a:avLst>
            </a:prstGeom>
            <a:noFill/>
            <a:ln cap="flat" cmpd="sng" w="19050">
              <a:solidFill>
                <a:srgbClr val="6AA84F"/>
              </a:solidFill>
              <a:prstDash val="dash"/>
              <a:round/>
              <a:headEnd len="med" w="med" type="none"/>
              <a:tailEnd len="med" w="med" type="stealth"/>
            </a:ln>
          </p:spPr>
        </p:cxnSp>
        <p:cxnSp>
          <p:nvCxnSpPr>
            <p:cNvPr id="1037" name="Google Shape;1037;p82"/>
            <p:cNvCxnSpPr>
              <a:stCxn id="1028" idx="2"/>
              <a:endCxn id="1034" idx="4"/>
            </p:cNvCxnSpPr>
            <p:nvPr/>
          </p:nvCxnSpPr>
          <p:spPr>
            <a:xfrm rot="10800000">
              <a:off x="7461401" y="724450"/>
              <a:ext cx="2627400" cy="2877300"/>
            </a:xfrm>
            <a:prstGeom prst="curvedConnector3">
              <a:avLst>
                <a:gd fmla="val 50005" name="adj1"/>
              </a:avLst>
            </a:prstGeom>
            <a:noFill/>
            <a:ln cap="flat" cmpd="sng" w="19050">
              <a:solidFill>
                <a:srgbClr val="6AA84F"/>
              </a:solidFill>
              <a:prstDash val="dash"/>
              <a:round/>
              <a:headEnd len="med" w="med" type="none"/>
              <a:tailEnd len="med" w="med" type="none"/>
            </a:ln>
          </p:spPr>
        </p:cxnSp>
        <p:cxnSp>
          <p:nvCxnSpPr>
            <p:cNvPr id="1038" name="Google Shape;1038;p82"/>
            <p:cNvCxnSpPr>
              <a:stCxn id="1029" idx="2"/>
              <a:endCxn id="1034" idx="4"/>
            </p:cNvCxnSpPr>
            <p:nvPr/>
          </p:nvCxnSpPr>
          <p:spPr>
            <a:xfrm rot="10800000">
              <a:off x="7461401" y="724350"/>
              <a:ext cx="2627400" cy="3912300"/>
            </a:xfrm>
            <a:prstGeom prst="curvedConnector3">
              <a:avLst>
                <a:gd fmla="val 50005" name="adj1"/>
              </a:avLst>
            </a:prstGeom>
            <a:noFill/>
            <a:ln cap="flat" cmpd="sng" w="19050">
              <a:solidFill>
                <a:srgbClr val="6AA84F"/>
              </a:solidFill>
              <a:prstDash val="dash"/>
              <a:round/>
              <a:headEnd len="med" w="med" type="none"/>
              <a:tailEnd len="med" w="med" type="none"/>
            </a:ln>
          </p:spPr>
        </p:cxnSp>
      </p:grpSp>
      <p:sp>
        <p:nvSpPr>
          <p:cNvPr id="1039" name="Google Shape;1039;p82"/>
          <p:cNvSpPr txBox="1"/>
          <p:nvPr/>
        </p:nvSpPr>
        <p:spPr>
          <a:xfrm>
            <a:off x="4576394" y="227663"/>
            <a:ext cx="1078200" cy="221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dk1"/>
                </a:solidFill>
              </a:rPr>
              <a:t>1, 2, 3</a:t>
            </a:r>
            <a:endParaRPr sz="800">
              <a:solidFill>
                <a:schemeClr val="dk1"/>
              </a:solidFill>
            </a:endParaRPr>
          </a:p>
        </p:txBody>
      </p:sp>
      <p:sp>
        <p:nvSpPr>
          <p:cNvPr id="1040" name="Google Shape;1040;p82"/>
          <p:cNvSpPr txBox="1"/>
          <p:nvPr/>
        </p:nvSpPr>
        <p:spPr>
          <a:xfrm>
            <a:off x="4842803" y="628416"/>
            <a:ext cx="5454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     3</a:t>
            </a:r>
            <a:endParaRPr b="1" sz="800"/>
          </a:p>
        </p:txBody>
      </p:sp>
      <p:sp>
        <p:nvSpPr>
          <p:cNvPr id="1041" name="Google Shape;1041;p82"/>
          <p:cNvSpPr/>
          <p:nvPr/>
        </p:nvSpPr>
        <p:spPr>
          <a:xfrm>
            <a:off x="7951406" y="3732122"/>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1100"/>
              <a:t>POST-ACCUM</a:t>
            </a:r>
            <a:endParaRPr sz="1100"/>
          </a:p>
        </p:txBody>
      </p:sp>
      <p:sp>
        <p:nvSpPr>
          <p:cNvPr id="1042" name="Google Shape;1042;p82"/>
          <p:cNvSpPr/>
          <p:nvPr/>
        </p:nvSpPr>
        <p:spPr>
          <a:xfrm>
            <a:off x="7957125" y="4198538"/>
            <a:ext cx="1170000" cy="299100"/>
          </a:xfrm>
          <a:prstGeom prst="roundRect">
            <a:avLst>
              <a:gd fmla="val 16667" name="adj"/>
            </a:avLst>
          </a:prstGeom>
          <a:solidFill>
            <a:srgbClr val="F3F3F3"/>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t>AGGREGATE</a:t>
            </a:r>
            <a:endParaRPr sz="1000"/>
          </a:p>
        </p:txBody>
      </p:sp>
      <p:grpSp>
        <p:nvGrpSpPr>
          <p:cNvPr id="1043" name="Google Shape;1043;p82"/>
          <p:cNvGrpSpPr/>
          <p:nvPr/>
        </p:nvGrpSpPr>
        <p:grpSpPr>
          <a:xfrm>
            <a:off x="8442684" y="1526578"/>
            <a:ext cx="573431" cy="1892325"/>
            <a:chOff x="11256912" y="2340238"/>
            <a:chExt cx="764575" cy="2523100"/>
          </a:xfrm>
        </p:grpSpPr>
        <p:sp>
          <p:nvSpPr>
            <p:cNvPr id="1044" name="Google Shape;1044;p82"/>
            <p:cNvSpPr txBox="1"/>
            <p:nvPr/>
          </p:nvSpPr>
          <p:spPr>
            <a:xfrm>
              <a:off x="11256912" y="2340238"/>
              <a:ext cx="727200" cy="365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1.0</a:t>
              </a:r>
              <a:endParaRPr b="1" sz="800"/>
            </a:p>
          </p:txBody>
        </p:sp>
        <p:sp>
          <p:nvSpPr>
            <p:cNvPr id="1045" name="Google Shape;1045;p82"/>
            <p:cNvSpPr txBox="1"/>
            <p:nvPr/>
          </p:nvSpPr>
          <p:spPr>
            <a:xfrm>
              <a:off x="11294287" y="3395200"/>
              <a:ext cx="727200" cy="365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0.66</a:t>
              </a:r>
              <a:endParaRPr b="1" sz="800"/>
            </a:p>
          </p:txBody>
        </p:sp>
        <p:sp>
          <p:nvSpPr>
            <p:cNvPr id="1046" name="Google Shape;1046;p82"/>
            <p:cNvSpPr txBox="1"/>
            <p:nvPr/>
          </p:nvSpPr>
          <p:spPr>
            <a:xfrm>
              <a:off x="11294287" y="4498238"/>
              <a:ext cx="727200" cy="365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0.33</a:t>
              </a:r>
              <a:endParaRPr b="1" sz="800"/>
            </a:p>
          </p:txBody>
        </p:sp>
      </p:grpSp>
      <p:sp>
        <p:nvSpPr>
          <p:cNvPr id="1047" name="Google Shape;1047;p82"/>
          <p:cNvSpPr/>
          <p:nvPr/>
        </p:nvSpPr>
        <p:spPr>
          <a:xfrm>
            <a:off x="6833325" y="4207988"/>
            <a:ext cx="9849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1100"/>
              <a:t>SELECT</a:t>
            </a:r>
            <a:endParaRPr sz="1100"/>
          </a:p>
        </p:txBody>
      </p:sp>
      <p:cxnSp>
        <p:nvCxnSpPr>
          <p:cNvPr id="1048" name="Google Shape;1048;p82"/>
          <p:cNvCxnSpPr>
            <a:stCxn id="1042" idx="1"/>
            <a:endCxn id="1047" idx="3"/>
          </p:cNvCxnSpPr>
          <p:nvPr/>
        </p:nvCxnSpPr>
        <p:spPr>
          <a:xfrm rot="10800000">
            <a:off x="7818225" y="4344788"/>
            <a:ext cx="138900" cy="3300"/>
          </a:xfrm>
          <a:prstGeom prst="straightConnector1">
            <a:avLst/>
          </a:prstGeom>
          <a:noFill/>
          <a:ln cap="flat" cmpd="sng" w="19050">
            <a:solidFill>
              <a:schemeClr val="dk2"/>
            </a:solidFill>
            <a:prstDash val="solid"/>
            <a:round/>
            <a:headEnd len="med" w="med" type="none"/>
            <a:tailEnd len="med" w="med" type="triangle"/>
          </a:ln>
        </p:spPr>
      </p:cxnSp>
      <p:sp>
        <p:nvSpPr>
          <p:cNvPr id="1049" name="Google Shape;1049;p82"/>
          <p:cNvSpPr/>
          <p:nvPr/>
        </p:nvSpPr>
        <p:spPr>
          <a:xfrm>
            <a:off x="5458500" y="4213613"/>
            <a:ext cx="11844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1100"/>
              <a:t>POST-ACCUM</a:t>
            </a:r>
            <a:endParaRPr sz="1100"/>
          </a:p>
        </p:txBody>
      </p:sp>
      <p:sp>
        <p:nvSpPr>
          <p:cNvPr id="1050" name="Google Shape;1050;p82"/>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 sz="1400"/>
              <a:t>Given a set of persons (friends of friends of the inputUser), o</a:t>
            </a:r>
            <a:r>
              <a:rPr lang="en" sz="1400"/>
              <a:t>utput the normalized number of common friends </a:t>
            </a:r>
            <a:r>
              <a:rPr lang="en" sz="1400"/>
              <a:t>for each person in the set.</a:t>
            </a:r>
            <a:endParaRPr sz="1400"/>
          </a:p>
        </p:txBody>
      </p:sp>
      <p:cxnSp>
        <p:nvCxnSpPr>
          <p:cNvPr id="1051" name="Google Shape;1051;p82"/>
          <p:cNvCxnSpPr>
            <a:endCxn id="1052" idx="0"/>
          </p:cNvCxnSpPr>
          <p:nvPr/>
        </p:nvCxnSpPr>
        <p:spPr>
          <a:xfrm flipH="1" rot="10800000">
            <a:off x="6566053" y="1207691"/>
            <a:ext cx="1383000" cy="551700"/>
          </a:xfrm>
          <a:prstGeom prst="curvedConnector4">
            <a:avLst>
              <a:gd fmla="val 42232" name="adj1"/>
              <a:gd fmla="val 132372" name="adj2"/>
            </a:avLst>
          </a:prstGeom>
          <a:noFill/>
          <a:ln cap="flat" cmpd="sng" w="19050">
            <a:solidFill>
              <a:srgbClr val="6AA84F"/>
            </a:solidFill>
            <a:prstDash val="lgDash"/>
            <a:round/>
            <a:headEnd len="med" w="med" type="none"/>
            <a:tailEnd len="med" w="med" type="stealth"/>
          </a:ln>
        </p:spPr>
      </p:cxnSp>
      <p:cxnSp>
        <p:nvCxnSpPr>
          <p:cNvPr id="1053" name="Google Shape;1053;p82"/>
          <p:cNvCxnSpPr>
            <a:endCxn id="1054" idx="2"/>
          </p:cNvCxnSpPr>
          <p:nvPr/>
        </p:nvCxnSpPr>
        <p:spPr>
          <a:xfrm flipH="1" rot="10800000">
            <a:off x="6618525" y="2172499"/>
            <a:ext cx="1025100" cy="170700"/>
          </a:xfrm>
          <a:prstGeom prst="curvedConnector3">
            <a:avLst>
              <a:gd fmla="val 50000" name="adj1"/>
            </a:avLst>
          </a:prstGeom>
          <a:noFill/>
          <a:ln cap="flat" cmpd="sng" w="19050">
            <a:solidFill>
              <a:srgbClr val="93C47D"/>
            </a:solidFill>
            <a:prstDash val="lgDash"/>
            <a:round/>
            <a:headEnd len="med" w="med" type="none"/>
            <a:tailEnd len="med" w="med" type="triangle"/>
          </a:ln>
        </p:spPr>
      </p:cxnSp>
      <p:cxnSp>
        <p:nvCxnSpPr>
          <p:cNvPr id="1055" name="Google Shape;1055;p82"/>
          <p:cNvCxnSpPr>
            <a:endCxn id="1056" idx="1"/>
          </p:cNvCxnSpPr>
          <p:nvPr/>
        </p:nvCxnSpPr>
        <p:spPr>
          <a:xfrm flipH="1" rot="10800000">
            <a:off x="6606608" y="2928750"/>
            <a:ext cx="1105500" cy="203100"/>
          </a:xfrm>
          <a:prstGeom prst="curvedConnector3">
            <a:avLst>
              <a:gd fmla="val 73532" name="adj1"/>
            </a:avLst>
          </a:prstGeom>
          <a:noFill/>
          <a:ln cap="flat" cmpd="sng" w="19050">
            <a:solidFill>
              <a:srgbClr val="6AA84F"/>
            </a:solidFill>
            <a:prstDash val="lgDash"/>
            <a:round/>
            <a:headEnd len="med" w="med" type="none"/>
            <a:tailEnd len="med" w="med" type="stealth"/>
          </a:ln>
        </p:spPr>
      </p:cxnSp>
      <p:sp>
        <p:nvSpPr>
          <p:cNvPr id="1057" name="Google Shape;1057;p82"/>
          <p:cNvSpPr/>
          <p:nvPr/>
        </p:nvSpPr>
        <p:spPr>
          <a:xfrm>
            <a:off x="5467022" y="3735563"/>
            <a:ext cx="11700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1100"/>
              <a:t>ACCUM</a:t>
            </a:r>
            <a:endParaRPr sz="1100"/>
          </a:p>
        </p:txBody>
      </p:sp>
      <p:cxnSp>
        <p:nvCxnSpPr>
          <p:cNvPr id="1058" name="Google Shape;1058;p82"/>
          <p:cNvCxnSpPr>
            <a:stCxn id="1057" idx="3"/>
            <a:endCxn id="1059" idx="1"/>
          </p:cNvCxnSpPr>
          <p:nvPr/>
        </p:nvCxnSpPr>
        <p:spPr>
          <a:xfrm>
            <a:off x="6637022" y="3872513"/>
            <a:ext cx="164700" cy="2700"/>
          </a:xfrm>
          <a:prstGeom prst="straightConnector1">
            <a:avLst/>
          </a:prstGeom>
          <a:noFill/>
          <a:ln cap="flat" cmpd="sng" w="19050">
            <a:solidFill>
              <a:schemeClr val="dk2"/>
            </a:solidFill>
            <a:prstDash val="solid"/>
            <a:round/>
            <a:headEnd len="med" w="med" type="none"/>
            <a:tailEnd len="med" w="med" type="triangle"/>
          </a:ln>
        </p:spPr>
      </p:cxnSp>
      <p:sp>
        <p:nvSpPr>
          <p:cNvPr id="1059" name="Google Shape;1059;p82"/>
          <p:cNvSpPr/>
          <p:nvPr/>
        </p:nvSpPr>
        <p:spPr>
          <a:xfrm>
            <a:off x="6801806" y="3725803"/>
            <a:ext cx="984900" cy="299100"/>
          </a:xfrm>
          <a:prstGeom prst="roundRect">
            <a:avLst>
              <a:gd fmla="val 16667" name="adj"/>
            </a:avLst>
          </a:prstGeom>
          <a:solidFill>
            <a:srgbClr val="F3F3F3"/>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t>AGGREGATE</a:t>
            </a:r>
            <a:endParaRPr sz="1000"/>
          </a:p>
        </p:txBody>
      </p:sp>
      <p:sp>
        <p:nvSpPr>
          <p:cNvPr id="1060" name="Google Shape;1060;p82"/>
          <p:cNvSpPr/>
          <p:nvPr/>
        </p:nvSpPr>
        <p:spPr>
          <a:xfrm>
            <a:off x="4362720" y="3736219"/>
            <a:ext cx="894300" cy="273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800"/>
              <a:buFont typeface="Arial"/>
              <a:buNone/>
            </a:pPr>
            <a:r>
              <a:rPr lang="en" sz="1100"/>
              <a:t>SELECT</a:t>
            </a:r>
            <a:endParaRPr sz="1100"/>
          </a:p>
        </p:txBody>
      </p:sp>
      <p:cxnSp>
        <p:nvCxnSpPr>
          <p:cNvPr id="1061" name="Google Shape;1061;p82"/>
          <p:cNvCxnSpPr>
            <a:endCxn id="1057" idx="1"/>
          </p:cNvCxnSpPr>
          <p:nvPr/>
        </p:nvCxnSpPr>
        <p:spPr>
          <a:xfrm>
            <a:off x="5257022" y="3866213"/>
            <a:ext cx="210000" cy="6300"/>
          </a:xfrm>
          <a:prstGeom prst="straightConnector1">
            <a:avLst/>
          </a:prstGeom>
          <a:noFill/>
          <a:ln cap="flat" cmpd="sng" w="19050">
            <a:solidFill>
              <a:schemeClr val="dk2"/>
            </a:solidFill>
            <a:prstDash val="solid"/>
            <a:round/>
            <a:headEnd len="med" w="med" type="none"/>
            <a:tailEnd len="med" w="med" type="triangle"/>
          </a:ln>
        </p:spPr>
      </p:cxnSp>
      <p:cxnSp>
        <p:nvCxnSpPr>
          <p:cNvPr id="1062" name="Google Shape;1062;p82"/>
          <p:cNvCxnSpPr>
            <a:stCxn id="1059" idx="3"/>
            <a:endCxn id="1041" idx="1"/>
          </p:cNvCxnSpPr>
          <p:nvPr/>
        </p:nvCxnSpPr>
        <p:spPr>
          <a:xfrm flipH="1" rot="10800000">
            <a:off x="7786706" y="3869053"/>
            <a:ext cx="164700" cy="6300"/>
          </a:xfrm>
          <a:prstGeom prst="straightConnector1">
            <a:avLst/>
          </a:prstGeom>
          <a:noFill/>
          <a:ln cap="flat" cmpd="sng" w="19050">
            <a:solidFill>
              <a:schemeClr val="dk2"/>
            </a:solidFill>
            <a:prstDash val="solid"/>
            <a:round/>
            <a:headEnd len="med" w="med" type="none"/>
            <a:tailEnd len="med" w="med" type="triangle"/>
          </a:ln>
        </p:spPr>
      </p:cxnSp>
      <p:cxnSp>
        <p:nvCxnSpPr>
          <p:cNvPr id="1063" name="Google Shape;1063;p82"/>
          <p:cNvCxnSpPr>
            <a:stCxn id="1041" idx="2"/>
            <a:endCxn id="1042" idx="0"/>
          </p:cNvCxnSpPr>
          <p:nvPr/>
        </p:nvCxnSpPr>
        <p:spPr>
          <a:xfrm>
            <a:off x="8536406" y="4006022"/>
            <a:ext cx="5700" cy="192600"/>
          </a:xfrm>
          <a:prstGeom prst="straightConnector1">
            <a:avLst/>
          </a:prstGeom>
          <a:noFill/>
          <a:ln cap="flat" cmpd="sng" w="19050">
            <a:solidFill>
              <a:schemeClr val="dk2"/>
            </a:solidFill>
            <a:prstDash val="solid"/>
            <a:round/>
            <a:headEnd len="med" w="med" type="none"/>
            <a:tailEnd len="med" w="med" type="triangle"/>
          </a:ln>
        </p:spPr>
      </p:cxnSp>
      <p:cxnSp>
        <p:nvCxnSpPr>
          <p:cNvPr id="1064" name="Google Shape;1064;p82"/>
          <p:cNvCxnSpPr>
            <a:stCxn id="1047" idx="1"/>
            <a:endCxn id="1049" idx="3"/>
          </p:cNvCxnSpPr>
          <p:nvPr/>
        </p:nvCxnSpPr>
        <p:spPr>
          <a:xfrm flipH="1">
            <a:off x="6642825" y="4344938"/>
            <a:ext cx="190500" cy="5700"/>
          </a:xfrm>
          <a:prstGeom prst="straightConnector1">
            <a:avLst/>
          </a:prstGeom>
          <a:noFill/>
          <a:ln cap="flat" cmpd="sng" w="19050">
            <a:solidFill>
              <a:schemeClr val="dk2"/>
            </a:solidFill>
            <a:prstDash val="solid"/>
            <a:round/>
            <a:headEnd len="med" w="med" type="none"/>
            <a:tailEnd len="med" w="med" type="triangle"/>
          </a:ln>
        </p:spPr>
      </p:cxnSp>
      <p:cxnSp>
        <p:nvCxnSpPr>
          <p:cNvPr id="1065" name="Google Shape;1065;p82"/>
          <p:cNvCxnSpPr>
            <a:endCxn id="1054" idx="2"/>
          </p:cNvCxnSpPr>
          <p:nvPr/>
        </p:nvCxnSpPr>
        <p:spPr>
          <a:xfrm flipH="1" rot="10800000">
            <a:off x="6581025" y="2172499"/>
            <a:ext cx="1062600" cy="380400"/>
          </a:xfrm>
          <a:prstGeom prst="curvedConnector3">
            <a:avLst>
              <a:gd fmla="val 50000" name="adj1"/>
            </a:avLst>
          </a:prstGeom>
          <a:noFill/>
          <a:ln cap="flat" cmpd="sng" w="19050">
            <a:solidFill>
              <a:srgbClr val="6AA84F"/>
            </a:solidFill>
            <a:prstDash val="lgDash"/>
            <a:round/>
            <a:headEnd len="med" w="med" type="none"/>
            <a:tailEnd len="med" w="med" type="stealth"/>
          </a:ln>
        </p:spPr>
      </p:cxnSp>
      <p:cxnSp>
        <p:nvCxnSpPr>
          <p:cNvPr id="1066" name="Google Shape;1066;p82"/>
          <p:cNvCxnSpPr>
            <a:endCxn id="1052" idx="0"/>
          </p:cNvCxnSpPr>
          <p:nvPr/>
        </p:nvCxnSpPr>
        <p:spPr>
          <a:xfrm flipH="1" rot="10800000">
            <a:off x="6640753" y="1207691"/>
            <a:ext cx="1308300" cy="761400"/>
          </a:xfrm>
          <a:prstGeom prst="curvedConnector4">
            <a:avLst>
              <a:gd fmla="val 41787" name="adj1"/>
              <a:gd fmla="val 123456" name="adj2"/>
            </a:avLst>
          </a:prstGeom>
          <a:noFill/>
          <a:ln cap="flat" cmpd="sng" w="19050">
            <a:solidFill>
              <a:srgbClr val="6AA84F"/>
            </a:solidFill>
            <a:prstDash val="lgDash"/>
            <a:round/>
            <a:headEnd len="med" w="med" type="none"/>
            <a:tailEnd len="med" w="med" type="stealth"/>
          </a:ln>
        </p:spPr>
      </p:cxnSp>
      <p:sp>
        <p:nvSpPr>
          <p:cNvPr id="1067" name="Google Shape;1067;p82"/>
          <p:cNvSpPr/>
          <p:nvPr/>
        </p:nvSpPr>
        <p:spPr>
          <a:xfrm>
            <a:off x="7676426" y="1211239"/>
            <a:ext cx="491700" cy="221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b="1" sz="800"/>
          </a:p>
        </p:txBody>
      </p:sp>
      <p:sp>
        <p:nvSpPr>
          <p:cNvPr id="1054" name="Google Shape;1054;p82"/>
          <p:cNvSpPr/>
          <p:nvPr/>
        </p:nvSpPr>
        <p:spPr>
          <a:xfrm>
            <a:off x="7643625" y="2070499"/>
            <a:ext cx="491700" cy="204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b="1" sz="800"/>
          </a:p>
        </p:txBody>
      </p:sp>
      <p:sp>
        <p:nvSpPr>
          <p:cNvPr id="1052" name="Google Shape;1052;p82"/>
          <p:cNvSpPr txBox="1"/>
          <p:nvPr/>
        </p:nvSpPr>
        <p:spPr>
          <a:xfrm>
            <a:off x="7734253" y="1207691"/>
            <a:ext cx="429600" cy="166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1,1,1</a:t>
            </a:r>
            <a:endParaRPr b="1" sz="800"/>
          </a:p>
        </p:txBody>
      </p:sp>
      <p:sp>
        <p:nvSpPr>
          <p:cNvPr id="1068" name="Google Shape;1068;p82"/>
          <p:cNvSpPr txBox="1"/>
          <p:nvPr/>
        </p:nvSpPr>
        <p:spPr>
          <a:xfrm>
            <a:off x="7750972" y="2069053"/>
            <a:ext cx="429600" cy="1665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1,1</a:t>
            </a:r>
            <a:endParaRPr b="1" sz="800"/>
          </a:p>
        </p:txBody>
      </p:sp>
      <p:sp>
        <p:nvSpPr>
          <p:cNvPr id="1069" name="Google Shape;1069;p82"/>
          <p:cNvSpPr/>
          <p:nvPr/>
        </p:nvSpPr>
        <p:spPr>
          <a:xfrm>
            <a:off x="7668746" y="2841930"/>
            <a:ext cx="491700" cy="2040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b="1" sz="800"/>
          </a:p>
        </p:txBody>
      </p:sp>
      <p:sp>
        <p:nvSpPr>
          <p:cNvPr id="1056" name="Google Shape;1056;p82"/>
          <p:cNvSpPr txBox="1"/>
          <p:nvPr/>
        </p:nvSpPr>
        <p:spPr>
          <a:xfrm>
            <a:off x="7712108" y="2826750"/>
            <a:ext cx="399000" cy="2040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800"/>
              <a:t>1</a:t>
            </a:r>
            <a:endParaRPr b="1" sz="800"/>
          </a:p>
        </p:txBody>
      </p:sp>
      <p:cxnSp>
        <p:nvCxnSpPr>
          <p:cNvPr id="1070" name="Google Shape;1070;p82"/>
          <p:cNvCxnSpPr>
            <a:endCxn id="1052" idx="0"/>
          </p:cNvCxnSpPr>
          <p:nvPr/>
        </p:nvCxnSpPr>
        <p:spPr>
          <a:xfrm flipH="1" rot="10800000">
            <a:off x="6603253" y="1207691"/>
            <a:ext cx="1345800" cy="1015800"/>
          </a:xfrm>
          <a:prstGeom prst="curvedConnector4">
            <a:avLst>
              <a:gd fmla="val 42016" name="adj1"/>
              <a:gd fmla="val 117580" name="adj2"/>
            </a:avLst>
          </a:prstGeom>
          <a:noFill/>
          <a:ln cap="flat" cmpd="sng" w="19050">
            <a:solidFill>
              <a:srgbClr val="6AA84F"/>
            </a:solidFill>
            <a:prstDash val="lgDash"/>
            <a:round/>
            <a:headEnd len="med" w="med" type="none"/>
            <a:tailEnd len="med" w="med" type="stealth"/>
          </a:ln>
        </p:spPr>
      </p:cxnSp>
      <p:sp>
        <p:nvSpPr>
          <p:cNvPr id="1071" name="Google Shape;1071;p82"/>
          <p:cNvSpPr txBox="1"/>
          <p:nvPr/>
        </p:nvSpPr>
        <p:spPr>
          <a:xfrm>
            <a:off x="7812602" y="1557488"/>
            <a:ext cx="491700" cy="204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800"/>
              <a:t>3/3</a:t>
            </a:r>
            <a:endParaRPr b="1" sz="800"/>
          </a:p>
        </p:txBody>
      </p:sp>
      <p:sp>
        <p:nvSpPr>
          <p:cNvPr id="1072" name="Google Shape;1072;p82"/>
          <p:cNvSpPr txBox="1"/>
          <p:nvPr/>
        </p:nvSpPr>
        <p:spPr>
          <a:xfrm>
            <a:off x="7795854" y="2352983"/>
            <a:ext cx="491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2/3</a:t>
            </a:r>
            <a:endParaRPr b="1" sz="800"/>
          </a:p>
        </p:txBody>
      </p:sp>
      <p:sp>
        <p:nvSpPr>
          <p:cNvPr id="1073" name="Google Shape;1073;p82"/>
          <p:cNvSpPr txBox="1"/>
          <p:nvPr/>
        </p:nvSpPr>
        <p:spPr>
          <a:xfrm>
            <a:off x="7795855" y="3114983"/>
            <a:ext cx="4296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800"/>
              <a:t>1/3</a:t>
            </a:r>
            <a:endParaRPr b="1" sz="800"/>
          </a:p>
        </p:txBody>
      </p:sp>
      <p:sp>
        <p:nvSpPr>
          <p:cNvPr id="1074" name="Google Shape;1074;p82"/>
          <p:cNvSpPr txBox="1"/>
          <p:nvPr/>
        </p:nvSpPr>
        <p:spPr>
          <a:xfrm>
            <a:off x="99225" y="1496869"/>
            <a:ext cx="4236300" cy="30372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1 CREATE QUERY GetFriends(vertex&lt;User&gt; inputUser) FOR      GRAPH Social {</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2    SumAccum&lt;uint&gt; @cNum;</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3</a:t>
            </a:r>
            <a:r>
              <a:rPr b="1" lang="en" sz="900">
                <a:solidFill>
                  <a:srgbClr val="333333"/>
                </a:solidFill>
                <a:latin typeface="Courier New"/>
                <a:ea typeface="Courier New"/>
                <a:cs typeface="Courier New"/>
                <a:sym typeface="Courier New"/>
              </a:rPr>
              <a:t>    SumAccum&lt;float&gt; @normCNum;</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4</a:t>
            </a:r>
            <a:r>
              <a:rPr b="1" lang="en" sz="900">
                <a:solidFill>
                  <a:srgbClr val="333333"/>
                </a:solidFill>
                <a:latin typeface="Courier New"/>
                <a:ea typeface="Courier New"/>
                <a:cs typeface="Courier New"/>
                <a:sym typeface="Courier New"/>
              </a:rPr>
              <a:t>    MaxAccum&lt;float&gt; @@maxCNum;</a:t>
            </a:r>
            <a:endParaRPr b="1"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5    Start = {inputUser};</a:t>
            </a:r>
            <a:br>
              <a:rPr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6    Friends1Hop = SELECT t FROM Start:s-(IsFriend:e)-:t;</a:t>
            </a:r>
            <a:endParaRPr b="1"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7</a:t>
            </a:r>
            <a:r>
              <a:rPr b="1" lang="en" sz="900">
                <a:solidFill>
                  <a:srgbClr val="333333"/>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Friends2Hop = SELECT t </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8                  FROM Friends1Hop:s-(IsFriend:e)-:t</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9                  ACCUM t.@cNum += 1</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10                 </a:t>
            </a:r>
            <a:r>
              <a:rPr b="1" lang="en" sz="900">
                <a:solidFill>
                  <a:srgbClr val="333333"/>
                </a:solidFill>
                <a:latin typeface="Courier New"/>
                <a:ea typeface="Courier New"/>
                <a:cs typeface="Courier New"/>
                <a:sym typeface="Courier New"/>
              </a:rPr>
              <a:t>POST-ACCUM @@maxCNum += t.@cNum</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11</a:t>
            </a:r>
            <a:r>
              <a:rPr b="1" lang="en" sz="900">
                <a:solidFill>
                  <a:srgbClr val="333333"/>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Friends2Hop = select s FROM Friends2Hop:s</a:t>
            </a:r>
            <a:endParaRPr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12                 </a:t>
            </a:r>
            <a:r>
              <a:rPr b="1" lang="en" sz="900">
                <a:solidFill>
                  <a:srgbClr val="333333"/>
                </a:solidFill>
                <a:latin typeface="Courier New"/>
                <a:ea typeface="Courier New"/>
                <a:cs typeface="Courier New"/>
                <a:sym typeface="Courier New"/>
              </a:rPr>
              <a:t>POST-ACCUM </a:t>
            </a:r>
            <a:endParaRPr b="1" sz="900">
              <a:solidFill>
                <a:srgbClr val="333333"/>
              </a:solidFill>
              <a:latin typeface="Courier New"/>
              <a:ea typeface="Courier New"/>
              <a:cs typeface="Courier New"/>
              <a:sym typeface="Courier New"/>
            </a:endParaRPr>
          </a:p>
          <a:p>
            <a:pPr indent="0" lvl="0" marL="50800" marR="50800" rtl="0" algn="l">
              <a:lnSpc>
                <a:spcPct val="115000"/>
              </a:lnSpc>
              <a:spcBef>
                <a:spcPts val="300"/>
              </a:spcBef>
              <a:spcAft>
                <a:spcPts val="0"/>
              </a:spcAft>
              <a:buNone/>
            </a:pPr>
            <a:r>
              <a:rPr lang="en" sz="900">
                <a:solidFill>
                  <a:srgbClr val="333333"/>
                </a:solidFill>
                <a:latin typeface="Courier New"/>
                <a:ea typeface="Courier New"/>
                <a:cs typeface="Courier New"/>
                <a:sym typeface="Courier New"/>
              </a:rPr>
              <a:t>13</a:t>
            </a:r>
            <a:r>
              <a:rPr b="1" lang="en" sz="900">
                <a:solidFill>
                  <a:srgbClr val="333333"/>
                </a:solidFill>
                <a:latin typeface="Courier New"/>
                <a:ea typeface="Courier New"/>
                <a:cs typeface="Courier New"/>
                <a:sym typeface="Courier New"/>
              </a:rPr>
              <a:t>                 s.@normCNum = s.@cNum/@@maxCNum;</a:t>
            </a:r>
            <a:br>
              <a:rPr b="1" lang="en" sz="900">
                <a:solidFill>
                  <a:srgbClr val="333333"/>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14    print Friends2Hop;</a:t>
            </a:r>
            <a:endParaRPr sz="900">
              <a:solidFill>
                <a:srgbClr val="333333"/>
              </a:solidFill>
              <a:latin typeface="Courier New"/>
              <a:ea typeface="Courier New"/>
              <a:cs typeface="Courier New"/>
              <a:sym typeface="Courier New"/>
            </a:endParaRPr>
          </a:p>
          <a:p>
            <a:pPr indent="0" lvl="0" marL="50800" marR="50800" rtl="0" algn="l">
              <a:lnSpc>
                <a:spcPct val="140000"/>
              </a:lnSpc>
              <a:spcBef>
                <a:spcPts val="300"/>
              </a:spcBef>
              <a:spcAft>
                <a:spcPts val="300"/>
              </a:spcAft>
              <a:buNone/>
            </a:pPr>
            <a:r>
              <a:rPr lang="en" sz="900">
                <a:solidFill>
                  <a:srgbClr val="333333"/>
                </a:solidFill>
                <a:latin typeface="Courier New"/>
                <a:ea typeface="Courier New"/>
                <a:cs typeface="Courier New"/>
                <a:sym typeface="Courier New"/>
              </a:rPr>
              <a:t>15 }</a:t>
            </a:r>
            <a:endParaRPr sz="900">
              <a:solidFill>
                <a:srgbClr val="333333"/>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8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xit" presetID="10" presetSubtype="0">
                                  <p:stCondLst>
                                    <p:cond delay="0"/>
                                  </p:stCondLst>
                                  <p:childTnLst>
                                    <p:animEffect filter="fade" transition="out">
                                      <p:cBhvr>
                                        <p:cTn dur="1000"/>
                                        <p:tgtEl>
                                          <p:spTgt spid="1067"/>
                                        </p:tgtEl>
                                      </p:cBhvr>
                                    </p:animEffect>
                                    <p:set>
                                      <p:cBhvr>
                                        <p:cTn dur="1" fill="hold">
                                          <p:stCondLst>
                                            <p:cond delay="1000"/>
                                          </p:stCondLst>
                                        </p:cTn>
                                        <p:tgtEl>
                                          <p:spTgt spid="10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2"/>
                                        </p:tgtEl>
                                      </p:cBhvr>
                                    </p:animEffect>
                                    <p:set>
                                      <p:cBhvr>
                                        <p:cTn dur="1" fill="hold">
                                          <p:stCondLst>
                                            <p:cond delay="1000"/>
                                          </p:stCondLst>
                                        </p:cTn>
                                        <p:tgtEl>
                                          <p:spTgt spid="10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4"/>
                                        </p:tgtEl>
                                      </p:cBhvr>
                                    </p:animEffect>
                                    <p:set>
                                      <p:cBhvr>
                                        <p:cTn dur="1" fill="hold">
                                          <p:stCondLst>
                                            <p:cond delay="1000"/>
                                          </p:stCondLst>
                                        </p:cTn>
                                        <p:tgtEl>
                                          <p:spTgt spid="10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8"/>
                                        </p:tgtEl>
                                      </p:cBhvr>
                                    </p:animEffect>
                                    <p:set>
                                      <p:cBhvr>
                                        <p:cTn dur="1" fill="hold">
                                          <p:stCondLst>
                                            <p:cond delay="1000"/>
                                          </p:stCondLst>
                                        </p:cTn>
                                        <p:tgtEl>
                                          <p:spTgt spid="106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9"/>
                                        </p:tgtEl>
                                      </p:cBhvr>
                                    </p:animEffect>
                                    <p:set>
                                      <p:cBhvr>
                                        <p:cTn dur="1" fill="hold">
                                          <p:stCondLst>
                                            <p:cond delay="1000"/>
                                          </p:stCondLst>
                                        </p:cTn>
                                        <p:tgtEl>
                                          <p:spTgt spid="106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6"/>
                                        </p:tgtEl>
                                      </p:cBhvr>
                                    </p:animEffect>
                                    <p:set>
                                      <p:cBhvr>
                                        <p:cTn dur="1" fill="hold">
                                          <p:stCondLst>
                                            <p:cond delay="1000"/>
                                          </p:stCondLst>
                                        </p:cTn>
                                        <p:tgtEl>
                                          <p:spTgt spid="10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1"/>
                                        </p:tgtEl>
                                      </p:cBhvr>
                                    </p:animEffect>
                                    <p:set>
                                      <p:cBhvr>
                                        <p:cTn dur="1" fill="hold">
                                          <p:stCondLst>
                                            <p:cond delay="1000"/>
                                          </p:stCondLst>
                                        </p:cTn>
                                        <p:tgtEl>
                                          <p:spTgt spid="10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6"/>
                                        </p:tgtEl>
                                      </p:cBhvr>
                                    </p:animEffect>
                                    <p:set>
                                      <p:cBhvr>
                                        <p:cTn dur="1" fill="hold">
                                          <p:stCondLst>
                                            <p:cond delay="1000"/>
                                          </p:stCondLst>
                                        </p:cTn>
                                        <p:tgtEl>
                                          <p:spTgt spid="106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70"/>
                                        </p:tgtEl>
                                      </p:cBhvr>
                                    </p:animEffect>
                                    <p:set>
                                      <p:cBhvr>
                                        <p:cTn dur="1" fill="hold">
                                          <p:stCondLst>
                                            <p:cond delay="1000"/>
                                          </p:stCondLst>
                                        </p:cTn>
                                        <p:tgtEl>
                                          <p:spTgt spid="10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65"/>
                                        </p:tgtEl>
                                      </p:cBhvr>
                                    </p:animEffect>
                                    <p:set>
                                      <p:cBhvr>
                                        <p:cTn dur="1" fill="hold">
                                          <p:stCondLst>
                                            <p:cond delay="1000"/>
                                          </p:stCondLst>
                                        </p:cTn>
                                        <p:tgtEl>
                                          <p:spTgt spid="106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3"/>
                                        </p:tgtEl>
                                      </p:cBhvr>
                                    </p:animEffect>
                                    <p:set>
                                      <p:cBhvr>
                                        <p:cTn dur="1" fill="hold">
                                          <p:stCondLst>
                                            <p:cond delay="1000"/>
                                          </p:stCondLst>
                                        </p:cTn>
                                        <p:tgtEl>
                                          <p:spTgt spid="10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55"/>
                                        </p:tgtEl>
                                      </p:cBhvr>
                                    </p:animEffect>
                                    <p:set>
                                      <p:cBhvr>
                                        <p:cTn dur="1" fill="hold">
                                          <p:stCondLst>
                                            <p:cond delay="1000"/>
                                          </p:stCondLst>
                                        </p:cTn>
                                        <p:tgtEl>
                                          <p:spTgt spid="10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34"/>
                                        </p:tgtEl>
                                      </p:cBhvr>
                                    </p:animEffect>
                                    <p:set>
                                      <p:cBhvr>
                                        <p:cTn dur="1" fill="hold">
                                          <p:stCondLst>
                                            <p:cond delay="1000"/>
                                          </p:stCondLst>
                                        </p:cTn>
                                        <p:tgtEl>
                                          <p:spTgt spid="10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35"/>
                                        </p:tgtEl>
                                      </p:cBhvr>
                                    </p:animEffect>
                                    <p:set>
                                      <p:cBhvr>
                                        <p:cTn dur="1" fill="hold">
                                          <p:stCondLst>
                                            <p:cond delay="1000"/>
                                          </p:stCondLst>
                                        </p:cTn>
                                        <p:tgtEl>
                                          <p:spTgt spid="103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39"/>
                                        </p:tgtEl>
                                      </p:cBhvr>
                                    </p:animEffect>
                                    <p:set>
                                      <p:cBhvr>
                                        <p:cTn dur="1" fill="hold">
                                          <p:stCondLst>
                                            <p:cond delay="1000"/>
                                          </p:stCondLst>
                                        </p:cTn>
                                        <p:tgtEl>
                                          <p:spTgt spid="103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par>
                                <p:cTn fill="hold" nodeType="withEffect" presetClass="entr" presetID="10" presetSubtype="0">
                                  <p:stCondLst>
                                    <p:cond delay="0"/>
                                  </p:stCondLst>
                                  <p:childTnLst>
                                    <p:set>
                                      <p:cBhvr>
                                        <p:cTn dur="1" fill="hold">
                                          <p:stCondLst>
                                            <p:cond delay="0"/>
                                          </p:stCondLst>
                                        </p:cTn>
                                        <p:tgtEl>
                                          <p:spTgt spid="1073"/>
                                        </p:tgtEl>
                                        <p:attrNameLst>
                                          <p:attrName>style.visibility</p:attrName>
                                        </p:attrNameLst>
                                      </p:cBhvr>
                                      <p:to>
                                        <p:strVal val="visible"/>
                                      </p:to>
                                    </p:set>
                                    <p:animEffect filter="fade" transition="in">
                                      <p:cBhvr>
                                        <p:cTn dur="1000"/>
                                        <p:tgtEl>
                                          <p:spTgt spid="1073"/>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xit" presetID="10" presetSubtype="0">
                                  <p:stCondLst>
                                    <p:cond delay="0"/>
                                  </p:stCondLst>
                                  <p:childTnLst>
                                    <p:animEffect filter="fade" transition="out">
                                      <p:cBhvr>
                                        <p:cTn dur="1000"/>
                                        <p:tgtEl>
                                          <p:spTgt spid="1071"/>
                                        </p:tgtEl>
                                      </p:cBhvr>
                                    </p:animEffect>
                                    <p:set>
                                      <p:cBhvr>
                                        <p:cTn dur="1" fill="hold">
                                          <p:stCondLst>
                                            <p:cond delay="1000"/>
                                          </p:stCondLst>
                                        </p:cTn>
                                        <p:tgtEl>
                                          <p:spTgt spid="10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72"/>
                                        </p:tgtEl>
                                      </p:cBhvr>
                                    </p:animEffect>
                                    <p:set>
                                      <p:cBhvr>
                                        <p:cTn dur="1" fill="hold">
                                          <p:stCondLst>
                                            <p:cond delay="1000"/>
                                          </p:stCondLst>
                                        </p:cTn>
                                        <p:tgtEl>
                                          <p:spTgt spid="10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073"/>
                                        </p:tgtEl>
                                      </p:cBhvr>
                                    </p:animEffect>
                                    <p:set>
                                      <p:cBhvr>
                                        <p:cTn dur="1" fill="hold">
                                          <p:stCondLst>
                                            <p:cond delay="1000"/>
                                          </p:stCondLst>
                                        </p:cTn>
                                        <p:tgtEl>
                                          <p:spTgt spid="10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83"/>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rmAutofit/>
          </a:bodyPr>
          <a:lstStyle/>
          <a:p>
            <a:pPr indent="0" lvl="0" marL="0" marR="0" rtl="0" algn="l">
              <a:lnSpc>
                <a:spcPct val="100000"/>
              </a:lnSpc>
              <a:spcBef>
                <a:spcPts val="0"/>
              </a:spcBef>
              <a:spcAft>
                <a:spcPts val="0"/>
              </a:spcAft>
              <a:buNone/>
            </a:pPr>
            <a:r>
              <a:rPr lang="en" sz="3600"/>
              <a:t>A Better Traversal Plan</a:t>
            </a:r>
            <a:endParaRPr/>
          </a:p>
        </p:txBody>
      </p:sp>
      <p:sp>
        <p:nvSpPr>
          <p:cNvPr id="1080" name="Google Shape;1080;p83"/>
          <p:cNvSpPr txBox="1"/>
          <p:nvPr>
            <p:ph idx="1" type="body"/>
          </p:nvPr>
        </p:nvSpPr>
        <p:spPr>
          <a:xfrm>
            <a:off x="641756" y="1750219"/>
            <a:ext cx="7886700" cy="2405100"/>
          </a:xfrm>
          <a:prstGeom prst="rect">
            <a:avLst/>
          </a:prstGeom>
          <a:noFill/>
          <a:ln>
            <a:noFill/>
          </a:ln>
        </p:spPr>
        <p:txBody>
          <a:bodyPr anchorCtr="0" anchor="t" bIns="34275" lIns="68575" spcFirstLastPara="1" rIns="68575" wrap="square" tIns="34275">
            <a:normAutofit/>
          </a:bodyPr>
          <a:lstStyle/>
          <a:p>
            <a:pPr indent="-279400" lvl="0" marL="342900" marR="0" rtl="0" algn="l">
              <a:lnSpc>
                <a:spcPct val="100000"/>
              </a:lnSpc>
              <a:spcBef>
                <a:spcPts val="0"/>
              </a:spcBef>
              <a:spcAft>
                <a:spcPts val="0"/>
              </a:spcAft>
              <a:buClr>
                <a:schemeClr val="lt1"/>
              </a:buClr>
              <a:buSzPts val="1800"/>
              <a:buFont typeface="Century Gothic"/>
              <a:buAutoNum type="arabicPeriod"/>
            </a:pPr>
            <a:r>
              <a:rPr lang="en"/>
              <a:t>Design the lightest weight traversal path </a:t>
            </a:r>
            <a:endParaRPr/>
          </a:p>
          <a:p>
            <a:pPr indent="-279400" lvl="0" marL="342900" marR="0" rtl="0" algn="l">
              <a:lnSpc>
                <a:spcPct val="100000"/>
              </a:lnSpc>
              <a:spcBef>
                <a:spcPts val="0"/>
              </a:spcBef>
              <a:spcAft>
                <a:spcPts val="0"/>
              </a:spcAft>
              <a:buClr>
                <a:schemeClr val="lt1"/>
              </a:buClr>
              <a:buSzPts val="1800"/>
              <a:buFont typeface="Century Gothic"/>
              <a:buAutoNum type="arabicPeriod"/>
            </a:pPr>
            <a:r>
              <a:rPr lang="en"/>
              <a:t>Think twice before starting a query with all vertices (of a given type) </a:t>
            </a:r>
            <a:endParaRPr/>
          </a:p>
          <a:p>
            <a:pPr indent="-279400" lvl="0" marL="342900" marR="0" rtl="0" algn="l">
              <a:lnSpc>
                <a:spcPct val="100000"/>
              </a:lnSpc>
              <a:spcBef>
                <a:spcPts val="0"/>
              </a:spcBef>
              <a:spcAft>
                <a:spcPts val="0"/>
              </a:spcAft>
              <a:buClr>
                <a:schemeClr val="lt1"/>
              </a:buClr>
              <a:buSzPts val="1800"/>
              <a:buFont typeface="Century Gothic"/>
              <a:buAutoNum type="arabicPeriod"/>
            </a:pPr>
            <a:r>
              <a:rPr lang="en"/>
              <a:t>Make the algorithm bidirectional</a:t>
            </a:r>
            <a:endParaRPr/>
          </a:p>
          <a:p>
            <a:pPr indent="-279400" lvl="0" marL="342900" marR="0" rtl="0" algn="l">
              <a:lnSpc>
                <a:spcPct val="100000"/>
              </a:lnSpc>
              <a:spcBef>
                <a:spcPts val="0"/>
              </a:spcBef>
              <a:spcAft>
                <a:spcPts val="0"/>
              </a:spcAft>
              <a:buClr>
                <a:schemeClr val="lt1"/>
              </a:buClr>
              <a:buSzPts val="1800"/>
              <a:buFont typeface="Century Gothic"/>
              <a:buAutoNum type="arabicPeriod"/>
            </a:pPr>
            <a:r>
              <a:rPr lang="en"/>
              <a:t>Avoid hub nodes, do the moonwalk </a:t>
            </a:r>
            <a:endParaRPr b="1"/>
          </a:p>
          <a:p>
            <a:pPr indent="-279400" lvl="0" marL="342900" marR="0" rtl="0" algn="l">
              <a:lnSpc>
                <a:spcPct val="100000"/>
              </a:lnSpc>
              <a:spcBef>
                <a:spcPts val="0"/>
              </a:spcBef>
              <a:spcAft>
                <a:spcPts val="0"/>
              </a:spcAft>
              <a:buSzPts val="1800"/>
              <a:buAutoNum type="arabicPeriod"/>
            </a:pPr>
            <a:r>
              <a:rPr lang="en"/>
              <a:t>Multiple search conditions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84"/>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rmAutofit/>
          </a:bodyPr>
          <a:lstStyle/>
          <a:p>
            <a:pPr indent="0" lvl="0" marL="0" marR="0" rtl="0" algn="l">
              <a:lnSpc>
                <a:spcPct val="100000"/>
              </a:lnSpc>
              <a:spcBef>
                <a:spcPts val="0"/>
              </a:spcBef>
              <a:spcAft>
                <a:spcPts val="0"/>
              </a:spcAft>
              <a:buNone/>
            </a:pPr>
            <a:r>
              <a:rPr b="1" lang="en" sz="1700"/>
              <a:t>1. Design the lightest weight traversal plan</a:t>
            </a:r>
            <a:endParaRPr b="1" sz="1700"/>
          </a:p>
          <a:p>
            <a:pPr indent="0" lvl="0" marL="0" marR="0" rtl="0" algn="l">
              <a:lnSpc>
                <a:spcPct val="100000"/>
              </a:lnSpc>
              <a:spcBef>
                <a:spcPts val="500"/>
              </a:spcBef>
              <a:spcAft>
                <a:spcPts val="0"/>
              </a:spcAft>
              <a:buClr>
                <a:srgbClr val="9A9ABD"/>
              </a:buClr>
              <a:buSzPts val="1000"/>
              <a:buFont typeface="Arial"/>
              <a:buNone/>
            </a:pPr>
            <a:r>
              <a:rPr lang="en" sz="1500"/>
              <a:t>Similar to relational DB query optimization, start with smaller sets, and prune your sets as early as possible.</a:t>
            </a:r>
            <a:endParaRPr sz="1500"/>
          </a:p>
          <a:p>
            <a:pPr indent="0" lvl="0" marL="0" marR="0" rtl="0" algn="l">
              <a:lnSpc>
                <a:spcPct val="100000"/>
              </a:lnSpc>
              <a:spcBef>
                <a:spcPts val="500"/>
              </a:spcBef>
              <a:spcAft>
                <a:spcPts val="0"/>
              </a:spcAft>
              <a:buClr>
                <a:srgbClr val="9A9ABD"/>
              </a:buClr>
              <a:buSzPts val="1000"/>
              <a:buFont typeface="Arial"/>
              <a:buNone/>
            </a:pPr>
            <a:r>
              <a:t/>
            </a:r>
            <a:endParaRPr b="1" sz="1500"/>
          </a:p>
          <a:p>
            <a:pPr indent="0" lvl="0" marL="0" marR="0" rtl="0" algn="l">
              <a:lnSpc>
                <a:spcPct val="100000"/>
              </a:lnSpc>
              <a:spcBef>
                <a:spcPts val="500"/>
              </a:spcBef>
              <a:spcAft>
                <a:spcPts val="0"/>
              </a:spcAft>
              <a:buClr>
                <a:srgbClr val="9A9ABD"/>
              </a:buClr>
              <a:buSzPts val="1000"/>
              <a:buFont typeface="Arial"/>
              <a:buNone/>
            </a:pPr>
            <a:r>
              <a:rPr b="1" i="0" lang="en" sz="1500" u="none" cap="none" strike="noStrike">
                <a:solidFill>
                  <a:schemeClr val="dk1"/>
                </a:solidFill>
              </a:rPr>
              <a:t>Example</a:t>
            </a:r>
            <a:r>
              <a:rPr b="0" i="0" lang="en" sz="1500" u="none" cap="none" strike="noStrike">
                <a:solidFill>
                  <a:schemeClr val="dk1"/>
                </a:solidFill>
                <a:latin typeface="Century Gothic"/>
                <a:ea typeface="Century Gothic"/>
                <a:cs typeface="Century Gothic"/>
                <a:sym typeface="Century Gothic"/>
              </a:rPr>
              <a:t>: </a:t>
            </a:r>
            <a:r>
              <a:rPr lang="en" sz="1500"/>
              <a:t>Find the US domiciled companies that have ultimate parent company in country Z. Z has fewer companies than the US.</a:t>
            </a:r>
            <a:endParaRPr sz="1500"/>
          </a:p>
          <a:p>
            <a:pPr indent="0" lvl="0" marL="0" rtl="0" algn="l">
              <a:lnSpc>
                <a:spcPct val="100000"/>
              </a:lnSpc>
              <a:spcBef>
                <a:spcPts val="500"/>
              </a:spcBef>
              <a:spcAft>
                <a:spcPts val="0"/>
              </a:spcAft>
              <a:buClr>
                <a:schemeClr val="dk1"/>
              </a:buClr>
              <a:buSzPts val="800"/>
              <a:buFont typeface="Arial"/>
              <a:buNone/>
            </a:pPr>
            <a:r>
              <a:t/>
            </a:r>
            <a:endParaRPr sz="1500"/>
          </a:p>
          <a:p>
            <a:pPr indent="0" lvl="0" marL="0" rtl="0" algn="l">
              <a:lnSpc>
                <a:spcPct val="100000"/>
              </a:lnSpc>
              <a:spcBef>
                <a:spcPts val="500"/>
              </a:spcBef>
              <a:spcAft>
                <a:spcPts val="0"/>
              </a:spcAft>
              <a:buClr>
                <a:schemeClr val="dk1"/>
              </a:buClr>
              <a:buSzPts val="800"/>
              <a:buFont typeface="Arial"/>
              <a:buNone/>
            </a:pPr>
            <a:r>
              <a:rPr lang="en" sz="1500"/>
              <a:t>By starting with the smaller set (Z instead of US), you can reduce the amount of computation.</a:t>
            </a:r>
            <a:endParaRPr sz="1500"/>
          </a:p>
          <a:p>
            <a:pPr indent="0" lvl="0" marL="0" marR="0" rtl="0" algn="l">
              <a:lnSpc>
                <a:spcPct val="100000"/>
              </a:lnSpc>
              <a:spcBef>
                <a:spcPts val="500"/>
              </a:spcBef>
              <a:spcAft>
                <a:spcPts val="0"/>
              </a:spcAft>
              <a:buClr>
                <a:srgbClr val="9A9ABD"/>
              </a:buClr>
              <a:buSzPts val="1000"/>
              <a:buFont typeface="Arial"/>
              <a:buNone/>
            </a:pPr>
            <a:r>
              <a:t/>
            </a:r>
            <a:endParaRPr sz="1700"/>
          </a:p>
          <a:p>
            <a:pPr indent="0" lvl="0" marL="0" marR="0" rtl="0" algn="l">
              <a:lnSpc>
                <a:spcPct val="100000"/>
              </a:lnSpc>
              <a:spcBef>
                <a:spcPts val="500"/>
              </a:spcBef>
              <a:spcAft>
                <a:spcPts val="0"/>
              </a:spcAft>
              <a:buClr>
                <a:srgbClr val="9A9ABD"/>
              </a:buClr>
              <a:buSzPts val="1000"/>
              <a:buFont typeface="Arial"/>
              <a:buNone/>
            </a:pPr>
            <a:r>
              <a:t/>
            </a:r>
            <a:endParaRPr sz="1700"/>
          </a:p>
        </p:txBody>
      </p:sp>
      <p:pic>
        <p:nvPicPr>
          <p:cNvPr id="1086" name="Google Shape;1086;p84"/>
          <p:cNvPicPr preferRelativeResize="0"/>
          <p:nvPr/>
        </p:nvPicPr>
        <p:blipFill rotWithShape="1">
          <a:blip r:embed="rId3">
            <a:alphaModFix/>
          </a:blip>
          <a:srcRect b="54632" l="6514" r="45440" t="7944"/>
          <a:stretch/>
        </p:blipFill>
        <p:spPr>
          <a:xfrm>
            <a:off x="5248312" y="1444969"/>
            <a:ext cx="3586236" cy="1789369"/>
          </a:xfrm>
          <a:prstGeom prst="rect">
            <a:avLst/>
          </a:prstGeom>
          <a:noFill/>
          <a:ln cap="flat" cmpd="sng" w="9525">
            <a:solidFill>
              <a:srgbClr val="000000"/>
            </a:solidFill>
            <a:prstDash val="solid"/>
            <a:round/>
            <a:headEnd len="med" w="med" type="none"/>
            <a:tailEnd len="med" w="med" type="none"/>
          </a:ln>
        </p:spPr>
      </p:pic>
      <p:pic>
        <p:nvPicPr>
          <p:cNvPr id="1087" name="Google Shape;1087;p84"/>
          <p:cNvPicPr preferRelativeResize="0"/>
          <p:nvPr/>
        </p:nvPicPr>
        <p:blipFill>
          <a:blip r:embed="rId4">
            <a:alphaModFix/>
          </a:blip>
          <a:stretch>
            <a:fillRect/>
          </a:stretch>
        </p:blipFill>
        <p:spPr>
          <a:xfrm>
            <a:off x="5444981" y="2183906"/>
            <a:ext cx="132750" cy="132750"/>
          </a:xfrm>
          <a:prstGeom prst="rect">
            <a:avLst/>
          </a:prstGeom>
          <a:noFill/>
          <a:ln>
            <a:noFill/>
          </a:ln>
        </p:spPr>
      </p:pic>
      <p:pic>
        <p:nvPicPr>
          <p:cNvPr id="1088" name="Google Shape;1088;p84"/>
          <p:cNvPicPr preferRelativeResize="0"/>
          <p:nvPr/>
        </p:nvPicPr>
        <p:blipFill>
          <a:blip r:embed="rId4">
            <a:alphaModFix/>
          </a:blip>
          <a:stretch>
            <a:fillRect/>
          </a:stretch>
        </p:blipFill>
        <p:spPr>
          <a:xfrm>
            <a:off x="5729494" y="2382844"/>
            <a:ext cx="132750" cy="132750"/>
          </a:xfrm>
          <a:prstGeom prst="rect">
            <a:avLst/>
          </a:prstGeom>
          <a:noFill/>
          <a:ln>
            <a:noFill/>
          </a:ln>
        </p:spPr>
      </p:pic>
      <p:pic>
        <p:nvPicPr>
          <p:cNvPr id="1089" name="Google Shape;1089;p84"/>
          <p:cNvPicPr preferRelativeResize="0"/>
          <p:nvPr/>
        </p:nvPicPr>
        <p:blipFill>
          <a:blip r:embed="rId4">
            <a:alphaModFix/>
          </a:blip>
          <a:stretch>
            <a:fillRect/>
          </a:stretch>
        </p:blipFill>
        <p:spPr>
          <a:xfrm>
            <a:off x="5905669" y="2475431"/>
            <a:ext cx="132750" cy="132750"/>
          </a:xfrm>
          <a:prstGeom prst="rect">
            <a:avLst/>
          </a:prstGeom>
          <a:noFill/>
          <a:ln>
            <a:noFill/>
          </a:ln>
        </p:spPr>
      </p:pic>
      <p:pic>
        <p:nvPicPr>
          <p:cNvPr id="1090" name="Google Shape;1090;p84"/>
          <p:cNvPicPr preferRelativeResize="0"/>
          <p:nvPr/>
        </p:nvPicPr>
        <p:blipFill>
          <a:blip r:embed="rId4">
            <a:alphaModFix/>
          </a:blip>
          <a:stretch>
            <a:fillRect/>
          </a:stretch>
        </p:blipFill>
        <p:spPr>
          <a:xfrm>
            <a:off x="5729494" y="1927088"/>
            <a:ext cx="132750" cy="132750"/>
          </a:xfrm>
          <a:prstGeom prst="rect">
            <a:avLst/>
          </a:prstGeom>
          <a:noFill/>
          <a:ln>
            <a:noFill/>
          </a:ln>
        </p:spPr>
      </p:pic>
      <p:pic>
        <p:nvPicPr>
          <p:cNvPr id="1091" name="Google Shape;1091;p84"/>
          <p:cNvPicPr preferRelativeResize="0"/>
          <p:nvPr/>
        </p:nvPicPr>
        <p:blipFill>
          <a:blip r:embed="rId4">
            <a:alphaModFix/>
          </a:blip>
          <a:stretch>
            <a:fillRect/>
          </a:stretch>
        </p:blipFill>
        <p:spPr>
          <a:xfrm>
            <a:off x="7901194" y="2767425"/>
            <a:ext cx="132750" cy="132750"/>
          </a:xfrm>
          <a:prstGeom prst="rect">
            <a:avLst/>
          </a:prstGeom>
          <a:noFill/>
          <a:ln>
            <a:noFill/>
          </a:ln>
        </p:spPr>
      </p:pic>
      <p:pic>
        <p:nvPicPr>
          <p:cNvPr id="1092" name="Google Shape;1092;p84"/>
          <p:cNvPicPr preferRelativeResize="0"/>
          <p:nvPr/>
        </p:nvPicPr>
        <p:blipFill>
          <a:blip r:embed="rId4">
            <a:alphaModFix/>
          </a:blip>
          <a:stretch>
            <a:fillRect/>
          </a:stretch>
        </p:blipFill>
        <p:spPr>
          <a:xfrm>
            <a:off x="8237606" y="2013975"/>
            <a:ext cx="132750" cy="132750"/>
          </a:xfrm>
          <a:prstGeom prst="rect">
            <a:avLst/>
          </a:prstGeom>
          <a:noFill/>
          <a:ln>
            <a:noFill/>
          </a:ln>
        </p:spPr>
      </p:pic>
      <p:pic>
        <p:nvPicPr>
          <p:cNvPr id="1093" name="Google Shape;1093;p84"/>
          <p:cNvPicPr preferRelativeResize="0"/>
          <p:nvPr/>
        </p:nvPicPr>
        <p:blipFill>
          <a:blip r:embed="rId4">
            <a:alphaModFix/>
          </a:blip>
          <a:stretch>
            <a:fillRect/>
          </a:stretch>
        </p:blipFill>
        <p:spPr>
          <a:xfrm>
            <a:off x="8288063" y="2183906"/>
            <a:ext cx="132750" cy="132750"/>
          </a:xfrm>
          <a:prstGeom prst="rect">
            <a:avLst/>
          </a:prstGeom>
          <a:noFill/>
          <a:ln>
            <a:noFill/>
          </a:ln>
        </p:spPr>
      </p:pic>
      <p:sp>
        <p:nvSpPr>
          <p:cNvPr id="1094" name="Google Shape;1094;p84"/>
          <p:cNvSpPr/>
          <p:nvPr/>
        </p:nvSpPr>
        <p:spPr>
          <a:xfrm>
            <a:off x="5824800" y="2059831"/>
            <a:ext cx="2575500" cy="380888"/>
          </a:xfrm>
          <a:custGeom>
            <a:rect b="b" l="l" r="r" t="t"/>
            <a:pathLst>
              <a:path extrusionOk="0" h="20314" w="137360">
                <a:moveTo>
                  <a:pt x="0" y="20314"/>
                </a:moveTo>
                <a:cubicBezTo>
                  <a:pt x="4326" y="17253"/>
                  <a:pt x="15307" y="5140"/>
                  <a:pt x="25955" y="1946"/>
                </a:cubicBezTo>
                <a:cubicBezTo>
                  <a:pt x="36603" y="-1248"/>
                  <a:pt x="45322" y="349"/>
                  <a:pt x="63889" y="1148"/>
                </a:cubicBezTo>
                <a:cubicBezTo>
                  <a:pt x="82457" y="1947"/>
                  <a:pt x="125115" y="5806"/>
                  <a:pt x="137360" y="6738"/>
                </a:cubicBezTo>
              </a:path>
            </a:pathLst>
          </a:custGeom>
          <a:noFill/>
          <a:ln cap="flat" cmpd="sng" w="38100">
            <a:solidFill>
              <a:srgbClr val="A64D79"/>
            </a:solidFill>
            <a:prstDash val="solid"/>
            <a:round/>
            <a:headEnd len="med" w="med" type="none"/>
            <a:tailEnd len="med" w="med" type="stealth"/>
          </a:ln>
        </p:spPr>
      </p:sp>
      <p:sp>
        <p:nvSpPr>
          <p:cNvPr id="1095" name="Google Shape;1095;p84"/>
          <p:cNvSpPr/>
          <p:nvPr/>
        </p:nvSpPr>
        <p:spPr>
          <a:xfrm>
            <a:off x="6038419" y="2569744"/>
            <a:ext cx="1927665" cy="317403"/>
          </a:xfrm>
          <a:custGeom>
            <a:rect b="b" l="l" r="r" t="t"/>
            <a:pathLst>
              <a:path extrusionOk="0" h="19816" w="112204">
                <a:moveTo>
                  <a:pt x="0" y="0"/>
                </a:moveTo>
                <a:cubicBezTo>
                  <a:pt x="5790" y="2862"/>
                  <a:pt x="19765" y="13909"/>
                  <a:pt x="34739" y="17170"/>
                </a:cubicBezTo>
                <a:cubicBezTo>
                  <a:pt x="49713" y="20431"/>
                  <a:pt x="76932" y="19633"/>
                  <a:pt x="89843" y="19566"/>
                </a:cubicBezTo>
                <a:cubicBezTo>
                  <a:pt x="102754" y="19500"/>
                  <a:pt x="108477" y="17237"/>
                  <a:pt x="112204" y="16771"/>
                </a:cubicBezTo>
              </a:path>
            </a:pathLst>
          </a:custGeom>
          <a:noFill/>
          <a:ln cap="flat" cmpd="sng" w="38100">
            <a:solidFill>
              <a:srgbClr val="A64D79"/>
            </a:solidFill>
            <a:prstDash val="solid"/>
            <a:round/>
            <a:headEnd len="med" w="med" type="none"/>
            <a:tailEnd len="med" w="med" type="stealth"/>
          </a:ln>
        </p:spPr>
      </p:sp>
      <p:sp>
        <p:nvSpPr>
          <p:cNvPr id="1096" name="Google Shape;1096;p84"/>
          <p:cNvSpPr/>
          <p:nvPr/>
        </p:nvSpPr>
        <p:spPr>
          <a:xfrm>
            <a:off x="7981031" y="2253563"/>
            <a:ext cx="389325" cy="576488"/>
          </a:xfrm>
          <a:custGeom>
            <a:rect b="b" l="l" r="r" t="t"/>
            <a:pathLst>
              <a:path extrusionOk="0" h="30746" w="20764">
                <a:moveTo>
                  <a:pt x="0" y="30746"/>
                </a:moveTo>
                <a:cubicBezTo>
                  <a:pt x="2662" y="28151"/>
                  <a:pt x="12511" y="20297"/>
                  <a:pt x="15972" y="15173"/>
                </a:cubicBezTo>
                <a:cubicBezTo>
                  <a:pt x="19433" y="10049"/>
                  <a:pt x="19965" y="2529"/>
                  <a:pt x="20764" y="0"/>
                </a:cubicBezTo>
              </a:path>
            </a:pathLst>
          </a:custGeom>
          <a:noFill/>
          <a:ln cap="flat" cmpd="sng" w="38100">
            <a:solidFill>
              <a:srgbClr val="A64D79"/>
            </a:solidFill>
            <a:prstDash val="solid"/>
            <a:round/>
            <a:headEnd len="med" w="med" type="none"/>
            <a:tailEnd len="med" w="med" type="stealth"/>
          </a:ln>
        </p:spPr>
      </p:sp>
      <p:sp>
        <p:nvSpPr>
          <p:cNvPr id="1097" name="Google Shape;1097;p84"/>
          <p:cNvSpPr/>
          <p:nvPr/>
        </p:nvSpPr>
        <p:spPr>
          <a:xfrm>
            <a:off x="5525325" y="2013975"/>
            <a:ext cx="277031" cy="262050"/>
          </a:xfrm>
          <a:custGeom>
            <a:rect b="b" l="l" r="r" t="t"/>
            <a:pathLst>
              <a:path extrusionOk="0" h="13976" w="14775">
                <a:moveTo>
                  <a:pt x="0" y="13976"/>
                </a:moveTo>
                <a:cubicBezTo>
                  <a:pt x="998" y="12645"/>
                  <a:pt x="3528" y="8319"/>
                  <a:pt x="5990" y="5990"/>
                </a:cubicBezTo>
                <a:cubicBezTo>
                  <a:pt x="8453" y="3661"/>
                  <a:pt x="13311" y="998"/>
                  <a:pt x="14775" y="0"/>
                </a:cubicBezTo>
              </a:path>
            </a:pathLst>
          </a:custGeom>
          <a:noFill/>
          <a:ln cap="flat" cmpd="sng" w="38100">
            <a:solidFill>
              <a:srgbClr val="A64D79"/>
            </a:solidFill>
            <a:prstDash val="solid"/>
            <a:round/>
            <a:headEnd len="med" w="med" type="none"/>
            <a:tailEnd len="med" w="med" type="stealth"/>
          </a:ln>
        </p:spPr>
      </p:sp>
      <p:pic>
        <p:nvPicPr>
          <p:cNvPr id="1098" name="Google Shape;1098;p84"/>
          <p:cNvPicPr preferRelativeResize="0"/>
          <p:nvPr/>
        </p:nvPicPr>
        <p:blipFill>
          <a:blip r:embed="rId4">
            <a:alphaModFix/>
          </a:blip>
          <a:stretch>
            <a:fillRect/>
          </a:stretch>
        </p:blipFill>
        <p:spPr>
          <a:xfrm>
            <a:off x="7116319" y="1486931"/>
            <a:ext cx="132750" cy="132750"/>
          </a:xfrm>
          <a:prstGeom prst="rect">
            <a:avLst/>
          </a:prstGeom>
          <a:noFill/>
          <a:ln>
            <a:noFill/>
          </a:ln>
        </p:spPr>
      </p:pic>
      <p:sp>
        <p:nvSpPr>
          <p:cNvPr id="1099" name="Google Shape;1099;p84"/>
          <p:cNvSpPr/>
          <p:nvPr/>
        </p:nvSpPr>
        <p:spPr>
          <a:xfrm>
            <a:off x="5853619" y="1545535"/>
            <a:ext cx="1290694" cy="413944"/>
          </a:xfrm>
          <a:custGeom>
            <a:rect b="b" l="l" r="r" t="t"/>
            <a:pathLst>
              <a:path extrusionOk="0" h="22077" w="68837">
                <a:moveTo>
                  <a:pt x="0" y="22077"/>
                </a:moveTo>
                <a:cubicBezTo>
                  <a:pt x="4040" y="19734"/>
                  <a:pt x="16239" y="11574"/>
                  <a:pt x="24238" y="8019"/>
                </a:cubicBezTo>
                <a:cubicBezTo>
                  <a:pt x="32237" y="4464"/>
                  <a:pt x="40559" y="2040"/>
                  <a:pt x="47992" y="747"/>
                </a:cubicBezTo>
                <a:cubicBezTo>
                  <a:pt x="55425" y="-546"/>
                  <a:pt x="65363" y="343"/>
                  <a:pt x="68837" y="262"/>
                </a:cubicBezTo>
              </a:path>
            </a:pathLst>
          </a:custGeom>
          <a:noFill/>
          <a:ln cap="flat" cmpd="sng" w="38100">
            <a:solidFill>
              <a:srgbClr val="A64D79"/>
            </a:solidFill>
            <a:prstDash val="solid"/>
            <a:round/>
            <a:headEnd len="med" w="med" type="none"/>
            <a:tailEnd len="med" w="med" type="stealth"/>
          </a:ln>
        </p:spPr>
      </p:sp>
      <p:sp>
        <p:nvSpPr>
          <p:cNvPr id="1100" name="Google Shape;1100;p84"/>
          <p:cNvSpPr/>
          <p:nvPr/>
        </p:nvSpPr>
        <p:spPr>
          <a:xfrm>
            <a:off x="7298831" y="1568644"/>
            <a:ext cx="1027125" cy="481744"/>
          </a:xfrm>
          <a:custGeom>
            <a:rect b="b" l="l" r="r" t="t"/>
            <a:pathLst>
              <a:path extrusionOk="0" h="25693" w="54780">
                <a:moveTo>
                  <a:pt x="0" y="0"/>
                </a:moveTo>
                <a:cubicBezTo>
                  <a:pt x="4121" y="566"/>
                  <a:pt x="17210" y="1212"/>
                  <a:pt x="24724" y="3393"/>
                </a:cubicBezTo>
                <a:cubicBezTo>
                  <a:pt x="32238" y="5575"/>
                  <a:pt x="40075" y="9372"/>
                  <a:pt x="45084" y="13089"/>
                </a:cubicBezTo>
                <a:cubicBezTo>
                  <a:pt x="50093" y="16806"/>
                  <a:pt x="53164" y="23592"/>
                  <a:pt x="54780" y="25693"/>
                </a:cubicBezTo>
              </a:path>
            </a:pathLst>
          </a:custGeom>
          <a:noFill/>
          <a:ln cap="flat" cmpd="sng" w="38100">
            <a:solidFill>
              <a:srgbClr val="A64D79"/>
            </a:solidFill>
            <a:prstDash val="solid"/>
            <a:round/>
            <a:headEnd len="med" w="med" type="none"/>
            <a:tailEnd len="med" w="med" type="stealth"/>
          </a:ln>
        </p:spPr>
      </p:sp>
      <p:sp>
        <p:nvSpPr>
          <p:cNvPr id="1101" name="Google Shape;1101;p84"/>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02" name="Google Shape;1102;p84"/>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85"/>
          <p:cNvCxnSpPr>
            <a:endCxn id="1108" idx="2"/>
          </p:cNvCxnSpPr>
          <p:nvPr/>
        </p:nvCxnSpPr>
        <p:spPr>
          <a:xfrm rot="10800000">
            <a:off x="5147700" y="1530169"/>
            <a:ext cx="261900" cy="583800"/>
          </a:xfrm>
          <a:prstGeom prst="straightConnector1">
            <a:avLst/>
          </a:prstGeom>
          <a:noFill/>
          <a:ln cap="flat" cmpd="sng" w="19050">
            <a:solidFill>
              <a:schemeClr val="dk2"/>
            </a:solidFill>
            <a:prstDash val="solid"/>
            <a:round/>
            <a:headEnd len="med" w="med" type="none"/>
            <a:tailEnd len="med" w="med" type="stealth"/>
          </a:ln>
        </p:spPr>
      </p:cxnSp>
      <p:sp>
        <p:nvSpPr>
          <p:cNvPr id="1109" name="Google Shape;1109;p85"/>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10" name="Google Shape;1110;p85"/>
          <p:cNvSpPr/>
          <p:nvPr/>
        </p:nvSpPr>
        <p:spPr>
          <a:xfrm>
            <a:off x="1171856" y="4022831"/>
            <a:ext cx="464100" cy="448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US</a:t>
            </a:r>
            <a:endParaRPr sz="1100"/>
          </a:p>
        </p:txBody>
      </p:sp>
      <p:sp>
        <p:nvSpPr>
          <p:cNvPr id="1111" name="Google Shape;1111;p85"/>
          <p:cNvSpPr/>
          <p:nvPr/>
        </p:nvSpPr>
        <p:spPr>
          <a:xfrm>
            <a:off x="1200413" y="1108575"/>
            <a:ext cx="464100" cy="473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Z</a:t>
            </a:r>
            <a:endParaRPr sz="1100"/>
          </a:p>
        </p:txBody>
      </p:sp>
      <p:sp>
        <p:nvSpPr>
          <p:cNvPr id="1112" name="Google Shape;1112;p85"/>
          <p:cNvSpPr/>
          <p:nvPr/>
        </p:nvSpPr>
        <p:spPr>
          <a:xfrm>
            <a:off x="157219" y="3406313"/>
            <a:ext cx="2493300" cy="4566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……40 million US companies……</a:t>
            </a:r>
            <a:endParaRPr sz="1100"/>
          </a:p>
        </p:txBody>
      </p:sp>
      <p:cxnSp>
        <p:nvCxnSpPr>
          <p:cNvPr id="1113" name="Google Shape;1113;p85"/>
          <p:cNvCxnSpPr>
            <a:stCxn id="1110" idx="0"/>
            <a:endCxn id="1112" idx="2"/>
          </p:cNvCxnSpPr>
          <p:nvPr/>
        </p:nvCxnSpPr>
        <p:spPr>
          <a:xfrm rot="10800000">
            <a:off x="1403906" y="3862931"/>
            <a:ext cx="0" cy="159900"/>
          </a:xfrm>
          <a:prstGeom prst="straightConnector1">
            <a:avLst/>
          </a:prstGeom>
          <a:noFill/>
          <a:ln cap="flat" cmpd="sng" w="28575">
            <a:solidFill>
              <a:schemeClr val="dk2"/>
            </a:solidFill>
            <a:prstDash val="solid"/>
            <a:round/>
            <a:headEnd len="med" w="med" type="none"/>
            <a:tailEnd len="med" w="med" type="stealth"/>
          </a:ln>
        </p:spPr>
      </p:cxnSp>
      <p:sp>
        <p:nvSpPr>
          <p:cNvPr id="1114" name="Google Shape;1114;p85"/>
          <p:cNvSpPr/>
          <p:nvPr/>
        </p:nvSpPr>
        <p:spPr>
          <a:xfrm>
            <a:off x="785418" y="1973284"/>
            <a:ext cx="1293600" cy="1183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cxnSp>
        <p:nvCxnSpPr>
          <p:cNvPr id="1115" name="Google Shape;1115;p85"/>
          <p:cNvCxnSpPr>
            <a:stCxn id="1112" idx="0"/>
            <a:endCxn id="1114" idx="2"/>
          </p:cNvCxnSpPr>
          <p:nvPr/>
        </p:nvCxnSpPr>
        <p:spPr>
          <a:xfrm flipH="1" rot="10800000">
            <a:off x="1403869" y="3156713"/>
            <a:ext cx="28200" cy="249600"/>
          </a:xfrm>
          <a:prstGeom prst="straightConnector1">
            <a:avLst/>
          </a:prstGeom>
          <a:noFill/>
          <a:ln cap="flat" cmpd="sng" w="28575">
            <a:solidFill>
              <a:schemeClr val="dk2"/>
            </a:solidFill>
            <a:prstDash val="solid"/>
            <a:round/>
            <a:headEnd len="med" w="med" type="none"/>
            <a:tailEnd len="med" w="med" type="stealth"/>
          </a:ln>
        </p:spPr>
      </p:cxnSp>
      <p:sp>
        <p:nvSpPr>
          <p:cNvPr id="1116" name="Google Shape;1116;p85"/>
          <p:cNvSpPr/>
          <p:nvPr/>
        </p:nvSpPr>
        <p:spPr>
          <a:xfrm>
            <a:off x="75600" y="1129179"/>
            <a:ext cx="903600" cy="377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Other Countries</a:t>
            </a:r>
            <a:endParaRPr sz="1100"/>
          </a:p>
        </p:txBody>
      </p:sp>
      <p:sp>
        <p:nvSpPr>
          <p:cNvPr id="1117" name="Google Shape;1117;p85"/>
          <p:cNvSpPr/>
          <p:nvPr/>
        </p:nvSpPr>
        <p:spPr>
          <a:xfrm>
            <a:off x="1934646" y="1129179"/>
            <a:ext cx="903600" cy="377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Other Countries</a:t>
            </a:r>
            <a:endParaRPr sz="1100"/>
          </a:p>
        </p:txBody>
      </p:sp>
      <p:cxnSp>
        <p:nvCxnSpPr>
          <p:cNvPr id="1118" name="Google Shape;1118;p85"/>
          <p:cNvCxnSpPr/>
          <p:nvPr/>
        </p:nvCxnSpPr>
        <p:spPr>
          <a:xfrm flipH="1" rot="10800000">
            <a:off x="1961001" y="1501655"/>
            <a:ext cx="162600" cy="473700"/>
          </a:xfrm>
          <a:prstGeom prst="straightConnector1">
            <a:avLst/>
          </a:prstGeom>
          <a:noFill/>
          <a:ln cap="flat" cmpd="sng" w="28575">
            <a:solidFill>
              <a:schemeClr val="dk2"/>
            </a:solidFill>
            <a:prstDash val="solid"/>
            <a:round/>
            <a:headEnd len="med" w="med" type="none"/>
            <a:tailEnd len="med" w="med" type="stealth"/>
          </a:ln>
        </p:spPr>
      </p:cxnSp>
      <p:cxnSp>
        <p:nvCxnSpPr>
          <p:cNvPr id="1119" name="Google Shape;1119;p85"/>
          <p:cNvCxnSpPr/>
          <p:nvPr/>
        </p:nvCxnSpPr>
        <p:spPr>
          <a:xfrm flipH="1" rot="10800000">
            <a:off x="2057382" y="1508614"/>
            <a:ext cx="512100" cy="569700"/>
          </a:xfrm>
          <a:prstGeom prst="straightConnector1">
            <a:avLst/>
          </a:prstGeom>
          <a:noFill/>
          <a:ln cap="flat" cmpd="sng" w="28575">
            <a:solidFill>
              <a:schemeClr val="dk2"/>
            </a:solidFill>
            <a:prstDash val="solid"/>
            <a:round/>
            <a:headEnd len="med" w="med" type="none"/>
            <a:tailEnd len="med" w="med" type="stealth"/>
          </a:ln>
        </p:spPr>
      </p:cxnSp>
      <p:cxnSp>
        <p:nvCxnSpPr>
          <p:cNvPr id="1120" name="Google Shape;1120;p85"/>
          <p:cNvCxnSpPr/>
          <p:nvPr/>
        </p:nvCxnSpPr>
        <p:spPr>
          <a:xfrm rot="10800000">
            <a:off x="870701" y="1501679"/>
            <a:ext cx="72300" cy="466800"/>
          </a:xfrm>
          <a:prstGeom prst="straightConnector1">
            <a:avLst/>
          </a:prstGeom>
          <a:noFill/>
          <a:ln cap="flat" cmpd="sng" w="28575">
            <a:solidFill>
              <a:schemeClr val="dk2"/>
            </a:solidFill>
            <a:prstDash val="solid"/>
            <a:round/>
            <a:headEnd len="med" w="med" type="none"/>
            <a:tailEnd len="med" w="med" type="stealth"/>
          </a:ln>
        </p:spPr>
      </p:cxnSp>
      <p:cxnSp>
        <p:nvCxnSpPr>
          <p:cNvPr id="1121" name="Google Shape;1121;p85"/>
          <p:cNvCxnSpPr/>
          <p:nvPr/>
        </p:nvCxnSpPr>
        <p:spPr>
          <a:xfrm rot="10800000">
            <a:off x="340637" y="1515410"/>
            <a:ext cx="457800" cy="583500"/>
          </a:xfrm>
          <a:prstGeom prst="straightConnector1">
            <a:avLst/>
          </a:prstGeom>
          <a:noFill/>
          <a:ln cap="flat" cmpd="sng" w="28575">
            <a:solidFill>
              <a:schemeClr val="dk2"/>
            </a:solidFill>
            <a:prstDash val="solid"/>
            <a:round/>
            <a:headEnd len="med" w="med" type="none"/>
            <a:tailEnd len="med" w="med" type="stealth"/>
          </a:ln>
        </p:spPr>
      </p:cxnSp>
      <p:cxnSp>
        <p:nvCxnSpPr>
          <p:cNvPr id="1122" name="Google Shape;1122;p85"/>
          <p:cNvCxnSpPr>
            <a:endCxn id="1111" idx="3"/>
          </p:cNvCxnSpPr>
          <p:nvPr/>
        </p:nvCxnSpPr>
        <p:spPr>
          <a:xfrm flipH="1" rot="10800000">
            <a:off x="1123778" y="1512903"/>
            <a:ext cx="144600" cy="477600"/>
          </a:xfrm>
          <a:prstGeom prst="straightConnector1">
            <a:avLst/>
          </a:prstGeom>
          <a:noFill/>
          <a:ln cap="flat" cmpd="sng" w="28575">
            <a:solidFill>
              <a:schemeClr val="dk2"/>
            </a:solidFill>
            <a:prstDash val="solid"/>
            <a:round/>
            <a:headEnd len="med" w="med" type="none"/>
            <a:tailEnd len="med" w="med" type="stealth"/>
          </a:ln>
        </p:spPr>
      </p:cxnSp>
      <p:cxnSp>
        <p:nvCxnSpPr>
          <p:cNvPr id="1123" name="Google Shape;1123;p85"/>
          <p:cNvCxnSpPr>
            <a:stCxn id="1111" idx="5"/>
          </p:cNvCxnSpPr>
          <p:nvPr/>
        </p:nvCxnSpPr>
        <p:spPr>
          <a:xfrm>
            <a:off x="1596547" y="1512903"/>
            <a:ext cx="141900" cy="456600"/>
          </a:xfrm>
          <a:prstGeom prst="straightConnector1">
            <a:avLst/>
          </a:prstGeom>
          <a:noFill/>
          <a:ln cap="flat" cmpd="sng" w="28575">
            <a:solidFill>
              <a:schemeClr val="dk2"/>
            </a:solidFill>
            <a:prstDash val="solid"/>
            <a:round/>
            <a:headEnd len="med" w="med" type="stealth"/>
            <a:tailEnd len="med" w="med" type="none"/>
          </a:ln>
        </p:spPr>
      </p:cxnSp>
      <p:cxnSp>
        <p:nvCxnSpPr>
          <p:cNvPr id="1124" name="Google Shape;1124;p85"/>
          <p:cNvCxnSpPr>
            <a:stCxn id="1114" idx="0"/>
            <a:endCxn id="1111" idx="4"/>
          </p:cNvCxnSpPr>
          <p:nvPr/>
        </p:nvCxnSpPr>
        <p:spPr>
          <a:xfrm flipH="1" rot="10800000">
            <a:off x="1432218" y="1582384"/>
            <a:ext cx="300" cy="390900"/>
          </a:xfrm>
          <a:prstGeom prst="straightConnector1">
            <a:avLst/>
          </a:prstGeom>
          <a:noFill/>
          <a:ln cap="flat" cmpd="sng" w="28575">
            <a:solidFill>
              <a:schemeClr val="dk2"/>
            </a:solidFill>
            <a:prstDash val="solid"/>
            <a:round/>
            <a:headEnd len="med" w="med" type="none"/>
            <a:tailEnd len="med" w="med" type="stealth"/>
          </a:ln>
        </p:spPr>
      </p:cxnSp>
      <p:cxnSp>
        <p:nvCxnSpPr>
          <p:cNvPr id="1125" name="Google Shape;1125;p85"/>
          <p:cNvCxnSpPr/>
          <p:nvPr/>
        </p:nvCxnSpPr>
        <p:spPr>
          <a:xfrm flipH="1" rot="10800000">
            <a:off x="714109" y="3121426"/>
            <a:ext cx="150900" cy="288600"/>
          </a:xfrm>
          <a:prstGeom prst="straightConnector1">
            <a:avLst/>
          </a:prstGeom>
          <a:noFill/>
          <a:ln cap="flat" cmpd="sng" w="28575">
            <a:solidFill>
              <a:schemeClr val="dk2"/>
            </a:solidFill>
            <a:prstDash val="solid"/>
            <a:round/>
            <a:headEnd len="med" w="med" type="none"/>
            <a:tailEnd len="med" w="med" type="stealth"/>
          </a:ln>
        </p:spPr>
      </p:cxnSp>
      <p:cxnSp>
        <p:nvCxnSpPr>
          <p:cNvPr id="1126" name="Google Shape;1126;p85"/>
          <p:cNvCxnSpPr/>
          <p:nvPr/>
        </p:nvCxnSpPr>
        <p:spPr>
          <a:xfrm rot="10800000">
            <a:off x="2009346" y="3142426"/>
            <a:ext cx="192600" cy="267600"/>
          </a:xfrm>
          <a:prstGeom prst="straightConnector1">
            <a:avLst/>
          </a:prstGeom>
          <a:noFill/>
          <a:ln cap="flat" cmpd="sng" w="28575">
            <a:solidFill>
              <a:schemeClr val="dk2"/>
            </a:solidFill>
            <a:prstDash val="solid"/>
            <a:round/>
            <a:headEnd len="med" w="med" type="none"/>
            <a:tailEnd len="med" w="med" type="stealth"/>
          </a:ln>
        </p:spPr>
      </p:cxnSp>
      <p:cxnSp>
        <p:nvCxnSpPr>
          <p:cNvPr id="1127" name="Google Shape;1127;p85"/>
          <p:cNvCxnSpPr/>
          <p:nvPr/>
        </p:nvCxnSpPr>
        <p:spPr>
          <a:xfrm rot="10800000">
            <a:off x="1129729" y="3169766"/>
            <a:ext cx="0" cy="233400"/>
          </a:xfrm>
          <a:prstGeom prst="straightConnector1">
            <a:avLst/>
          </a:prstGeom>
          <a:noFill/>
          <a:ln cap="flat" cmpd="sng" w="28575">
            <a:solidFill>
              <a:schemeClr val="dk2"/>
            </a:solidFill>
            <a:prstDash val="solid"/>
            <a:round/>
            <a:headEnd len="med" w="med" type="none"/>
            <a:tailEnd len="med" w="med" type="stealth"/>
          </a:ln>
        </p:spPr>
      </p:cxnSp>
      <p:cxnSp>
        <p:nvCxnSpPr>
          <p:cNvPr id="1128" name="Google Shape;1128;p85"/>
          <p:cNvCxnSpPr/>
          <p:nvPr/>
        </p:nvCxnSpPr>
        <p:spPr>
          <a:xfrm rot="10800000">
            <a:off x="1816756" y="3156266"/>
            <a:ext cx="5700" cy="246900"/>
          </a:xfrm>
          <a:prstGeom prst="straightConnector1">
            <a:avLst/>
          </a:prstGeom>
          <a:noFill/>
          <a:ln cap="flat" cmpd="sng" w="28575">
            <a:solidFill>
              <a:schemeClr val="dk2"/>
            </a:solidFill>
            <a:prstDash val="solid"/>
            <a:round/>
            <a:headEnd len="med" w="med" type="none"/>
            <a:tailEnd len="med" w="med" type="stealth"/>
          </a:ln>
        </p:spPr>
      </p:cxnSp>
      <p:cxnSp>
        <p:nvCxnSpPr>
          <p:cNvPr id="1129" name="Google Shape;1129;p85"/>
          <p:cNvCxnSpPr>
            <a:stCxn id="1110" idx="1"/>
          </p:cNvCxnSpPr>
          <p:nvPr/>
        </p:nvCxnSpPr>
        <p:spPr>
          <a:xfrm rot="10800000">
            <a:off x="800322" y="3847613"/>
            <a:ext cx="439500" cy="240900"/>
          </a:xfrm>
          <a:prstGeom prst="straightConnector1">
            <a:avLst/>
          </a:prstGeom>
          <a:noFill/>
          <a:ln cap="flat" cmpd="sng" w="28575">
            <a:solidFill>
              <a:schemeClr val="dk2"/>
            </a:solidFill>
            <a:prstDash val="solid"/>
            <a:round/>
            <a:headEnd len="med" w="med" type="none"/>
            <a:tailEnd len="med" w="med" type="stealth"/>
          </a:ln>
        </p:spPr>
      </p:cxnSp>
      <p:cxnSp>
        <p:nvCxnSpPr>
          <p:cNvPr id="1130" name="Google Shape;1130;p85"/>
          <p:cNvCxnSpPr/>
          <p:nvPr/>
        </p:nvCxnSpPr>
        <p:spPr>
          <a:xfrm flipH="1" rot="10800000">
            <a:off x="1596288" y="3862951"/>
            <a:ext cx="430800" cy="247800"/>
          </a:xfrm>
          <a:prstGeom prst="straightConnector1">
            <a:avLst/>
          </a:prstGeom>
          <a:noFill/>
          <a:ln cap="flat" cmpd="sng" w="28575">
            <a:solidFill>
              <a:schemeClr val="dk2"/>
            </a:solidFill>
            <a:prstDash val="solid"/>
            <a:round/>
            <a:headEnd len="med" w="med" type="none"/>
            <a:tailEnd len="med" w="med" type="stealth"/>
          </a:ln>
        </p:spPr>
      </p:cxnSp>
      <p:pic>
        <p:nvPicPr>
          <p:cNvPr id="1131" name="Google Shape;1131;p85"/>
          <p:cNvPicPr preferRelativeResize="0"/>
          <p:nvPr/>
        </p:nvPicPr>
        <p:blipFill>
          <a:blip r:embed="rId3">
            <a:alphaModFix/>
          </a:blip>
          <a:stretch>
            <a:fillRect/>
          </a:stretch>
        </p:blipFill>
        <p:spPr>
          <a:xfrm>
            <a:off x="976163" y="2423944"/>
            <a:ext cx="903506" cy="666900"/>
          </a:xfrm>
          <a:prstGeom prst="rect">
            <a:avLst/>
          </a:prstGeom>
          <a:noFill/>
          <a:ln>
            <a:noFill/>
          </a:ln>
        </p:spPr>
      </p:pic>
      <p:sp>
        <p:nvSpPr>
          <p:cNvPr id="1132" name="Google Shape;1132;p85"/>
          <p:cNvSpPr txBox="1"/>
          <p:nvPr/>
        </p:nvSpPr>
        <p:spPr>
          <a:xfrm>
            <a:off x="790317" y="1998598"/>
            <a:ext cx="1201200" cy="6312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t>Levels of control relationship</a:t>
            </a:r>
            <a:endParaRPr sz="1100"/>
          </a:p>
        </p:txBody>
      </p:sp>
      <p:sp>
        <p:nvSpPr>
          <p:cNvPr id="1133" name="Google Shape;1133;p85"/>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rmAutofit/>
          </a:bodyPr>
          <a:lstStyle/>
          <a:p>
            <a:pPr indent="0" lvl="0" marL="0" marR="0" rtl="0" algn="l">
              <a:lnSpc>
                <a:spcPct val="100000"/>
              </a:lnSpc>
              <a:spcBef>
                <a:spcPts val="0"/>
              </a:spcBef>
              <a:spcAft>
                <a:spcPts val="0"/>
              </a:spcAft>
              <a:buNone/>
            </a:pPr>
            <a:r>
              <a:rPr b="1" lang="en" sz="1700"/>
              <a:t>1. Design the lightest weight traversal plan</a:t>
            </a:r>
            <a:endParaRPr sz="1700"/>
          </a:p>
        </p:txBody>
      </p:sp>
      <p:sp>
        <p:nvSpPr>
          <p:cNvPr id="1134" name="Google Shape;1134;p85"/>
          <p:cNvSpPr/>
          <p:nvPr/>
        </p:nvSpPr>
        <p:spPr>
          <a:xfrm>
            <a:off x="5663250" y="4051524"/>
            <a:ext cx="471900" cy="4485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Z</a:t>
            </a:r>
            <a:endParaRPr sz="1100"/>
          </a:p>
        </p:txBody>
      </p:sp>
      <p:sp>
        <p:nvSpPr>
          <p:cNvPr id="1135" name="Google Shape;1135;p85"/>
          <p:cNvSpPr/>
          <p:nvPr/>
        </p:nvSpPr>
        <p:spPr>
          <a:xfrm>
            <a:off x="5663241" y="1076963"/>
            <a:ext cx="471900" cy="528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US</a:t>
            </a:r>
            <a:endParaRPr sz="1100"/>
          </a:p>
        </p:txBody>
      </p:sp>
      <p:sp>
        <p:nvSpPr>
          <p:cNvPr id="1136" name="Google Shape;1136;p85"/>
          <p:cNvSpPr/>
          <p:nvPr/>
        </p:nvSpPr>
        <p:spPr>
          <a:xfrm>
            <a:off x="4989019" y="3610613"/>
            <a:ext cx="1883400" cy="1704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……20K companies……</a:t>
            </a:r>
            <a:endParaRPr sz="1100"/>
          </a:p>
        </p:txBody>
      </p:sp>
      <p:sp>
        <p:nvSpPr>
          <p:cNvPr id="1137" name="Google Shape;1137;p85"/>
          <p:cNvSpPr/>
          <p:nvPr/>
        </p:nvSpPr>
        <p:spPr>
          <a:xfrm>
            <a:off x="5336634" y="1996556"/>
            <a:ext cx="1124700" cy="1183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p>
        </p:txBody>
      </p:sp>
      <p:sp>
        <p:nvSpPr>
          <p:cNvPr id="1108" name="Google Shape;1108;p85"/>
          <p:cNvSpPr/>
          <p:nvPr/>
        </p:nvSpPr>
        <p:spPr>
          <a:xfrm>
            <a:off x="4747350" y="1152469"/>
            <a:ext cx="800700" cy="377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Other Countries</a:t>
            </a:r>
            <a:endParaRPr sz="1100"/>
          </a:p>
        </p:txBody>
      </p:sp>
      <p:sp>
        <p:nvSpPr>
          <p:cNvPr id="1138" name="Google Shape;1138;p85"/>
          <p:cNvSpPr/>
          <p:nvPr/>
        </p:nvSpPr>
        <p:spPr>
          <a:xfrm>
            <a:off x="6296006" y="1152469"/>
            <a:ext cx="800700" cy="377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Other Countries</a:t>
            </a:r>
            <a:endParaRPr sz="1100"/>
          </a:p>
        </p:txBody>
      </p:sp>
      <p:cxnSp>
        <p:nvCxnSpPr>
          <p:cNvPr id="1139" name="Google Shape;1139;p85"/>
          <p:cNvCxnSpPr>
            <a:endCxn id="1138" idx="2"/>
          </p:cNvCxnSpPr>
          <p:nvPr/>
        </p:nvCxnSpPr>
        <p:spPr>
          <a:xfrm flipH="1" rot="10800000">
            <a:off x="6411656" y="1530169"/>
            <a:ext cx="284700" cy="536700"/>
          </a:xfrm>
          <a:prstGeom prst="straightConnector1">
            <a:avLst/>
          </a:prstGeom>
          <a:noFill/>
          <a:ln cap="flat" cmpd="sng" w="19050">
            <a:solidFill>
              <a:schemeClr val="dk2"/>
            </a:solidFill>
            <a:prstDash val="solid"/>
            <a:round/>
            <a:headEnd len="med" w="med" type="none"/>
            <a:tailEnd len="med" w="med" type="stealth"/>
          </a:ln>
        </p:spPr>
      </p:cxnSp>
      <p:cxnSp>
        <p:nvCxnSpPr>
          <p:cNvPr id="1140" name="Google Shape;1140;p85"/>
          <p:cNvCxnSpPr>
            <a:endCxn id="1135" idx="3"/>
          </p:cNvCxnSpPr>
          <p:nvPr/>
        </p:nvCxnSpPr>
        <p:spPr>
          <a:xfrm flipH="1" rot="10800000">
            <a:off x="5585349" y="1528151"/>
            <a:ext cx="147000" cy="477600"/>
          </a:xfrm>
          <a:prstGeom prst="straightConnector1">
            <a:avLst/>
          </a:prstGeom>
          <a:noFill/>
          <a:ln cap="flat" cmpd="sng" w="19050">
            <a:solidFill>
              <a:schemeClr val="dk2"/>
            </a:solidFill>
            <a:prstDash val="solid"/>
            <a:round/>
            <a:headEnd len="med" w="med" type="none"/>
            <a:tailEnd len="med" w="med" type="stealth"/>
          </a:ln>
        </p:spPr>
      </p:cxnSp>
      <p:cxnSp>
        <p:nvCxnSpPr>
          <p:cNvPr id="1141" name="Google Shape;1141;p85"/>
          <p:cNvCxnSpPr>
            <a:stCxn id="1135" idx="5"/>
          </p:cNvCxnSpPr>
          <p:nvPr/>
        </p:nvCxnSpPr>
        <p:spPr>
          <a:xfrm>
            <a:off x="6066033" y="1528151"/>
            <a:ext cx="144300" cy="456600"/>
          </a:xfrm>
          <a:prstGeom prst="straightConnector1">
            <a:avLst/>
          </a:prstGeom>
          <a:noFill/>
          <a:ln cap="flat" cmpd="sng" w="19050">
            <a:solidFill>
              <a:schemeClr val="dk2"/>
            </a:solidFill>
            <a:prstDash val="solid"/>
            <a:round/>
            <a:headEnd len="med" w="med" type="stealth"/>
            <a:tailEnd len="med" w="med" type="none"/>
          </a:ln>
        </p:spPr>
      </p:cxnSp>
      <p:cxnSp>
        <p:nvCxnSpPr>
          <p:cNvPr id="1142" name="Google Shape;1142;p85"/>
          <p:cNvCxnSpPr/>
          <p:nvPr/>
        </p:nvCxnSpPr>
        <p:spPr>
          <a:xfrm flipH="1" rot="10800000">
            <a:off x="5480419" y="3164231"/>
            <a:ext cx="109800" cy="433800"/>
          </a:xfrm>
          <a:prstGeom prst="straightConnector1">
            <a:avLst/>
          </a:prstGeom>
          <a:noFill/>
          <a:ln cap="flat" cmpd="sng" w="19050">
            <a:solidFill>
              <a:schemeClr val="dk2"/>
            </a:solidFill>
            <a:prstDash val="solid"/>
            <a:round/>
            <a:headEnd len="med" w="med" type="none"/>
            <a:tailEnd len="med" w="med" type="stealth"/>
          </a:ln>
        </p:spPr>
      </p:cxnSp>
      <p:cxnSp>
        <p:nvCxnSpPr>
          <p:cNvPr id="1143" name="Google Shape;1143;p85"/>
          <p:cNvCxnSpPr/>
          <p:nvPr/>
        </p:nvCxnSpPr>
        <p:spPr>
          <a:xfrm rot="10800000">
            <a:off x="6236981" y="3164250"/>
            <a:ext cx="119400" cy="426300"/>
          </a:xfrm>
          <a:prstGeom prst="straightConnector1">
            <a:avLst/>
          </a:prstGeom>
          <a:noFill/>
          <a:ln cap="flat" cmpd="sng" w="19050">
            <a:solidFill>
              <a:schemeClr val="dk2"/>
            </a:solidFill>
            <a:prstDash val="solid"/>
            <a:round/>
            <a:headEnd len="med" w="med" type="none"/>
            <a:tailEnd len="med" w="med" type="stealth"/>
          </a:ln>
        </p:spPr>
      </p:cxnSp>
      <p:cxnSp>
        <p:nvCxnSpPr>
          <p:cNvPr id="1144" name="Google Shape;1144;p85"/>
          <p:cNvCxnSpPr>
            <a:stCxn id="1134" idx="1"/>
          </p:cNvCxnSpPr>
          <p:nvPr/>
        </p:nvCxnSpPr>
        <p:spPr>
          <a:xfrm rot="10800000">
            <a:off x="5326458" y="3782706"/>
            <a:ext cx="405900" cy="334500"/>
          </a:xfrm>
          <a:prstGeom prst="straightConnector1">
            <a:avLst/>
          </a:prstGeom>
          <a:noFill/>
          <a:ln cap="flat" cmpd="sng" w="19050">
            <a:solidFill>
              <a:schemeClr val="dk2"/>
            </a:solidFill>
            <a:prstDash val="solid"/>
            <a:round/>
            <a:headEnd len="med" w="med" type="none"/>
            <a:tailEnd len="med" w="med" type="stealth"/>
          </a:ln>
        </p:spPr>
      </p:cxnSp>
      <p:cxnSp>
        <p:nvCxnSpPr>
          <p:cNvPr id="1145" name="Google Shape;1145;p85"/>
          <p:cNvCxnSpPr/>
          <p:nvPr/>
        </p:nvCxnSpPr>
        <p:spPr>
          <a:xfrm flipH="1" rot="10800000">
            <a:off x="6066032" y="3781220"/>
            <a:ext cx="442200" cy="352800"/>
          </a:xfrm>
          <a:prstGeom prst="straightConnector1">
            <a:avLst/>
          </a:prstGeom>
          <a:noFill/>
          <a:ln cap="flat" cmpd="sng" w="19050">
            <a:solidFill>
              <a:schemeClr val="dk2"/>
            </a:solidFill>
            <a:prstDash val="solid"/>
            <a:round/>
            <a:headEnd len="med" w="med" type="none"/>
            <a:tailEnd len="med" w="med" type="stealth"/>
          </a:ln>
        </p:spPr>
      </p:cxnSp>
      <p:pic>
        <p:nvPicPr>
          <p:cNvPr id="1146" name="Google Shape;1146;p85"/>
          <p:cNvPicPr preferRelativeResize="0"/>
          <p:nvPr/>
        </p:nvPicPr>
        <p:blipFill>
          <a:blip r:embed="rId3">
            <a:alphaModFix/>
          </a:blip>
          <a:stretch>
            <a:fillRect/>
          </a:stretch>
        </p:blipFill>
        <p:spPr>
          <a:xfrm flipH="1" rot="10800000">
            <a:off x="5485538" y="2328432"/>
            <a:ext cx="800832" cy="858281"/>
          </a:xfrm>
          <a:prstGeom prst="rect">
            <a:avLst/>
          </a:prstGeom>
          <a:noFill/>
          <a:ln>
            <a:noFill/>
          </a:ln>
        </p:spPr>
      </p:pic>
      <p:sp>
        <p:nvSpPr>
          <p:cNvPr id="1147" name="Google Shape;1147;p85"/>
          <p:cNvSpPr txBox="1"/>
          <p:nvPr/>
        </p:nvSpPr>
        <p:spPr>
          <a:xfrm>
            <a:off x="5274956" y="1990144"/>
            <a:ext cx="1221900" cy="433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t>Levels of control relationship</a:t>
            </a:r>
            <a:endParaRPr sz="1100"/>
          </a:p>
        </p:txBody>
      </p:sp>
      <p:sp>
        <p:nvSpPr>
          <p:cNvPr id="1148" name="Google Shape;1148;p85"/>
          <p:cNvSpPr txBox="1"/>
          <p:nvPr/>
        </p:nvSpPr>
        <p:spPr>
          <a:xfrm>
            <a:off x="2825288" y="2056088"/>
            <a:ext cx="1826400" cy="18210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Starting from US requires finding ultimate parent companies for all 40 million US companies.</a:t>
            </a:r>
            <a:endParaRPr sz="1000"/>
          </a:p>
          <a:p>
            <a:pPr indent="-63500" lvl="0" marL="63500" rtl="0" algn="l">
              <a:lnSpc>
                <a:spcPct val="150000"/>
              </a:lnSpc>
              <a:spcBef>
                <a:spcPts val="0"/>
              </a:spcBef>
              <a:spcAft>
                <a:spcPts val="0"/>
              </a:spcAft>
              <a:buSzPts val="1000"/>
              <a:buChar char="●"/>
            </a:pPr>
            <a:r>
              <a:rPr lang="en" sz="1000"/>
              <a:t> The total number of edges traversed is in the 100s of millions </a:t>
            </a:r>
            <a:endParaRPr sz="1000"/>
          </a:p>
        </p:txBody>
      </p:sp>
      <p:sp>
        <p:nvSpPr>
          <p:cNvPr id="1149" name="Google Shape;1149;p85"/>
          <p:cNvSpPr txBox="1"/>
          <p:nvPr/>
        </p:nvSpPr>
        <p:spPr>
          <a:xfrm>
            <a:off x="7096781" y="2005534"/>
            <a:ext cx="1826400" cy="1202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63500" lvl="0" marL="63500" rtl="0" algn="l">
              <a:lnSpc>
                <a:spcPct val="150000"/>
              </a:lnSpc>
              <a:spcBef>
                <a:spcPts val="0"/>
              </a:spcBef>
              <a:spcAft>
                <a:spcPts val="0"/>
              </a:spcAft>
              <a:buSzPts val="1000"/>
              <a:buChar char="●"/>
            </a:pPr>
            <a:r>
              <a:rPr lang="en" sz="1000"/>
              <a:t> Starting from Z, we only need to start with about 20K companies</a:t>
            </a:r>
            <a:endParaRPr sz="1000"/>
          </a:p>
          <a:p>
            <a:pPr indent="-63500" lvl="0" marL="63500" rtl="0" algn="l">
              <a:lnSpc>
                <a:spcPct val="150000"/>
              </a:lnSpc>
              <a:spcBef>
                <a:spcPts val="0"/>
              </a:spcBef>
              <a:spcAft>
                <a:spcPts val="0"/>
              </a:spcAft>
              <a:buSzPts val="1000"/>
              <a:buChar char="●"/>
            </a:pPr>
            <a:r>
              <a:rPr lang="en" sz="1000"/>
              <a:t> The total number of edges traversed is below 1 million</a:t>
            </a:r>
            <a:endParaRPr sz="1000"/>
          </a:p>
        </p:txBody>
      </p:sp>
      <p:pic>
        <p:nvPicPr>
          <p:cNvPr id="1150" name="Google Shape;1150;p85"/>
          <p:cNvPicPr preferRelativeResize="0"/>
          <p:nvPr/>
        </p:nvPicPr>
        <p:blipFill>
          <a:blip r:embed="rId4">
            <a:alphaModFix/>
          </a:blip>
          <a:stretch>
            <a:fillRect/>
          </a:stretch>
        </p:blipFill>
        <p:spPr>
          <a:xfrm>
            <a:off x="2985000" y="1441190"/>
            <a:ext cx="515718" cy="515718"/>
          </a:xfrm>
          <a:prstGeom prst="rect">
            <a:avLst/>
          </a:prstGeom>
          <a:noFill/>
          <a:ln>
            <a:noFill/>
          </a:ln>
        </p:spPr>
      </p:pic>
      <p:pic>
        <p:nvPicPr>
          <p:cNvPr id="1151" name="Google Shape;1151;p85"/>
          <p:cNvPicPr preferRelativeResize="0"/>
          <p:nvPr/>
        </p:nvPicPr>
        <p:blipFill>
          <a:blip r:embed="rId5">
            <a:alphaModFix/>
          </a:blip>
          <a:stretch>
            <a:fillRect/>
          </a:stretch>
        </p:blipFill>
        <p:spPr>
          <a:xfrm>
            <a:off x="7096790" y="1441187"/>
            <a:ext cx="788812" cy="515719"/>
          </a:xfrm>
          <a:prstGeom prst="rect">
            <a:avLst/>
          </a:prstGeom>
          <a:noFill/>
          <a:ln>
            <a:noFill/>
          </a:ln>
        </p:spPr>
      </p:pic>
      <p:sp>
        <p:nvSpPr>
          <p:cNvPr id="1152" name="Google Shape;1152;p85"/>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6"/>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rmAutofit/>
          </a:bodyPr>
          <a:lstStyle/>
          <a:p>
            <a:pPr indent="0" lvl="0" marL="0" marR="0" rtl="0" algn="l">
              <a:lnSpc>
                <a:spcPct val="100000"/>
              </a:lnSpc>
              <a:spcBef>
                <a:spcPts val="0"/>
              </a:spcBef>
              <a:spcAft>
                <a:spcPts val="0"/>
              </a:spcAft>
              <a:buNone/>
            </a:pPr>
            <a:r>
              <a:rPr b="1" lang="en" sz="1700"/>
              <a:t>2. Think twice before starting a query with all vertices (of a given type).</a:t>
            </a:r>
            <a:endParaRPr b="1"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9A9ABD"/>
              </a:buClr>
              <a:buSzPts val="1000"/>
              <a:buFont typeface="Arial"/>
              <a:buNone/>
            </a:pPr>
            <a:r>
              <a:rPr b="0" i="0" lang="en" sz="1700" u="none" cap="none" strike="noStrike">
                <a:solidFill>
                  <a:schemeClr val="dk1"/>
                </a:solidFill>
                <a:latin typeface="Century Gothic"/>
                <a:ea typeface="Century Gothic"/>
                <a:cs typeface="Century Gothic"/>
                <a:sym typeface="Century Gothic"/>
              </a:rPr>
              <a:t>Start = {TYPEA.*}</a:t>
            </a:r>
            <a:endParaRPr sz="1700"/>
          </a:p>
          <a:p>
            <a:pPr indent="0" lvl="0" marL="0" marR="0" rtl="0" algn="l">
              <a:lnSpc>
                <a:spcPct val="100000"/>
              </a:lnSpc>
              <a:spcBef>
                <a:spcPts val="500"/>
              </a:spcBef>
              <a:spcAft>
                <a:spcPts val="0"/>
              </a:spcAft>
              <a:buClr>
                <a:srgbClr val="9A9ABD"/>
              </a:buClr>
              <a:buSzPts val="1000"/>
              <a:buFont typeface="Arial"/>
              <a:buNone/>
            </a:pPr>
            <a:r>
              <a:rPr lang="en" sz="1700"/>
              <a:t>S</a:t>
            </a:r>
            <a:r>
              <a:rPr b="0" i="0" lang="en" sz="1700" u="none" cap="none" strike="noStrike">
                <a:solidFill>
                  <a:schemeClr val="dk1"/>
                </a:solidFill>
                <a:latin typeface="Century Gothic"/>
                <a:ea typeface="Century Gothic"/>
                <a:cs typeface="Century Gothic"/>
                <a:sym typeface="Century Gothic"/>
              </a:rPr>
              <a:t>tart = {</a:t>
            </a:r>
            <a:r>
              <a:rPr lang="en" sz="1700"/>
              <a:t>ANY</a:t>
            </a:r>
            <a:r>
              <a:rPr b="0" i="0" lang="en" sz="1700" u="none" cap="none" strike="noStrike">
                <a:solidFill>
                  <a:schemeClr val="dk1"/>
                </a:solidFill>
                <a:latin typeface="Century Gothic"/>
                <a:ea typeface="Century Gothic"/>
                <a:cs typeface="Century Gothic"/>
                <a:sym typeface="Century Gothic"/>
              </a:rPr>
              <a:t>}; </a:t>
            </a:r>
            <a:endParaRPr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9A9ABD"/>
              </a:buClr>
              <a:buSzPts val="1000"/>
              <a:buFont typeface="Arial"/>
              <a:buNone/>
            </a:pPr>
            <a:r>
              <a:rPr lang="en" sz="1700"/>
              <a:t>Is it possible to start from a small set of vertex IDs? </a:t>
            </a:r>
            <a:endParaRPr sz="1700"/>
          </a:p>
          <a:p>
            <a:pPr indent="0" lvl="0" marL="0" marR="0" rtl="0" algn="l">
              <a:lnSpc>
                <a:spcPct val="100000"/>
              </a:lnSpc>
              <a:spcBef>
                <a:spcPts val="500"/>
              </a:spcBef>
              <a:spcAft>
                <a:spcPts val="0"/>
              </a:spcAft>
              <a:buClr>
                <a:srgbClr val="9A9ABD"/>
              </a:buClr>
              <a:buSzPts val="1000"/>
              <a:buFont typeface="Arial"/>
              <a:buNone/>
            </a:pPr>
            <a:r>
              <a:t/>
            </a:r>
            <a:endParaRPr sz="1700"/>
          </a:p>
          <a:p>
            <a:pPr indent="0" lvl="0" marL="0" marR="0" rtl="0" algn="l">
              <a:lnSpc>
                <a:spcPct val="100000"/>
              </a:lnSpc>
              <a:spcBef>
                <a:spcPts val="500"/>
              </a:spcBef>
              <a:spcAft>
                <a:spcPts val="0"/>
              </a:spcAft>
              <a:buClr>
                <a:srgbClr val="9A9ABD"/>
              </a:buClr>
              <a:buSzPts val="1000"/>
              <a:buFont typeface="Arial"/>
              <a:buNone/>
            </a:pPr>
            <a:r>
              <a:rPr lang="en" sz="1700"/>
              <a:t>Only start from an entire vertex type when you have to.</a:t>
            </a:r>
            <a:endParaRPr sz="1700"/>
          </a:p>
        </p:txBody>
      </p:sp>
      <p:sp>
        <p:nvSpPr>
          <p:cNvPr id="1158" name="Google Shape;1158;p86"/>
          <p:cNvSpPr txBox="1"/>
          <p:nvPr/>
        </p:nvSpPr>
        <p:spPr>
          <a:xfrm>
            <a:off x="5016926" y="872250"/>
            <a:ext cx="3053100" cy="1658400"/>
          </a:xfrm>
          <a:prstGeom prst="rect">
            <a:avLst/>
          </a:prstGeom>
          <a:no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CREATE QUERY q1 (vertex v) FOR GRAPH g1 {</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Start = {company.*};</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Start = SELECT s FROM Start:s       </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a:t>
            </a:r>
            <a:r>
              <a:rPr b="1" lang="en" sz="1200">
                <a:solidFill>
                  <a:srgbClr val="3D85C6"/>
                </a:solidFill>
                <a:latin typeface="Consolas"/>
                <a:ea typeface="Consolas"/>
                <a:cs typeface="Consolas"/>
                <a:sym typeface="Consolas"/>
              </a:rPr>
              <a:t> WHERE s == v</a:t>
            </a:r>
            <a:r>
              <a:rPr lang="en" sz="1200">
                <a:solidFill>
                  <a:srgbClr val="3D85C6"/>
                </a:solidFill>
                <a:latin typeface="Consolas"/>
                <a:ea typeface="Consolas"/>
                <a:cs typeface="Consolas"/>
                <a:sym typeface="Consolas"/>
              </a:rPr>
              <a:t>;</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a:t>
            </a:r>
            <a:endParaRPr sz="1200">
              <a:latin typeface="Consolas"/>
              <a:ea typeface="Consolas"/>
              <a:cs typeface="Consolas"/>
              <a:sym typeface="Consolas"/>
            </a:endParaRPr>
          </a:p>
        </p:txBody>
      </p:sp>
      <p:sp>
        <p:nvSpPr>
          <p:cNvPr id="1159" name="Google Shape;1159;p86"/>
          <p:cNvSpPr txBox="1"/>
          <p:nvPr/>
        </p:nvSpPr>
        <p:spPr>
          <a:xfrm>
            <a:off x="5016932" y="2755856"/>
            <a:ext cx="3053100" cy="1503000"/>
          </a:xfrm>
          <a:prstGeom prst="rect">
            <a:avLst/>
          </a:prstGeom>
          <a:noFill/>
          <a:ln cap="flat" cmpd="sng" w="9525">
            <a:solidFill>
              <a:srgbClr val="00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CREATE QUERY q1 (</a:t>
            </a:r>
            <a:r>
              <a:rPr b="1" lang="en" sz="1200">
                <a:solidFill>
                  <a:srgbClr val="3D85C6"/>
                </a:solidFill>
                <a:latin typeface="Consolas"/>
                <a:ea typeface="Consolas"/>
                <a:cs typeface="Consolas"/>
                <a:sym typeface="Consolas"/>
              </a:rPr>
              <a:t>vertex&lt;</a:t>
            </a:r>
            <a:r>
              <a:rPr lang="en" sz="1200">
                <a:solidFill>
                  <a:srgbClr val="3D85C6"/>
                </a:solidFill>
                <a:latin typeface="Consolas"/>
                <a:ea typeface="Consolas"/>
                <a:cs typeface="Consolas"/>
                <a:sym typeface="Consolas"/>
              </a:rPr>
              <a:t>company</a:t>
            </a:r>
            <a:r>
              <a:rPr b="1" lang="en" sz="1200">
                <a:solidFill>
                  <a:srgbClr val="3D85C6"/>
                </a:solidFill>
                <a:latin typeface="Consolas"/>
                <a:ea typeface="Consolas"/>
                <a:cs typeface="Consolas"/>
                <a:sym typeface="Consolas"/>
              </a:rPr>
              <a:t>&gt; v</a:t>
            </a:r>
            <a:r>
              <a:rPr lang="en" sz="1200">
                <a:solidFill>
                  <a:srgbClr val="3D85C6"/>
                </a:solidFill>
                <a:latin typeface="Consolas"/>
                <a:ea typeface="Consolas"/>
                <a:cs typeface="Consolas"/>
                <a:sym typeface="Consolas"/>
              </a:rPr>
              <a:t>) FOR GRAPH g1 {</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Start = {v};</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  ...</a:t>
            </a:r>
            <a:endParaRPr sz="1200">
              <a:solidFill>
                <a:srgbClr val="3D85C6"/>
              </a:solidFill>
              <a:latin typeface="Consolas"/>
              <a:ea typeface="Consolas"/>
              <a:cs typeface="Consolas"/>
              <a:sym typeface="Consolas"/>
            </a:endParaRPr>
          </a:p>
          <a:p>
            <a:pPr indent="0" lvl="0" marL="0" marR="0" rtl="0" algn="l">
              <a:lnSpc>
                <a:spcPct val="125000"/>
              </a:lnSpc>
              <a:spcBef>
                <a:spcPts val="0"/>
              </a:spcBef>
              <a:spcAft>
                <a:spcPts val="0"/>
              </a:spcAft>
              <a:buNone/>
            </a:pPr>
            <a:r>
              <a:rPr lang="en" sz="1200">
                <a:solidFill>
                  <a:srgbClr val="3D85C6"/>
                </a:solidFill>
                <a:latin typeface="Consolas"/>
                <a:ea typeface="Consolas"/>
                <a:cs typeface="Consolas"/>
                <a:sym typeface="Consolas"/>
              </a:rPr>
              <a:t>}</a:t>
            </a:r>
            <a:endParaRPr sz="1200">
              <a:latin typeface="Consolas"/>
              <a:ea typeface="Consolas"/>
              <a:cs typeface="Consolas"/>
              <a:sym typeface="Consolas"/>
            </a:endParaRPr>
          </a:p>
        </p:txBody>
      </p:sp>
      <p:pic>
        <p:nvPicPr>
          <p:cNvPr id="1160" name="Google Shape;1160;p86"/>
          <p:cNvPicPr preferRelativeResize="0"/>
          <p:nvPr/>
        </p:nvPicPr>
        <p:blipFill>
          <a:blip r:embed="rId3">
            <a:alphaModFix/>
          </a:blip>
          <a:stretch>
            <a:fillRect/>
          </a:stretch>
        </p:blipFill>
        <p:spPr>
          <a:xfrm>
            <a:off x="7383734" y="3898937"/>
            <a:ext cx="788812" cy="515719"/>
          </a:xfrm>
          <a:prstGeom prst="rect">
            <a:avLst/>
          </a:prstGeom>
          <a:noFill/>
          <a:ln>
            <a:noFill/>
          </a:ln>
        </p:spPr>
      </p:pic>
      <p:pic>
        <p:nvPicPr>
          <p:cNvPr id="1161" name="Google Shape;1161;p86"/>
          <p:cNvPicPr preferRelativeResize="0"/>
          <p:nvPr/>
        </p:nvPicPr>
        <p:blipFill>
          <a:blip r:embed="rId4">
            <a:alphaModFix/>
          </a:blip>
          <a:stretch>
            <a:fillRect/>
          </a:stretch>
        </p:blipFill>
        <p:spPr>
          <a:xfrm>
            <a:off x="7520282" y="1933912"/>
            <a:ext cx="515718" cy="515718"/>
          </a:xfrm>
          <a:prstGeom prst="rect">
            <a:avLst/>
          </a:prstGeom>
          <a:noFill/>
          <a:ln>
            <a:noFill/>
          </a:ln>
        </p:spPr>
      </p:pic>
      <p:sp>
        <p:nvSpPr>
          <p:cNvPr id="1162" name="Google Shape;1162;p86"/>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163" name="Google Shape;1163;p86"/>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87"/>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rmAutofit/>
          </a:bodyPr>
          <a:lstStyle/>
          <a:p>
            <a:pPr indent="0" lvl="0" marL="0" marR="0" rtl="0" algn="l">
              <a:lnSpc>
                <a:spcPct val="100000"/>
              </a:lnSpc>
              <a:spcBef>
                <a:spcPts val="0"/>
              </a:spcBef>
              <a:spcAft>
                <a:spcPts val="0"/>
              </a:spcAft>
              <a:buNone/>
            </a:pPr>
            <a:r>
              <a:rPr b="1" lang="en" sz="1700"/>
              <a:t>3. S</a:t>
            </a:r>
            <a:r>
              <a:rPr b="1" i="0" lang="en" sz="1700" u="none" cap="none" strike="noStrike">
                <a:solidFill>
                  <a:schemeClr val="dk1"/>
                </a:solidFill>
              </a:rPr>
              <a:t>tart the traversal bidirectionally</a:t>
            </a:r>
            <a:endParaRPr b="1"/>
          </a:p>
          <a:p>
            <a:pPr indent="0" lvl="0" marL="0" marR="0" rtl="0" algn="l">
              <a:lnSpc>
                <a:spcPct val="100000"/>
              </a:lnSpc>
              <a:spcBef>
                <a:spcPts val="500"/>
              </a:spcBef>
              <a:spcAft>
                <a:spcPts val="0"/>
              </a:spcAft>
              <a:buClr>
                <a:srgbClr val="9A9ABD"/>
              </a:buClr>
              <a:buSzPts val="1000"/>
              <a:buFont typeface="Arial"/>
              <a:buNone/>
            </a:pPr>
            <a:r>
              <a:rPr lang="en" sz="1400"/>
              <a:t>When trying to find a path, it</a:t>
            </a:r>
            <a:r>
              <a:rPr b="0" i="0" lang="en" sz="1400" u="none" cap="none" strike="noStrike">
                <a:solidFill>
                  <a:schemeClr val="dk1"/>
                </a:solidFill>
                <a:latin typeface="Century Gothic"/>
                <a:ea typeface="Century Gothic"/>
                <a:cs typeface="Century Gothic"/>
                <a:sym typeface="Century Gothic"/>
              </a:rPr>
              <a:t> is much faster </a:t>
            </a:r>
            <a:r>
              <a:rPr lang="en" sz="1400"/>
              <a:t>to</a:t>
            </a:r>
            <a:r>
              <a:rPr b="0" i="0" lang="en" sz="1400" u="none" cap="none" strike="noStrike">
                <a:solidFill>
                  <a:schemeClr val="dk1"/>
                </a:solidFill>
                <a:latin typeface="Century Gothic"/>
                <a:ea typeface="Century Gothic"/>
                <a:cs typeface="Century Gothic"/>
                <a:sym typeface="Century Gothic"/>
              </a:rPr>
              <a:t> do the traversal bidirectionally. For example: shortest path query and circle detection query.</a:t>
            </a:r>
            <a:br>
              <a:rPr b="0" i="0" lang="en" sz="1700" u="none" cap="none" strike="noStrike">
                <a:solidFill>
                  <a:schemeClr val="dk1"/>
                </a:solidFill>
                <a:latin typeface="Century Gothic"/>
                <a:ea typeface="Century Gothic"/>
                <a:cs typeface="Century Gothic"/>
                <a:sym typeface="Century Gothic"/>
              </a:rPr>
            </a:br>
            <a:endParaRPr b="0" i="0" sz="17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1169" name="Google Shape;1169;p87"/>
          <p:cNvSpPr/>
          <p:nvPr/>
        </p:nvSpPr>
        <p:spPr>
          <a:xfrm>
            <a:off x="1620747" y="3175884"/>
            <a:ext cx="536700" cy="543900"/>
          </a:xfrm>
          <a:prstGeom prst="ellipse">
            <a:avLst/>
          </a:prstGeom>
          <a:solidFill>
            <a:srgbClr val="CFE2F3"/>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rPr b="1" i="0" lang="en" sz="900" u="none" cap="none" strike="noStrike">
                <a:solidFill>
                  <a:schemeClr val="dk1"/>
                </a:solidFill>
                <a:latin typeface="Belleza"/>
                <a:ea typeface="Belleza"/>
                <a:cs typeface="Belleza"/>
                <a:sym typeface="Belleza"/>
              </a:rPr>
              <a:t>Start</a:t>
            </a:r>
            <a:endParaRPr b="1" i="0" sz="900" u="none" cap="none" strike="noStrike">
              <a:solidFill>
                <a:schemeClr val="dk1"/>
              </a:solidFill>
              <a:latin typeface="Belleza"/>
              <a:ea typeface="Belleza"/>
              <a:cs typeface="Belleza"/>
              <a:sym typeface="Belleza"/>
            </a:endParaRPr>
          </a:p>
        </p:txBody>
      </p:sp>
      <p:cxnSp>
        <p:nvCxnSpPr>
          <p:cNvPr id="1170" name="Google Shape;1170;p87"/>
          <p:cNvCxnSpPr>
            <a:stCxn id="1169" idx="2"/>
            <a:endCxn id="1171" idx="2"/>
          </p:cNvCxnSpPr>
          <p:nvPr/>
        </p:nvCxnSpPr>
        <p:spPr>
          <a:xfrm flipH="1" rot="10800000">
            <a:off x="1620747" y="2990334"/>
            <a:ext cx="225300" cy="457500"/>
          </a:xfrm>
          <a:prstGeom prst="curvedConnector4">
            <a:avLst>
              <a:gd fmla="val -79296" name="adj1"/>
              <a:gd fmla="val 79708" name="adj2"/>
            </a:avLst>
          </a:prstGeom>
          <a:solidFill>
            <a:schemeClr val="accent1"/>
          </a:solidFill>
          <a:ln cap="flat" cmpd="sng" w="38100">
            <a:solidFill>
              <a:srgbClr val="548135"/>
            </a:solidFill>
            <a:prstDash val="solid"/>
            <a:round/>
            <a:headEnd len="sm" w="sm" type="none"/>
            <a:tailEnd len="med" w="med" type="triangle"/>
          </a:ln>
        </p:spPr>
      </p:cxnSp>
      <p:sp>
        <p:nvSpPr>
          <p:cNvPr id="1171" name="Google Shape;1171;p87"/>
          <p:cNvSpPr txBox="1"/>
          <p:nvPr/>
        </p:nvSpPr>
        <p:spPr>
          <a:xfrm>
            <a:off x="1186947" y="2716540"/>
            <a:ext cx="1318200" cy="273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b="1" lang="en" sz="900">
                <a:solidFill>
                  <a:schemeClr val="dk1"/>
                </a:solidFill>
              </a:rPr>
              <a:t>Circle Detection</a:t>
            </a:r>
            <a:endParaRPr sz="900"/>
          </a:p>
        </p:txBody>
      </p:sp>
      <p:sp>
        <p:nvSpPr>
          <p:cNvPr id="1172" name="Google Shape;1172;p87"/>
          <p:cNvSpPr/>
          <p:nvPr/>
        </p:nvSpPr>
        <p:spPr>
          <a:xfrm>
            <a:off x="656190" y="1913963"/>
            <a:ext cx="399000" cy="397500"/>
          </a:xfrm>
          <a:prstGeom prst="ellipse">
            <a:avLst/>
          </a:prstGeom>
          <a:solidFill>
            <a:srgbClr val="CFE2F3"/>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73" name="Google Shape;1173;p87"/>
          <p:cNvSpPr/>
          <p:nvPr/>
        </p:nvSpPr>
        <p:spPr>
          <a:xfrm>
            <a:off x="2651510" y="1913963"/>
            <a:ext cx="399000" cy="397500"/>
          </a:xfrm>
          <a:prstGeom prst="ellipse">
            <a:avLst/>
          </a:prstGeom>
          <a:solidFill>
            <a:srgbClr val="CFE2F3"/>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cxnSp>
        <p:nvCxnSpPr>
          <p:cNvPr id="1174" name="Google Shape;1174;p87"/>
          <p:cNvCxnSpPr>
            <a:stCxn id="1172" idx="6"/>
          </p:cNvCxnSpPr>
          <p:nvPr/>
        </p:nvCxnSpPr>
        <p:spPr>
          <a:xfrm>
            <a:off x="1055190" y="2112713"/>
            <a:ext cx="770100" cy="0"/>
          </a:xfrm>
          <a:prstGeom prst="straightConnector1">
            <a:avLst/>
          </a:prstGeom>
          <a:solidFill>
            <a:schemeClr val="accent1"/>
          </a:solidFill>
          <a:ln cap="flat" cmpd="sng" w="63500">
            <a:solidFill>
              <a:srgbClr val="FFD966"/>
            </a:solidFill>
            <a:prstDash val="solid"/>
            <a:round/>
            <a:headEnd len="sm" w="sm" type="none"/>
            <a:tailEnd len="med" w="med" type="triangle"/>
          </a:ln>
        </p:spPr>
      </p:cxnSp>
      <p:cxnSp>
        <p:nvCxnSpPr>
          <p:cNvPr id="1175" name="Google Shape;1175;p87"/>
          <p:cNvCxnSpPr>
            <a:stCxn id="1173" idx="2"/>
          </p:cNvCxnSpPr>
          <p:nvPr/>
        </p:nvCxnSpPr>
        <p:spPr>
          <a:xfrm rot="10800000">
            <a:off x="1914110" y="2112713"/>
            <a:ext cx="737400" cy="0"/>
          </a:xfrm>
          <a:prstGeom prst="straightConnector1">
            <a:avLst/>
          </a:prstGeom>
          <a:solidFill>
            <a:schemeClr val="accent1"/>
          </a:solidFill>
          <a:ln cap="flat" cmpd="sng" w="63500">
            <a:solidFill>
              <a:srgbClr val="8296B0"/>
            </a:solidFill>
            <a:prstDash val="solid"/>
            <a:round/>
            <a:headEnd len="sm" w="sm" type="none"/>
            <a:tailEnd len="med" w="med" type="triangle"/>
          </a:ln>
        </p:spPr>
      </p:cxnSp>
      <p:sp>
        <p:nvSpPr>
          <p:cNvPr id="1176" name="Google Shape;1176;p87"/>
          <p:cNvSpPr txBox="1"/>
          <p:nvPr/>
        </p:nvSpPr>
        <p:spPr>
          <a:xfrm>
            <a:off x="1498628" y="1760063"/>
            <a:ext cx="948000" cy="202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b="1" lang="en" sz="900">
                <a:solidFill>
                  <a:schemeClr val="dk1"/>
                </a:solidFill>
              </a:rPr>
              <a:t>Shortest Path</a:t>
            </a:r>
            <a:endParaRPr sz="900"/>
          </a:p>
        </p:txBody>
      </p:sp>
      <p:sp>
        <p:nvSpPr>
          <p:cNvPr id="1177" name="Google Shape;1177;p87"/>
          <p:cNvSpPr txBox="1"/>
          <p:nvPr>
            <p:ph idx="1" type="body"/>
          </p:nvPr>
        </p:nvSpPr>
        <p:spPr>
          <a:xfrm>
            <a:off x="457250" y="3791300"/>
            <a:ext cx="8362200" cy="914700"/>
          </a:xfrm>
          <a:prstGeom prst="rect">
            <a:avLst/>
          </a:prstGeom>
          <a:noFill/>
          <a:ln>
            <a:noFill/>
          </a:ln>
        </p:spPr>
        <p:txBody>
          <a:bodyPr anchorCtr="0" anchor="t" bIns="0" lIns="0" spcFirstLastPara="1" rIns="0" wrap="square" tIns="68575">
            <a:normAutofit lnSpcReduction="20000"/>
          </a:bodyPr>
          <a:lstStyle/>
          <a:p>
            <a:pPr indent="0" lvl="0" marL="0" marR="0" rtl="0" algn="l">
              <a:lnSpc>
                <a:spcPct val="100000"/>
              </a:lnSpc>
              <a:spcBef>
                <a:spcPts val="0"/>
              </a:spcBef>
              <a:spcAft>
                <a:spcPts val="0"/>
              </a:spcAft>
              <a:buNone/>
            </a:pPr>
            <a:r>
              <a:rPr b="1" lang="en" sz="1400"/>
              <a:t>Why?  Because the number of edges traversed is reduced exponentially.</a:t>
            </a:r>
            <a:endParaRPr b="1" sz="1400"/>
          </a:p>
          <a:p>
            <a:pPr indent="0" lvl="0" marL="0" marR="0" rtl="0" algn="l">
              <a:lnSpc>
                <a:spcPct val="100000"/>
              </a:lnSpc>
              <a:spcBef>
                <a:spcPts val="0"/>
              </a:spcBef>
              <a:spcAft>
                <a:spcPts val="0"/>
              </a:spcAft>
              <a:buNone/>
            </a:pPr>
            <a:r>
              <a:rPr lang="en" sz="1100"/>
              <a:t>Suppose each vertex has an average of 10 edges, and shortest path from Source to Target turns out to be 4 hops. With a unidirectional search, we will traverse 10*10*10*10 = 10,000 edges. With bidirectional search, we will traverse only 10*10 + 10*10 = 200 edges.</a:t>
            </a:r>
            <a:endParaRPr sz="11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1178" name="Google Shape;1178;p87"/>
          <p:cNvSpPr/>
          <p:nvPr/>
        </p:nvSpPr>
        <p:spPr>
          <a:xfrm>
            <a:off x="3981147" y="2745769"/>
            <a:ext cx="123600" cy="123600"/>
          </a:xfrm>
          <a:prstGeom prst="ellipse">
            <a:avLst/>
          </a:prstGeom>
          <a:solidFill>
            <a:srgbClr val="00FF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79" name="Google Shape;1179;p87"/>
          <p:cNvSpPr/>
          <p:nvPr/>
        </p:nvSpPr>
        <p:spPr>
          <a:xfrm>
            <a:off x="4298697" y="223874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0" name="Google Shape;1180;p87"/>
          <p:cNvSpPr/>
          <p:nvPr/>
        </p:nvSpPr>
        <p:spPr>
          <a:xfrm>
            <a:off x="4298697" y="3157294"/>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1" name="Google Shape;1181;p87"/>
          <p:cNvSpPr/>
          <p:nvPr/>
        </p:nvSpPr>
        <p:spPr>
          <a:xfrm>
            <a:off x="4664397" y="3404344"/>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2" name="Google Shape;1182;p87"/>
          <p:cNvSpPr/>
          <p:nvPr/>
        </p:nvSpPr>
        <p:spPr>
          <a:xfrm>
            <a:off x="4664397" y="2922356"/>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3" name="Google Shape;1183;p87"/>
          <p:cNvSpPr/>
          <p:nvPr/>
        </p:nvSpPr>
        <p:spPr>
          <a:xfrm>
            <a:off x="4664397" y="2452725"/>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4" name="Google Shape;1184;p87"/>
          <p:cNvSpPr/>
          <p:nvPr/>
        </p:nvSpPr>
        <p:spPr>
          <a:xfrm>
            <a:off x="4664397" y="198360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5" name="Google Shape;1185;p87"/>
          <p:cNvSpPr/>
          <p:nvPr/>
        </p:nvSpPr>
        <p:spPr>
          <a:xfrm>
            <a:off x="5064447" y="3514706"/>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6" name="Google Shape;1186;p87"/>
          <p:cNvSpPr/>
          <p:nvPr/>
        </p:nvSpPr>
        <p:spPr>
          <a:xfrm>
            <a:off x="5064447" y="32808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7" name="Google Shape;1187;p87"/>
          <p:cNvSpPr/>
          <p:nvPr/>
        </p:nvSpPr>
        <p:spPr>
          <a:xfrm>
            <a:off x="5064447" y="30418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8" name="Google Shape;1188;p87"/>
          <p:cNvSpPr/>
          <p:nvPr/>
        </p:nvSpPr>
        <p:spPr>
          <a:xfrm>
            <a:off x="5064447" y="28029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89" name="Google Shape;1189;p87"/>
          <p:cNvSpPr/>
          <p:nvPr/>
        </p:nvSpPr>
        <p:spPr>
          <a:xfrm>
            <a:off x="5064447" y="25639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0" name="Google Shape;1190;p87"/>
          <p:cNvSpPr/>
          <p:nvPr/>
        </p:nvSpPr>
        <p:spPr>
          <a:xfrm>
            <a:off x="5064447" y="233008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1" name="Google Shape;1191;p87"/>
          <p:cNvSpPr/>
          <p:nvPr/>
        </p:nvSpPr>
        <p:spPr>
          <a:xfrm>
            <a:off x="5064447" y="209113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2" name="Google Shape;1192;p87"/>
          <p:cNvSpPr/>
          <p:nvPr/>
        </p:nvSpPr>
        <p:spPr>
          <a:xfrm>
            <a:off x="5064447" y="185218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3" name="Google Shape;1193;p87"/>
          <p:cNvSpPr/>
          <p:nvPr/>
        </p:nvSpPr>
        <p:spPr>
          <a:xfrm>
            <a:off x="5521647" y="3457556"/>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4" name="Google Shape;1194;p87"/>
          <p:cNvSpPr/>
          <p:nvPr/>
        </p:nvSpPr>
        <p:spPr>
          <a:xfrm>
            <a:off x="5521647" y="32236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5" name="Google Shape;1195;p87"/>
          <p:cNvSpPr/>
          <p:nvPr/>
        </p:nvSpPr>
        <p:spPr>
          <a:xfrm>
            <a:off x="5521647" y="29847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6" name="Google Shape;1196;p87"/>
          <p:cNvSpPr/>
          <p:nvPr/>
        </p:nvSpPr>
        <p:spPr>
          <a:xfrm>
            <a:off x="5521647" y="27457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7" name="Google Shape;1197;p87"/>
          <p:cNvSpPr/>
          <p:nvPr/>
        </p:nvSpPr>
        <p:spPr>
          <a:xfrm>
            <a:off x="5521647" y="25068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8" name="Google Shape;1198;p87"/>
          <p:cNvSpPr/>
          <p:nvPr/>
        </p:nvSpPr>
        <p:spPr>
          <a:xfrm>
            <a:off x="5521647" y="227293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199" name="Google Shape;1199;p87"/>
          <p:cNvSpPr/>
          <p:nvPr/>
        </p:nvSpPr>
        <p:spPr>
          <a:xfrm>
            <a:off x="5521647" y="203398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0" name="Google Shape;1200;p87"/>
          <p:cNvSpPr/>
          <p:nvPr/>
        </p:nvSpPr>
        <p:spPr>
          <a:xfrm>
            <a:off x="5521647" y="179503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1" name="Google Shape;1201;p87"/>
          <p:cNvSpPr/>
          <p:nvPr/>
        </p:nvSpPr>
        <p:spPr>
          <a:xfrm>
            <a:off x="5521647" y="3571856"/>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2" name="Google Shape;1202;p87"/>
          <p:cNvSpPr/>
          <p:nvPr/>
        </p:nvSpPr>
        <p:spPr>
          <a:xfrm>
            <a:off x="5521647" y="33379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3" name="Google Shape;1203;p87"/>
          <p:cNvSpPr/>
          <p:nvPr/>
        </p:nvSpPr>
        <p:spPr>
          <a:xfrm>
            <a:off x="5521647" y="30990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4" name="Google Shape;1204;p87"/>
          <p:cNvSpPr/>
          <p:nvPr/>
        </p:nvSpPr>
        <p:spPr>
          <a:xfrm>
            <a:off x="5521647" y="286006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5" name="Google Shape;1205;p87"/>
          <p:cNvSpPr/>
          <p:nvPr/>
        </p:nvSpPr>
        <p:spPr>
          <a:xfrm>
            <a:off x="5521647" y="2621119"/>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6" name="Google Shape;1206;p87"/>
          <p:cNvSpPr/>
          <p:nvPr/>
        </p:nvSpPr>
        <p:spPr>
          <a:xfrm>
            <a:off x="5521647" y="2387231"/>
            <a:ext cx="123600" cy="123600"/>
          </a:xfrm>
          <a:prstGeom prst="ellipse">
            <a:avLst/>
          </a:prstGeom>
          <a:solidFill>
            <a:srgbClr val="FF99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7" name="Google Shape;1207;p87"/>
          <p:cNvSpPr/>
          <p:nvPr/>
        </p:nvSpPr>
        <p:spPr>
          <a:xfrm>
            <a:off x="5521647" y="214828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08" name="Google Shape;1208;p87"/>
          <p:cNvSpPr/>
          <p:nvPr/>
        </p:nvSpPr>
        <p:spPr>
          <a:xfrm>
            <a:off x="5521647" y="190933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cxnSp>
        <p:nvCxnSpPr>
          <p:cNvPr id="1209" name="Google Shape;1209;p87"/>
          <p:cNvCxnSpPr>
            <a:stCxn id="1192" idx="6"/>
            <a:endCxn id="1200" idx="2"/>
          </p:cNvCxnSpPr>
          <p:nvPr/>
        </p:nvCxnSpPr>
        <p:spPr>
          <a:xfrm flipH="1" rot="10800000">
            <a:off x="5188047" y="1856981"/>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87"/>
          <p:cNvCxnSpPr>
            <a:stCxn id="1192" idx="6"/>
            <a:endCxn id="1208" idx="2"/>
          </p:cNvCxnSpPr>
          <p:nvPr/>
        </p:nvCxnSpPr>
        <p:spPr>
          <a:xfrm>
            <a:off x="5188047" y="1913981"/>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87"/>
          <p:cNvCxnSpPr>
            <a:stCxn id="1191" idx="6"/>
            <a:endCxn id="1199" idx="2"/>
          </p:cNvCxnSpPr>
          <p:nvPr/>
        </p:nvCxnSpPr>
        <p:spPr>
          <a:xfrm flipH="1" rot="10800000">
            <a:off x="5188047" y="2095931"/>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87"/>
          <p:cNvCxnSpPr>
            <a:stCxn id="1191" idx="6"/>
            <a:endCxn id="1207" idx="2"/>
          </p:cNvCxnSpPr>
          <p:nvPr/>
        </p:nvCxnSpPr>
        <p:spPr>
          <a:xfrm>
            <a:off x="5188047" y="2152931"/>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87"/>
          <p:cNvCxnSpPr>
            <a:stCxn id="1190" idx="6"/>
            <a:endCxn id="1198" idx="2"/>
          </p:cNvCxnSpPr>
          <p:nvPr/>
        </p:nvCxnSpPr>
        <p:spPr>
          <a:xfrm flipH="1" rot="10800000">
            <a:off x="5188047" y="2334881"/>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87"/>
          <p:cNvCxnSpPr>
            <a:stCxn id="1190" idx="6"/>
            <a:endCxn id="1206" idx="2"/>
          </p:cNvCxnSpPr>
          <p:nvPr/>
        </p:nvCxnSpPr>
        <p:spPr>
          <a:xfrm>
            <a:off x="5188047" y="2391881"/>
            <a:ext cx="333600" cy="57300"/>
          </a:xfrm>
          <a:prstGeom prst="straightConnector1">
            <a:avLst/>
          </a:prstGeom>
          <a:noFill/>
          <a:ln cap="flat" cmpd="sng" w="28575">
            <a:solidFill>
              <a:schemeClr val="dk2"/>
            </a:solidFill>
            <a:prstDash val="solid"/>
            <a:round/>
            <a:headEnd len="med" w="med" type="none"/>
            <a:tailEnd len="med" w="med" type="stealth"/>
          </a:ln>
        </p:spPr>
      </p:cxnSp>
      <p:cxnSp>
        <p:nvCxnSpPr>
          <p:cNvPr id="1215" name="Google Shape;1215;p87"/>
          <p:cNvCxnSpPr>
            <a:stCxn id="1189" idx="6"/>
            <a:endCxn id="1197" idx="2"/>
          </p:cNvCxnSpPr>
          <p:nvPr/>
        </p:nvCxnSpPr>
        <p:spPr>
          <a:xfrm flipH="1" rot="10800000">
            <a:off x="5188047" y="2568769"/>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87"/>
          <p:cNvCxnSpPr>
            <a:stCxn id="1189" idx="6"/>
            <a:endCxn id="1205" idx="2"/>
          </p:cNvCxnSpPr>
          <p:nvPr/>
        </p:nvCxnSpPr>
        <p:spPr>
          <a:xfrm>
            <a:off x="5188047" y="2625769"/>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87"/>
          <p:cNvCxnSpPr>
            <a:stCxn id="1188" idx="6"/>
            <a:endCxn id="1196" idx="2"/>
          </p:cNvCxnSpPr>
          <p:nvPr/>
        </p:nvCxnSpPr>
        <p:spPr>
          <a:xfrm flipH="1" rot="10800000">
            <a:off x="5188047" y="2807719"/>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87"/>
          <p:cNvCxnSpPr>
            <a:stCxn id="1188" idx="6"/>
            <a:endCxn id="1204" idx="2"/>
          </p:cNvCxnSpPr>
          <p:nvPr/>
        </p:nvCxnSpPr>
        <p:spPr>
          <a:xfrm>
            <a:off x="5188047" y="2864719"/>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87"/>
          <p:cNvCxnSpPr>
            <a:stCxn id="1187" idx="6"/>
            <a:endCxn id="1195" idx="2"/>
          </p:cNvCxnSpPr>
          <p:nvPr/>
        </p:nvCxnSpPr>
        <p:spPr>
          <a:xfrm flipH="1" rot="10800000">
            <a:off x="5188047" y="3046669"/>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87"/>
          <p:cNvCxnSpPr>
            <a:stCxn id="1187" idx="6"/>
            <a:endCxn id="1203" idx="2"/>
          </p:cNvCxnSpPr>
          <p:nvPr/>
        </p:nvCxnSpPr>
        <p:spPr>
          <a:xfrm>
            <a:off x="5188047" y="3103669"/>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87"/>
          <p:cNvCxnSpPr>
            <a:stCxn id="1186" idx="6"/>
            <a:endCxn id="1194" idx="2"/>
          </p:cNvCxnSpPr>
          <p:nvPr/>
        </p:nvCxnSpPr>
        <p:spPr>
          <a:xfrm flipH="1" rot="10800000">
            <a:off x="5188047" y="3285619"/>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87"/>
          <p:cNvCxnSpPr>
            <a:stCxn id="1186" idx="6"/>
            <a:endCxn id="1202" idx="2"/>
          </p:cNvCxnSpPr>
          <p:nvPr/>
        </p:nvCxnSpPr>
        <p:spPr>
          <a:xfrm>
            <a:off x="5188047" y="3342619"/>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87"/>
          <p:cNvCxnSpPr>
            <a:stCxn id="1185" idx="6"/>
            <a:endCxn id="1193" idx="2"/>
          </p:cNvCxnSpPr>
          <p:nvPr/>
        </p:nvCxnSpPr>
        <p:spPr>
          <a:xfrm flipH="1" rot="10800000">
            <a:off x="5188047" y="3519506"/>
            <a:ext cx="333600" cy="5700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87"/>
          <p:cNvCxnSpPr>
            <a:stCxn id="1185" idx="6"/>
            <a:endCxn id="1201" idx="2"/>
          </p:cNvCxnSpPr>
          <p:nvPr/>
        </p:nvCxnSpPr>
        <p:spPr>
          <a:xfrm>
            <a:off x="5188047" y="3576506"/>
            <a:ext cx="333600" cy="573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87"/>
          <p:cNvCxnSpPr>
            <a:stCxn id="1184" idx="6"/>
            <a:endCxn id="1192" idx="2"/>
          </p:cNvCxnSpPr>
          <p:nvPr/>
        </p:nvCxnSpPr>
        <p:spPr>
          <a:xfrm flipH="1" rot="10800000">
            <a:off x="4787997" y="1914009"/>
            <a:ext cx="276600" cy="13140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87"/>
          <p:cNvCxnSpPr>
            <a:stCxn id="1184" idx="6"/>
            <a:endCxn id="1191" idx="2"/>
          </p:cNvCxnSpPr>
          <p:nvPr/>
        </p:nvCxnSpPr>
        <p:spPr>
          <a:xfrm>
            <a:off x="4787997" y="2045409"/>
            <a:ext cx="276600" cy="10740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87"/>
          <p:cNvCxnSpPr>
            <a:stCxn id="1183" idx="6"/>
            <a:endCxn id="1190" idx="2"/>
          </p:cNvCxnSpPr>
          <p:nvPr/>
        </p:nvCxnSpPr>
        <p:spPr>
          <a:xfrm flipH="1" rot="10800000">
            <a:off x="4787997" y="2391825"/>
            <a:ext cx="276600" cy="122700"/>
          </a:xfrm>
          <a:prstGeom prst="straightConnector1">
            <a:avLst/>
          </a:prstGeom>
          <a:noFill/>
          <a:ln cap="flat" cmpd="sng" w="28575">
            <a:solidFill>
              <a:schemeClr val="dk2"/>
            </a:solidFill>
            <a:prstDash val="solid"/>
            <a:round/>
            <a:headEnd len="med" w="med" type="none"/>
            <a:tailEnd len="med" w="med" type="stealth"/>
          </a:ln>
        </p:spPr>
      </p:cxnSp>
      <p:cxnSp>
        <p:nvCxnSpPr>
          <p:cNvPr id="1228" name="Google Shape;1228;p87"/>
          <p:cNvCxnSpPr>
            <a:stCxn id="1183" idx="5"/>
            <a:endCxn id="1189" idx="2"/>
          </p:cNvCxnSpPr>
          <p:nvPr/>
        </p:nvCxnSpPr>
        <p:spPr>
          <a:xfrm>
            <a:off x="4769896" y="2558224"/>
            <a:ext cx="294600" cy="675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87"/>
          <p:cNvCxnSpPr>
            <a:stCxn id="1182" idx="6"/>
            <a:endCxn id="1188" idx="2"/>
          </p:cNvCxnSpPr>
          <p:nvPr/>
        </p:nvCxnSpPr>
        <p:spPr>
          <a:xfrm flipH="1" rot="10800000">
            <a:off x="4787997" y="2864756"/>
            <a:ext cx="276600" cy="1194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87"/>
          <p:cNvCxnSpPr>
            <a:stCxn id="1182" idx="6"/>
            <a:endCxn id="1187" idx="2"/>
          </p:cNvCxnSpPr>
          <p:nvPr/>
        </p:nvCxnSpPr>
        <p:spPr>
          <a:xfrm>
            <a:off x="4787997" y="2984156"/>
            <a:ext cx="276600" cy="1194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87"/>
          <p:cNvCxnSpPr>
            <a:stCxn id="1181" idx="6"/>
            <a:endCxn id="1186" idx="2"/>
          </p:cNvCxnSpPr>
          <p:nvPr/>
        </p:nvCxnSpPr>
        <p:spPr>
          <a:xfrm flipH="1" rot="10800000">
            <a:off x="4787997" y="3342544"/>
            <a:ext cx="276600" cy="1236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87"/>
          <p:cNvCxnSpPr>
            <a:stCxn id="1181" idx="6"/>
            <a:endCxn id="1185" idx="2"/>
          </p:cNvCxnSpPr>
          <p:nvPr/>
        </p:nvCxnSpPr>
        <p:spPr>
          <a:xfrm>
            <a:off x="4787997" y="3466144"/>
            <a:ext cx="276600" cy="1104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87"/>
          <p:cNvCxnSpPr>
            <a:stCxn id="1179" idx="7"/>
            <a:endCxn id="1184" idx="2"/>
          </p:cNvCxnSpPr>
          <p:nvPr/>
        </p:nvCxnSpPr>
        <p:spPr>
          <a:xfrm flipH="1" rot="10800000">
            <a:off x="4404196" y="2045341"/>
            <a:ext cx="260100" cy="2115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87"/>
          <p:cNvCxnSpPr>
            <a:stCxn id="1179" idx="5"/>
            <a:endCxn id="1183" idx="2"/>
          </p:cNvCxnSpPr>
          <p:nvPr/>
        </p:nvCxnSpPr>
        <p:spPr>
          <a:xfrm>
            <a:off x="4404196" y="2344240"/>
            <a:ext cx="260100" cy="170400"/>
          </a:xfrm>
          <a:prstGeom prst="straightConnector1">
            <a:avLst/>
          </a:prstGeom>
          <a:noFill/>
          <a:ln cap="flat" cmpd="sng" w="28575">
            <a:solidFill>
              <a:schemeClr val="dk2"/>
            </a:solidFill>
            <a:prstDash val="solid"/>
            <a:round/>
            <a:headEnd len="med" w="med" type="none"/>
            <a:tailEnd len="med" w="med" type="stealth"/>
          </a:ln>
        </p:spPr>
      </p:cxnSp>
      <p:cxnSp>
        <p:nvCxnSpPr>
          <p:cNvPr id="1235" name="Google Shape;1235;p87"/>
          <p:cNvCxnSpPr>
            <a:stCxn id="1180" idx="7"/>
            <a:endCxn id="1182" idx="2"/>
          </p:cNvCxnSpPr>
          <p:nvPr/>
        </p:nvCxnSpPr>
        <p:spPr>
          <a:xfrm flipH="1" rot="10800000">
            <a:off x="4404196" y="2984295"/>
            <a:ext cx="260100" cy="1911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87"/>
          <p:cNvCxnSpPr>
            <a:stCxn id="1180" idx="5"/>
            <a:endCxn id="1181" idx="2"/>
          </p:cNvCxnSpPr>
          <p:nvPr/>
        </p:nvCxnSpPr>
        <p:spPr>
          <a:xfrm>
            <a:off x="4404196" y="3262793"/>
            <a:ext cx="260100" cy="203400"/>
          </a:xfrm>
          <a:prstGeom prst="straightConnector1">
            <a:avLst/>
          </a:prstGeom>
          <a:noFill/>
          <a:ln cap="flat" cmpd="sng" w="9525">
            <a:solidFill>
              <a:schemeClr val="dk2"/>
            </a:solidFill>
            <a:prstDash val="solid"/>
            <a:round/>
            <a:headEnd len="med" w="med" type="none"/>
            <a:tailEnd len="med" w="med" type="none"/>
          </a:ln>
        </p:spPr>
      </p:cxnSp>
      <p:cxnSp>
        <p:nvCxnSpPr>
          <p:cNvPr id="1237" name="Google Shape;1237;p87"/>
          <p:cNvCxnSpPr>
            <a:stCxn id="1178" idx="7"/>
            <a:endCxn id="1179" idx="2"/>
          </p:cNvCxnSpPr>
          <p:nvPr/>
        </p:nvCxnSpPr>
        <p:spPr>
          <a:xfrm flipH="1" rot="10800000">
            <a:off x="4086646" y="2300670"/>
            <a:ext cx="212100" cy="463200"/>
          </a:xfrm>
          <a:prstGeom prst="straightConnector1">
            <a:avLst/>
          </a:prstGeom>
          <a:noFill/>
          <a:ln cap="flat" cmpd="sng" w="28575">
            <a:solidFill>
              <a:schemeClr val="dk2"/>
            </a:solidFill>
            <a:prstDash val="solid"/>
            <a:round/>
            <a:headEnd len="med" w="med" type="none"/>
            <a:tailEnd len="med" w="med" type="stealth"/>
          </a:ln>
        </p:spPr>
      </p:cxnSp>
      <p:cxnSp>
        <p:nvCxnSpPr>
          <p:cNvPr id="1238" name="Google Shape;1238;p87"/>
          <p:cNvCxnSpPr>
            <a:stCxn id="1178" idx="5"/>
            <a:endCxn id="1180" idx="2"/>
          </p:cNvCxnSpPr>
          <p:nvPr/>
        </p:nvCxnSpPr>
        <p:spPr>
          <a:xfrm>
            <a:off x="4086646" y="2851268"/>
            <a:ext cx="212100" cy="367800"/>
          </a:xfrm>
          <a:prstGeom prst="straightConnector1">
            <a:avLst/>
          </a:prstGeom>
          <a:noFill/>
          <a:ln cap="flat" cmpd="sng" w="9525">
            <a:solidFill>
              <a:schemeClr val="dk2"/>
            </a:solidFill>
            <a:prstDash val="solid"/>
            <a:round/>
            <a:headEnd len="med" w="med" type="none"/>
            <a:tailEnd len="med" w="med" type="none"/>
          </a:ln>
        </p:spPr>
      </p:cxnSp>
      <p:sp>
        <p:nvSpPr>
          <p:cNvPr id="1239" name="Google Shape;1239;p87"/>
          <p:cNvSpPr txBox="1"/>
          <p:nvPr/>
        </p:nvSpPr>
        <p:spPr>
          <a:xfrm>
            <a:off x="704735" y="2415825"/>
            <a:ext cx="492900" cy="19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Start1</a:t>
            </a:r>
            <a:endParaRPr sz="900"/>
          </a:p>
        </p:txBody>
      </p:sp>
      <p:sp>
        <p:nvSpPr>
          <p:cNvPr id="1240" name="Google Shape;1240;p87"/>
          <p:cNvSpPr txBox="1"/>
          <p:nvPr/>
        </p:nvSpPr>
        <p:spPr>
          <a:xfrm>
            <a:off x="2542347" y="2415825"/>
            <a:ext cx="492900" cy="191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Start2</a:t>
            </a:r>
            <a:endParaRPr sz="900"/>
          </a:p>
        </p:txBody>
      </p:sp>
      <p:cxnSp>
        <p:nvCxnSpPr>
          <p:cNvPr id="1241" name="Google Shape;1241;p87"/>
          <p:cNvCxnSpPr>
            <a:stCxn id="1169" idx="6"/>
            <a:endCxn id="1171" idx="2"/>
          </p:cNvCxnSpPr>
          <p:nvPr/>
        </p:nvCxnSpPr>
        <p:spPr>
          <a:xfrm rot="10800000">
            <a:off x="1846047" y="2990334"/>
            <a:ext cx="311400" cy="457500"/>
          </a:xfrm>
          <a:prstGeom prst="curvedConnector4">
            <a:avLst>
              <a:gd fmla="val -57310" name="adj1"/>
              <a:gd fmla="val 79708" name="adj2"/>
            </a:avLst>
          </a:prstGeom>
          <a:noFill/>
          <a:ln cap="flat" cmpd="sng" w="38100">
            <a:solidFill>
              <a:srgbClr val="FF0000"/>
            </a:solidFill>
            <a:prstDash val="solid"/>
            <a:round/>
            <a:headEnd len="med" w="med" type="none"/>
            <a:tailEnd len="med" w="med" type="triangle"/>
          </a:ln>
        </p:spPr>
      </p:cxnSp>
      <p:sp>
        <p:nvSpPr>
          <p:cNvPr id="1242" name="Google Shape;1242;p87"/>
          <p:cNvSpPr/>
          <p:nvPr/>
        </p:nvSpPr>
        <p:spPr>
          <a:xfrm>
            <a:off x="6667197" y="2402869"/>
            <a:ext cx="123600" cy="123600"/>
          </a:xfrm>
          <a:prstGeom prst="ellipse">
            <a:avLst/>
          </a:prstGeom>
          <a:solidFill>
            <a:srgbClr val="00FF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3" name="Google Shape;1243;p87"/>
          <p:cNvSpPr/>
          <p:nvPr/>
        </p:nvSpPr>
        <p:spPr>
          <a:xfrm>
            <a:off x="7099047" y="1952991"/>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4" name="Google Shape;1244;p87"/>
          <p:cNvSpPr/>
          <p:nvPr/>
        </p:nvSpPr>
        <p:spPr>
          <a:xfrm>
            <a:off x="7099047" y="2871544"/>
            <a:ext cx="123600" cy="123600"/>
          </a:xfrm>
          <a:prstGeom prst="ellipse">
            <a:avLst/>
          </a:prstGeom>
          <a:solidFill>
            <a:srgbClr val="AAFFAA"/>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5" name="Google Shape;1245;p87"/>
          <p:cNvSpPr/>
          <p:nvPr/>
        </p:nvSpPr>
        <p:spPr>
          <a:xfrm>
            <a:off x="7464747" y="3118594"/>
            <a:ext cx="123600" cy="123600"/>
          </a:xfrm>
          <a:prstGeom prst="ellipse">
            <a:avLst/>
          </a:prstGeom>
          <a:solidFill>
            <a:srgbClr val="FFE599"/>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6" name="Google Shape;1246;p87"/>
          <p:cNvSpPr/>
          <p:nvPr/>
        </p:nvSpPr>
        <p:spPr>
          <a:xfrm>
            <a:off x="7464747" y="2636606"/>
            <a:ext cx="123600" cy="123600"/>
          </a:xfrm>
          <a:prstGeom prst="ellipse">
            <a:avLst/>
          </a:prstGeom>
          <a:solidFill>
            <a:srgbClr val="FFE599"/>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7" name="Google Shape;1247;p87"/>
          <p:cNvSpPr/>
          <p:nvPr/>
        </p:nvSpPr>
        <p:spPr>
          <a:xfrm>
            <a:off x="7464747" y="2166975"/>
            <a:ext cx="123600" cy="123600"/>
          </a:xfrm>
          <a:prstGeom prst="ellipse">
            <a:avLst/>
          </a:prstGeom>
          <a:solidFill>
            <a:srgbClr val="FFE599"/>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48" name="Google Shape;1248;p87"/>
          <p:cNvSpPr/>
          <p:nvPr/>
        </p:nvSpPr>
        <p:spPr>
          <a:xfrm>
            <a:off x="7464747" y="1697859"/>
            <a:ext cx="123600" cy="123600"/>
          </a:xfrm>
          <a:prstGeom prst="ellipse">
            <a:avLst/>
          </a:prstGeom>
          <a:solidFill>
            <a:srgbClr val="FFE599"/>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cxnSp>
        <p:nvCxnSpPr>
          <p:cNvPr id="1249" name="Google Shape;1249;p87"/>
          <p:cNvCxnSpPr>
            <a:stCxn id="1243" idx="7"/>
            <a:endCxn id="1248" idx="2"/>
          </p:cNvCxnSpPr>
          <p:nvPr/>
        </p:nvCxnSpPr>
        <p:spPr>
          <a:xfrm flipH="1" rot="10800000">
            <a:off x="7204546" y="1759591"/>
            <a:ext cx="260100" cy="211500"/>
          </a:xfrm>
          <a:prstGeom prst="straightConnector1">
            <a:avLst/>
          </a:prstGeom>
          <a:noFill/>
          <a:ln cap="flat" cmpd="sng" w="9525">
            <a:solidFill>
              <a:schemeClr val="dk2"/>
            </a:solidFill>
            <a:prstDash val="solid"/>
            <a:round/>
            <a:headEnd len="med" w="med" type="none"/>
            <a:tailEnd len="med" w="med" type="none"/>
          </a:ln>
        </p:spPr>
      </p:cxnSp>
      <p:cxnSp>
        <p:nvCxnSpPr>
          <p:cNvPr id="1250" name="Google Shape;1250;p87"/>
          <p:cNvCxnSpPr>
            <a:stCxn id="1243" idx="5"/>
            <a:endCxn id="1247" idx="2"/>
          </p:cNvCxnSpPr>
          <p:nvPr/>
        </p:nvCxnSpPr>
        <p:spPr>
          <a:xfrm>
            <a:off x="7204546" y="2058490"/>
            <a:ext cx="260100" cy="170400"/>
          </a:xfrm>
          <a:prstGeom prst="straightConnector1">
            <a:avLst/>
          </a:prstGeom>
          <a:noFill/>
          <a:ln cap="flat" cmpd="sng" w="28575">
            <a:solidFill>
              <a:schemeClr val="dk2"/>
            </a:solidFill>
            <a:prstDash val="solid"/>
            <a:round/>
            <a:headEnd len="med" w="med" type="none"/>
            <a:tailEnd len="med" w="med" type="stealth"/>
          </a:ln>
        </p:spPr>
      </p:cxnSp>
      <p:cxnSp>
        <p:nvCxnSpPr>
          <p:cNvPr id="1251" name="Google Shape;1251;p87"/>
          <p:cNvCxnSpPr>
            <a:stCxn id="1244" idx="7"/>
            <a:endCxn id="1246" idx="2"/>
          </p:cNvCxnSpPr>
          <p:nvPr/>
        </p:nvCxnSpPr>
        <p:spPr>
          <a:xfrm flipH="1" rot="10800000">
            <a:off x="7204546" y="2698545"/>
            <a:ext cx="260100" cy="191100"/>
          </a:xfrm>
          <a:prstGeom prst="straightConnector1">
            <a:avLst/>
          </a:prstGeom>
          <a:noFill/>
          <a:ln cap="flat" cmpd="sng" w="9525">
            <a:solidFill>
              <a:schemeClr val="dk2"/>
            </a:solidFill>
            <a:prstDash val="solid"/>
            <a:round/>
            <a:headEnd len="med" w="med" type="none"/>
            <a:tailEnd len="med" w="med" type="none"/>
          </a:ln>
        </p:spPr>
      </p:cxnSp>
      <p:cxnSp>
        <p:nvCxnSpPr>
          <p:cNvPr id="1252" name="Google Shape;1252;p87"/>
          <p:cNvCxnSpPr>
            <a:stCxn id="1244" idx="5"/>
            <a:endCxn id="1245" idx="2"/>
          </p:cNvCxnSpPr>
          <p:nvPr/>
        </p:nvCxnSpPr>
        <p:spPr>
          <a:xfrm>
            <a:off x="7204546" y="2977043"/>
            <a:ext cx="260100" cy="203400"/>
          </a:xfrm>
          <a:prstGeom prst="straightConnector1">
            <a:avLst/>
          </a:prstGeom>
          <a:noFill/>
          <a:ln cap="flat" cmpd="sng" w="9525">
            <a:solidFill>
              <a:schemeClr val="dk2"/>
            </a:solidFill>
            <a:prstDash val="solid"/>
            <a:round/>
            <a:headEnd len="med" w="med" type="none"/>
            <a:tailEnd len="med" w="med" type="none"/>
          </a:ln>
        </p:spPr>
      </p:cxnSp>
      <p:cxnSp>
        <p:nvCxnSpPr>
          <p:cNvPr id="1253" name="Google Shape;1253;p87"/>
          <p:cNvCxnSpPr>
            <a:stCxn id="1242" idx="7"/>
            <a:endCxn id="1243" idx="2"/>
          </p:cNvCxnSpPr>
          <p:nvPr/>
        </p:nvCxnSpPr>
        <p:spPr>
          <a:xfrm flipH="1" rot="10800000">
            <a:off x="6772696" y="2014770"/>
            <a:ext cx="326400" cy="406200"/>
          </a:xfrm>
          <a:prstGeom prst="straightConnector1">
            <a:avLst/>
          </a:prstGeom>
          <a:noFill/>
          <a:ln cap="flat" cmpd="sng" w="28575">
            <a:solidFill>
              <a:schemeClr val="dk2"/>
            </a:solidFill>
            <a:prstDash val="solid"/>
            <a:round/>
            <a:headEnd len="med" w="med" type="none"/>
            <a:tailEnd len="med" w="med" type="stealth"/>
          </a:ln>
        </p:spPr>
      </p:cxnSp>
      <p:cxnSp>
        <p:nvCxnSpPr>
          <p:cNvPr id="1254" name="Google Shape;1254;p87"/>
          <p:cNvCxnSpPr>
            <a:stCxn id="1242" idx="5"/>
            <a:endCxn id="1244" idx="2"/>
          </p:cNvCxnSpPr>
          <p:nvPr/>
        </p:nvCxnSpPr>
        <p:spPr>
          <a:xfrm>
            <a:off x="6772696" y="2508368"/>
            <a:ext cx="326400" cy="425100"/>
          </a:xfrm>
          <a:prstGeom prst="straightConnector1">
            <a:avLst/>
          </a:prstGeom>
          <a:noFill/>
          <a:ln cap="flat" cmpd="sng" w="9525">
            <a:solidFill>
              <a:schemeClr val="dk2"/>
            </a:solidFill>
            <a:prstDash val="solid"/>
            <a:round/>
            <a:headEnd len="med" w="med" type="none"/>
            <a:tailEnd len="med" w="med" type="none"/>
          </a:ln>
        </p:spPr>
      </p:cxnSp>
      <p:sp>
        <p:nvSpPr>
          <p:cNvPr id="1255" name="Google Shape;1255;p87"/>
          <p:cNvSpPr/>
          <p:nvPr/>
        </p:nvSpPr>
        <p:spPr>
          <a:xfrm>
            <a:off x="7841997" y="1952991"/>
            <a:ext cx="123600" cy="123600"/>
          </a:xfrm>
          <a:prstGeom prst="ellipse">
            <a:avLst/>
          </a:prstGeom>
          <a:solidFill>
            <a:srgbClr val="FF99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56" name="Google Shape;1256;p87"/>
          <p:cNvSpPr/>
          <p:nvPr/>
        </p:nvSpPr>
        <p:spPr>
          <a:xfrm>
            <a:off x="7841997" y="2871544"/>
            <a:ext cx="123600" cy="123600"/>
          </a:xfrm>
          <a:prstGeom prst="ellipse">
            <a:avLst/>
          </a:prstGeom>
          <a:solidFill>
            <a:srgbClr val="FF99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sp>
        <p:nvSpPr>
          <p:cNvPr id="1257" name="Google Shape;1257;p87"/>
          <p:cNvSpPr/>
          <p:nvPr/>
        </p:nvSpPr>
        <p:spPr>
          <a:xfrm>
            <a:off x="8324547" y="2402869"/>
            <a:ext cx="123600" cy="123600"/>
          </a:xfrm>
          <a:prstGeom prst="ellipse">
            <a:avLst/>
          </a:prstGeom>
          <a:solidFill>
            <a:srgbClr val="FF9900"/>
          </a:solidFill>
          <a:ln cap="flat" cmpd="sng" w="12700">
            <a:solidFill>
              <a:schemeClr val="dk1"/>
            </a:solidFill>
            <a:prstDash val="solid"/>
            <a:round/>
            <a:headEnd len="sm" w="sm" type="none"/>
            <a:tailEnd len="sm" w="sm" type="none"/>
          </a:ln>
        </p:spPr>
        <p:txBody>
          <a:bodyPr anchorCtr="0" anchor="ctr" bIns="48000" lIns="48000" spcFirstLastPara="1" rIns="48000" wrap="square" tIns="48000">
            <a:noAutofit/>
          </a:bodyPr>
          <a:lstStyle/>
          <a:p>
            <a:pPr indent="0" lvl="0" marL="0" marR="0" rtl="0" algn="ctr">
              <a:lnSpc>
                <a:spcPct val="90000"/>
              </a:lnSpc>
              <a:spcBef>
                <a:spcPts val="0"/>
              </a:spcBef>
              <a:spcAft>
                <a:spcPts val="0"/>
              </a:spcAft>
              <a:buClr>
                <a:schemeClr val="dk1"/>
              </a:buClr>
              <a:buSzPts val="1400"/>
              <a:buFont typeface="Belleza"/>
              <a:buNone/>
            </a:pPr>
            <a:r>
              <a:t/>
            </a:r>
            <a:endParaRPr b="1" i="0" sz="1100" u="none" cap="none" strike="noStrike">
              <a:solidFill>
                <a:schemeClr val="dk1"/>
              </a:solidFill>
              <a:latin typeface="Belleza"/>
              <a:ea typeface="Belleza"/>
              <a:cs typeface="Belleza"/>
              <a:sym typeface="Belleza"/>
            </a:endParaRPr>
          </a:p>
        </p:txBody>
      </p:sp>
      <p:cxnSp>
        <p:nvCxnSpPr>
          <p:cNvPr id="1258" name="Google Shape;1258;p87"/>
          <p:cNvCxnSpPr>
            <a:stCxn id="1257" idx="3"/>
            <a:endCxn id="1256" idx="6"/>
          </p:cNvCxnSpPr>
          <p:nvPr/>
        </p:nvCxnSpPr>
        <p:spPr>
          <a:xfrm flipH="1">
            <a:off x="7965548" y="2508368"/>
            <a:ext cx="377100" cy="425100"/>
          </a:xfrm>
          <a:prstGeom prst="straightConnector1">
            <a:avLst/>
          </a:prstGeom>
          <a:noFill/>
          <a:ln cap="flat" cmpd="sng" w="9525">
            <a:solidFill>
              <a:schemeClr val="dk2"/>
            </a:solidFill>
            <a:prstDash val="solid"/>
            <a:round/>
            <a:headEnd len="med" w="med" type="none"/>
            <a:tailEnd len="med" w="med" type="none"/>
          </a:ln>
        </p:spPr>
      </p:cxnSp>
      <p:cxnSp>
        <p:nvCxnSpPr>
          <p:cNvPr id="1259" name="Google Shape;1259;p87"/>
          <p:cNvCxnSpPr>
            <a:stCxn id="1257" idx="1"/>
            <a:endCxn id="1255" idx="5"/>
          </p:cNvCxnSpPr>
          <p:nvPr/>
        </p:nvCxnSpPr>
        <p:spPr>
          <a:xfrm rot="10800000">
            <a:off x="7947548" y="2058570"/>
            <a:ext cx="395100" cy="362400"/>
          </a:xfrm>
          <a:prstGeom prst="straightConnector1">
            <a:avLst/>
          </a:prstGeom>
          <a:noFill/>
          <a:ln cap="flat" cmpd="sng" w="28575">
            <a:solidFill>
              <a:schemeClr val="dk2"/>
            </a:solidFill>
            <a:prstDash val="solid"/>
            <a:round/>
            <a:headEnd len="med" w="med" type="none"/>
            <a:tailEnd len="med" w="med" type="stealth"/>
          </a:ln>
        </p:spPr>
      </p:cxnSp>
      <p:cxnSp>
        <p:nvCxnSpPr>
          <p:cNvPr id="1260" name="Google Shape;1260;p87"/>
          <p:cNvCxnSpPr>
            <a:stCxn id="1255" idx="1"/>
            <a:endCxn id="1248" idx="6"/>
          </p:cNvCxnSpPr>
          <p:nvPr/>
        </p:nvCxnSpPr>
        <p:spPr>
          <a:xfrm rot="10800000">
            <a:off x="7588298" y="1759591"/>
            <a:ext cx="271800" cy="21150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87"/>
          <p:cNvCxnSpPr>
            <a:stCxn id="1255" idx="3"/>
            <a:endCxn id="1247" idx="6"/>
          </p:cNvCxnSpPr>
          <p:nvPr/>
        </p:nvCxnSpPr>
        <p:spPr>
          <a:xfrm flipH="1">
            <a:off x="7588298" y="2058490"/>
            <a:ext cx="271800" cy="170400"/>
          </a:xfrm>
          <a:prstGeom prst="straightConnector1">
            <a:avLst/>
          </a:prstGeom>
          <a:noFill/>
          <a:ln cap="flat" cmpd="sng" w="28575">
            <a:solidFill>
              <a:schemeClr val="dk2"/>
            </a:solidFill>
            <a:prstDash val="solid"/>
            <a:round/>
            <a:headEnd len="med" w="med" type="none"/>
            <a:tailEnd len="med" w="med" type="stealth"/>
          </a:ln>
        </p:spPr>
      </p:cxnSp>
      <p:cxnSp>
        <p:nvCxnSpPr>
          <p:cNvPr id="1262" name="Google Shape;1262;p87"/>
          <p:cNvCxnSpPr>
            <a:stCxn id="1256" idx="1"/>
            <a:endCxn id="1246" idx="6"/>
          </p:cNvCxnSpPr>
          <p:nvPr/>
        </p:nvCxnSpPr>
        <p:spPr>
          <a:xfrm rot="10800000">
            <a:off x="7588298" y="2698545"/>
            <a:ext cx="271800" cy="191100"/>
          </a:xfrm>
          <a:prstGeom prst="straightConnector1">
            <a:avLst/>
          </a:prstGeom>
          <a:noFill/>
          <a:ln cap="flat" cmpd="sng" w="9525">
            <a:solidFill>
              <a:schemeClr val="dk2"/>
            </a:solidFill>
            <a:prstDash val="solid"/>
            <a:round/>
            <a:headEnd len="med" w="med" type="none"/>
            <a:tailEnd len="med" w="med" type="none"/>
          </a:ln>
        </p:spPr>
      </p:cxnSp>
      <p:cxnSp>
        <p:nvCxnSpPr>
          <p:cNvPr id="1263" name="Google Shape;1263;p87"/>
          <p:cNvCxnSpPr>
            <a:stCxn id="1256" idx="3"/>
            <a:endCxn id="1245" idx="6"/>
          </p:cNvCxnSpPr>
          <p:nvPr/>
        </p:nvCxnSpPr>
        <p:spPr>
          <a:xfrm flipH="1">
            <a:off x="7588298" y="2977043"/>
            <a:ext cx="271800" cy="2034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87"/>
          <p:cNvSpPr txBox="1"/>
          <p:nvPr/>
        </p:nvSpPr>
        <p:spPr>
          <a:xfrm>
            <a:off x="3485585" y="2722369"/>
            <a:ext cx="536700" cy="17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Source</a:t>
            </a:r>
            <a:endParaRPr sz="900"/>
          </a:p>
        </p:txBody>
      </p:sp>
      <p:sp>
        <p:nvSpPr>
          <p:cNvPr id="1265" name="Google Shape;1265;p87"/>
          <p:cNvSpPr txBox="1"/>
          <p:nvPr/>
        </p:nvSpPr>
        <p:spPr>
          <a:xfrm>
            <a:off x="5670475" y="2306672"/>
            <a:ext cx="536700" cy="17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Target</a:t>
            </a:r>
            <a:endParaRPr sz="900"/>
          </a:p>
        </p:txBody>
      </p:sp>
      <p:sp>
        <p:nvSpPr>
          <p:cNvPr id="1266" name="Google Shape;1266;p87"/>
          <p:cNvSpPr txBox="1"/>
          <p:nvPr/>
        </p:nvSpPr>
        <p:spPr>
          <a:xfrm>
            <a:off x="3567822" y="3303019"/>
            <a:ext cx="948000" cy="362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t>Unidirectional search</a:t>
            </a:r>
            <a:endParaRPr b="1" sz="900"/>
          </a:p>
        </p:txBody>
      </p:sp>
      <p:sp>
        <p:nvSpPr>
          <p:cNvPr id="1267" name="Google Shape;1267;p87"/>
          <p:cNvSpPr txBox="1"/>
          <p:nvPr/>
        </p:nvSpPr>
        <p:spPr>
          <a:xfrm>
            <a:off x="6343685" y="2493769"/>
            <a:ext cx="536700" cy="17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Source</a:t>
            </a:r>
            <a:endParaRPr sz="900"/>
          </a:p>
        </p:txBody>
      </p:sp>
      <p:sp>
        <p:nvSpPr>
          <p:cNvPr id="1268" name="Google Shape;1268;p87"/>
          <p:cNvSpPr txBox="1"/>
          <p:nvPr/>
        </p:nvSpPr>
        <p:spPr>
          <a:xfrm>
            <a:off x="8291528" y="2197659"/>
            <a:ext cx="536700" cy="17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t>Target</a:t>
            </a:r>
            <a:endParaRPr sz="900"/>
          </a:p>
        </p:txBody>
      </p:sp>
      <p:sp>
        <p:nvSpPr>
          <p:cNvPr id="1269" name="Google Shape;1269;p87"/>
          <p:cNvSpPr txBox="1"/>
          <p:nvPr/>
        </p:nvSpPr>
        <p:spPr>
          <a:xfrm>
            <a:off x="6403103" y="3303019"/>
            <a:ext cx="948000" cy="463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t>Bidirectional search</a:t>
            </a:r>
            <a:endParaRPr b="1" sz="900"/>
          </a:p>
        </p:txBody>
      </p:sp>
      <p:sp>
        <p:nvSpPr>
          <p:cNvPr id="1270" name="Google Shape;1270;p87"/>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71" name="Google Shape;1271;p87"/>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88"/>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b="1" lang="en" sz="1700"/>
              <a:t>4. Avoid hub nodes</a:t>
            </a:r>
            <a:endParaRPr b="1">
              <a:solidFill>
                <a:srgbClr val="E06666"/>
              </a:solidFill>
            </a:endParaRPr>
          </a:p>
          <a:p>
            <a:pPr indent="0" lvl="0" marL="0" rtl="0" algn="l">
              <a:spcBef>
                <a:spcPts val="800"/>
              </a:spcBef>
              <a:spcAft>
                <a:spcPts val="0"/>
              </a:spcAft>
              <a:buNone/>
            </a:pPr>
            <a:r>
              <a:rPr b="1" lang="en" sz="1800">
                <a:solidFill>
                  <a:srgbClr val="E06666"/>
                </a:solidFill>
              </a:rPr>
              <a:t>Hub Nodes</a:t>
            </a:r>
            <a:r>
              <a:rPr lang="en" sz="1800"/>
              <a:t> or </a:t>
            </a:r>
            <a:r>
              <a:rPr b="1" lang="en" sz="1800">
                <a:solidFill>
                  <a:srgbClr val="E06666"/>
                </a:solidFill>
              </a:rPr>
              <a:t>Super Nodes</a:t>
            </a:r>
            <a:r>
              <a:rPr lang="en" sz="1800"/>
              <a:t> are vertices having a huge number of neighbors. When traversal encounters such nodes it has to touch a very large portion of the graph, which hinders the query. </a:t>
            </a:r>
            <a:endParaRPr sz="1800"/>
          </a:p>
          <a:p>
            <a:pPr indent="0" lvl="0" marL="0" rtl="0" algn="l">
              <a:spcBef>
                <a:spcPts val="800"/>
              </a:spcBef>
              <a:spcAft>
                <a:spcPts val="0"/>
              </a:spcAft>
              <a:buNone/>
            </a:pPr>
            <a:r>
              <a:t/>
            </a:r>
            <a:endParaRPr sz="1800"/>
          </a:p>
          <a:p>
            <a:pPr indent="0" lvl="0" marL="0" rtl="0" algn="l">
              <a:spcBef>
                <a:spcPts val="800"/>
              </a:spcBef>
              <a:spcAft>
                <a:spcPts val="0"/>
              </a:spcAft>
              <a:buNone/>
            </a:pPr>
            <a:r>
              <a:rPr lang="en" sz="1800"/>
              <a:t>Design the traversal plan to avoid starting from the hub nodes.</a:t>
            </a:r>
            <a:endParaRPr sz="1800"/>
          </a:p>
        </p:txBody>
      </p:sp>
      <p:pic>
        <p:nvPicPr>
          <p:cNvPr id="1278" name="Google Shape;1278;p88"/>
          <p:cNvPicPr preferRelativeResize="0"/>
          <p:nvPr/>
        </p:nvPicPr>
        <p:blipFill>
          <a:blip r:embed="rId3">
            <a:alphaModFix/>
          </a:blip>
          <a:stretch>
            <a:fillRect/>
          </a:stretch>
        </p:blipFill>
        <p:spPr>
          <a:xfrm>
            <a:off x="6131756" y="1409175"/>
            <a:ext cx="2190263" cy="2252717"/>
          </a:xfrm>
          <a:prstGeom prst="rect">
            <a:avLst/>
          </a:prstGeom>
          <a:noFill/>
          <a:ln>
            <a:noFill/>
          </a:ln>
        </p:spPr>
      </p:pic>
      <p:sp>
        <p:nvSpPr>
          <p:cNvPr id="1279" name="Google Shape;1279;p88"/>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280" name="Google Shape;1280;p88"/>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89"/>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Clr>
                <a:schemeClr val="dk1"/>
              </a:buClr>
              <a:buSzPts val="800"/>
              <a:buFont typeface="Arial"/>
              <a:buNone/>
            </a:pPr>
            <a:r>
              <a:rPr b="1" lang="en" sz="1700"/>
              <a:t>4. Avoid hub nodes</a:t>
            </a:r>
            <a:endParaRPr/>
          </a:p>
          <a:p>
            <a:pPr indent="0" lvl="0" marL="0" rtl="0" algn="l">
              <a:spcBef>
                <a:spcPts val="0"/>
              </a:spcBef>
              <a:spcAft>
                <a:spcPts val="0"/>
              </a:spcAft>
              <a:buClr>
                <a:schemeClr val="dk1"/>
              </a:buClr>
              <a:buSzPts val="800"/>
              <a:buFont typeface="Arial"/>
              <a:buNone/>
            </a:pPr>
            <a:r>
              <a:t/>
            </a:r>
            <a:endParaRPr b="1" sz="1700"/>
          </a:p>
        </p:txBody>
      </p:sp>
      <p:sp>
        <p:nvSpPr>
          <p:cNvPr id="1287" name="Google Shape;1287;p89"/>
          <p:cNvSpPr txBox="1"/>
          <p:nvPr/>
        </p:nvSpPr>
        <p:spPr>
          <a:xfrm>
            <a:off x="461600" y="1186325"/>
            <a:ext cx="8289000" cy="8865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800"/>
              </a:spcBef>
              <a:spcAft>
                <a:spcPts val="0"/>
              </a:spcAft>
              <a:buNone/>
            </a:pPr>
            <a:r>
              <a:rPr b="1" lang="en" sz="1400">
                <a:solidFill>
                  <a:schemeClr val="dk1"/>
                </a:solidFill>
                <a:latin typeface="Century Gothic"/>
                <a:ea typeface="Century Gothic"/>
                <a:cs typeface="Century Gothic"/>
                <a:sym typeface="Century Gothic"/>
              </a:rPr>
              <a:t>Example</a:t>
            </a:r>
            <a:r>
              <a:rPr lang="en" sz="1400">
                <a:solidFill>
                  <a:schemeClr val="dk1"/>
                </a:solidFill>
                <a:latin typeface="Century Gothic"/>
                <a:ea typeface="Century Gothic"/>
                <a:cs typeface="Century Gothic"/>
                <a:sym typeface="Century Gothic"/>
              </a:rPr>
              <a:t>: Given a company </a:t>
            </a:r>
            <a:r>
              <a:rPr b="1" lang="en" sz="1400">
                <a:solidFill>
                  <a:schemeClr val="dk1"/>
                </a:solidFill>
                <a:latin typeface="Century Gothic"/>
                <a:ea typeface="Century Gothic"/>
                <a:cs typeface="Century Gothic"/>
                <a:sym typeface="Century Gothic"/>
              </a:rPr>
              <a:t>A</a:t>
            </a:r>
            <a:r>
              <a:rPr lang="en" sz="1400">
                <a:solidFill>
                  <a:schemeClr val="dk1"/>
                </a:solidFill>
                <a:latin typeface="Century Gothic"/>
                <a:ea typeface="Century Gothic"/>
                <a:cs typeface="Century Gothic"/>
                <a:sym typeface="Century Gothic"/>
              </a:rPr>
              <a:t>, find all companies that are in the same country and </a:t>
            </a:r>
            <a:r>
              <a:rPr lang="en">
                <a:solidFill>
                  <a:schemeClr val="dk1"/>
                </a:solidFill>
                <a:latin typeface="Century Gothic"/>
                <a:ea typeface="Century Gothic"/>
                <a:cs typeface="Century Gothic"/>
                <a:sym typeface="Century Gothic"/>
              </a:rPr>
              <a:t>were ran by the same</a:t>
            </a:r>
            <a:r>
              <a:rPr lang="en" sz="1400">
                <a:solidFill>
                  <a:schemeClr val="dk1"/>
                </a:solidFill>
                <a:latin typeface="Century Gothic"/>
                <a:ea typeface="Century Gothic"/>
                <a:cs typeface="Century Gothic"/>
                <a:sym typeface="Century Gothic"/>
              </a:rPr>
              <a:t> CEO</a:t>
            </a:r>
            <a:endParaRPr sz="1400">
              <a:solidFill>
                <a:schemeClr val="dk1"/>
              </a:solidFill>
              <a:latin typeface="Century Gothic"/>
              <a:ea typeface="Century Gothic"/>
              <a:cs typeface="Century Gothic"/>
              <a:sym typeface="Century Gothic"/>
            </a:endParaRPr>
          </a:p>
        </p:txBody>
      </p:sp>
      <p:sp>
        <p:nvSpPr>
          <p:cNvPr id="1288" name="Google Shape;1288;p89"/>
          <p:cNvSpPr/>
          <p:nvPr/>
        </p:nvSpPr>
        <p:spPr>
          <a:xfrm>
            <a:off x="600731" y="2525025"/>
            <a:ext cx="509100" cy="5091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a:t>
            </a:r>
            <a:endParaRPr sz="1100"/>
          </a:p>
        </p:txBody>
      </p:sp>
      <p:cxnSp>
        <p:nvCxnSpPr>
          <p:cNvPr id="1289" name="Google Shape;1289;p89"/>
          <p:cNvCxnSpPr>
            <a:stCxn id="1288" idx="5"/>
            <a:endCxn id="1290" idx="1"/>
          </p:cNvCxnSpPr>
          <p:nvPr/>
        </p:nvCxnSpPr>
        <p:spPr>
          <a:xfrm>
            <a:off x="1035275" y="2959569"/>
            <a:ext cx="646800" cy="490200"/>
          </a:xfrm>
          <a:prstGeom prst="straightConnector1">
            <a:avLst/>
          </a:prstGeom>
          <a:noFill/>
          <a:ln cap="flat" cmpd="sng" w="9525">
            <a:solidFill>
              <a:schemeClr val="dk2"/>
            </a:solidFill>
            <a:prstDash val="solid"/>
            <a:round/>
            <a:headEnd len="med" w="med" type="none"/>
            <a:tailEnd len="med" w="med" type="none"/>
          </a:ln>
        </p:spPr>
      </p:cxnSp>
      <p:sp>
        <p:nvSpPr>
          <p:cNvPr id="1291" name="Google Shape;1291;p89"/>
          <p:cNvSpPr/>
          <p:nvPr/>
        </p:nvSpPr>
        <p:spPr>
          <a:xfrm>
            <a:off x="2507813" y="29916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B</a:t>
            </a:r>
            <a:endParaRPr sz="1100"/>
          </a:p>
        </p:txBody>
      </p:sp>
      <p:sp>
        <p:nvSpPr>
          <p:cNvPr id="1292" name="Google Shape;1292;p89"/>
          <p:cNvSpPr/>
          <p:nvPr/>
        </p:nvSpPr>
        <p:spPr>
          <a:xfrm>
            <a:off x="2473369" y="3463875"/>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a:t>
            </a:r>
            <a:endParaRPr sz="1100"/>
          </a:p>
        </p:txBody>
      </p:sp>
      <p:sp>
        <p:nvSpPr>
          <p:cNvPr id="1293" name="Google Shape;1293;p89"/>
          <p:cNvSpPr/>
          <p:nvPr/>
        </p:nvSpPr>
        <p:spPr>
          <a:xfrm>
            <a:off x="2282344" y="3884175"/>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D</a:t>
            </a:r>
            <a:endParaRPr sz="1100"/>
          </a:p>
        </p:txBody>
      </p:sp>
      <p:sp>
        <p:nvSpPr>
          <p:cNvPr id="1294" name="Google Shape;1294;p89"/>
          <p:cNvSpPr/>
          <p:nvPr/>
        </p:nvSpPr>
        <p:spPr>
          <a:xfrm>
            <a:off x="1950413" y="41487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E</a:t>
            </a:r>
            <a:endParaRPr sz="1100"/>
          </a:p>
        </p:txBody>
      </p:sp>
      <p:sp>
        <p:nvSpPr>
          <p:cNvPr id="1295" name="Google Shape;1295;p89"/>
          <p:cNvSpPr/>
          <p:nvPr/>
        </p:nvSpPr>
        <p:spPr>
          <a:xfrm>
            <a:off x="1344469" y="41487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F</a:t>
            </a:r>
            <a:endParaRPr sz="1100"/>
          </a:p>
        </p:txBody>
      </p:sp>
      <p:cxnSp>
        <p:nvCxnSpPr>
          <p:cNvPr id="1296" name="Google Shape;1296;p89"/>
          <p:cNvCxnSpPr>
            <a:stCxn id="1290" idx="7"/>
            <a:endCxn id="1291" idx="2"/>
          </p:cNvCxnSpPr>
          <p:nvPr/>
        </p:nvCxnSpPr>
        <p:spPr>
          <a:xfrm flipH="1" rot="10800000">
            <a:off x="2042038" y="3157581"/>
            <a:ext cx="465900" cy="292200"/>
          </a:xfrm>
          <a:prstGeom prst="straightConnector1">
            <a:avLst/>
          </a:prstGeom>
          <a:noFill/>
          <a:ln cap="flat" cmpd="sng" w="9525">
            <a:solidFill>
              <a:schemeClr val="dk2"/>
            </a:solidFill>
            <a:prstDash val="solid"/>
            <a:round/>
            <a:headEnd len="med" w="med" type="none"/>
            <a:tailEnd len="med" w="med" type="none"/>
          </a:ln>
        </p:spPr>
      </p:cxnSp>
      <p:cxnSp>
        <p:nvCxnSpPr>
          <p:cNvPr id="1297" name="Google Shape;1297;p89"/>
          <p:cNvCxnSpPr>
            <a:stCxn id="1290" idx="6"/>
            <a:endCxn id="1292" idx="2"/>
          </p:cNvCxnSpPr>
          <p:nvPr/>
        </p:nvCxnSpPr>
        <p:spPr>
          <a:xfrm>
            <a:off x="2116594" y="362977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89"/>
          <p:cNvCxnSpPr>
            <a:stCxn id="1290" idx="5"/>
            <a:endCxn id="1293" idx="2"/>
          </p:cNvCxnSpPr>
          <p:nvPr/>
        </p:nvCxnSpPr>
        <p:spPr>
          <a:xfrm>
            <a:off x="2042038" y="3809769"/>
            <a:ext cx="240300" cy="2403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89"/>
          <p:cNvCxnSpPr>
            <a:stCxn id="1290" idx="4"/>
            <a:endCxn id="1294" idx="1"/>
          </p:cNvCxnSpPr>
          <p:nvPr/>
        </p:nvCxnSpPr>
        <p:spPr>
          <a:xfrm>
            <a:off x="1862044" y="3884325"/>
            <a:ext cx="132300" cy="31290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89"/>
          <p:cNvCxnSpPr>
            <a:stCxn id="1290" idx="3"/>
            <a:endCxn id="1295" idx="0"/>
          </p:cNvCxnSpPr>
          <p:nvPr/>
        </p:nvCxnSpPr>
        <p:spPr>
          <a:xfrm flipH="1">
            <a:off x="1494850" y="3809769"/>
            <a:ext cx="187200" cy="3390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89"/>
          <p:cNvSpPr/>
          <p:nvPr/>
        </p:nvSpPr>
        <p:spPr>
          <a:xfrm>
            <a:off x="1777931" y="1846600"/>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Jill</a:t>
            </a:r>
            <a:endParaRPr sz="900"/>
          </a:p>
        </p:txBody>
      </p:sp>
      <p:cxnSp>
        <p:nvCxnSpPr>
          <p:cNvPr id="1302" name="Google Shape;1302;p89"/>
          <p:cNvCxnSpPr>
            <a:stCxn id="1291" idx="1"/>
            <a:endCxn id="1301" idx="5"/>
          </p:cNvCxnSpPr>
          <p:nvPr/>
        </p:nvCxnSpPr>
        <p:spPr>
          <a:xfrm rot="10800000">
            <a:off x="2118634" y="2222110"/>
            <a:ext cx="433200" cy="8181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89"/>
          <p:cNvCxnSpPr>
            <a:stCxn id="1288" idx="7"/>
            <a:endCxn id="1301" idx="2"/>
          </p:cNvCxnSpPr>
          <p:nvPr/>
        </p:nvCxnSpPr>
        <p:spPr>
          <a:xfrm flipH="1" rot="10800000">
            <a:off x="1035275" y="2066781"/>
            <a:ext cx="742800" cy="532800"/>
          </a:xfrm>
          <a:prstGeom prst="straightConnector1">
            <a:avLst/>
          </a:prstGeom>
          <a:noFill/>
          <a:ln cap="flat" cmpd="sng" w="9525">
            <a:solidFill>
              <a:schemeClr val="dk2"/>
            </a:solidFill>
            <a:prstDash val="solid"/>
            <a:round/>
            <a:headEnd len="med" w="med" type="none"/>
            <a:tailEnd len="med" w="med" type="none"/>
          </a:ln>
        </p:spPr>
      </p:cxnSp>
      <p:sp>
        <p:nvSpPr>
          <p:cNvPr id="1304" name="Google Shape;1304;p89"/>
          <p:cNvSpPr/>
          <p:nvPr/>
        </p:nvSpPr>
        <p:spPr>
          <a:xfrm>
            <a:off x="1944619" y="2708531"/>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G</a:t>
            </a:r>
            <a:endParaRPr sz="1100"/>
          </a:p>
        </p:txBody>
      </p:sp>
      <p:sp>
        <p:nvSpPr>
          <p:cNvPr id="1305" name="Google Shape;1305;p89"/>
          <p:cNvSpPr/>
          <p:nvPr/>
        </p:nvSpPr>
        <p:spPr>
          <a:xfrm>
            <a:off x="1494825" y="2708531"/>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H</a:t>
            </a:r>
            <a:endParaRPr sz="1100"/>
          </a:p>
        </p:txBody>
      </p:sp>
      <p:cxnSp>
        <p:nvCxnSpPr>
          <p:cNvPr id="1306" name="Google Shape;1306;p89"/>
          <p:cNvCxnSpPr>
            <a:stCxn id="1290" idx="0"/>
            <a:endCxn id="1304" idx="3"/>
          </p:cNvCxnSpPr>
          <p:nvPr/>
        </p:nvCxnSpPr>
        <p:spPr>
          <a:xfrm flipH="1" rot="10800000">
            <a:off x="1862044" y="2991825"/>
            <a:ext cx="126600" cy="38340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89"/>
          <p:cNvCxnSpPr>
            <a:endCxn id="1305" idx="4"/>
          </p:cNvCxnSpPr>
          <p:nvPr/>
        </p:nvCxnSpPr>
        <p:spPr>
          <a:xfrm rot="10800000">
            <a:off x="1645125" y="3040331"/>
            <a:ext cx="184800" cy="596400"/>
          </a:xfrm>
          <a:prstGeom prst="straightConnector1">
            <a:avLst/>
          </a:prstGeom>
          <a:noFill/>
          <a:ln cap="flat" cmpd="sng" w="9525">
            <a:solidFill>
              <a:schemeClr val="dk2"/>
            </a:solidFill>
            <a:prstDash val="solid"/>
            <a:round/>
            <a:headEnd len="med" w="med" type="none"/>
            <a:tailEnd len="med" w="med" type="none"/>
          </a:ln>
        </p:spPr>
      </p:cxnSp>
      <p:sp>
        <p:nvSpPr>
          <p:cNvPr id="1308" name="Google Shape;1308;p89"/>
          <p:cNvSpPr/>
          <p:nvPr/>
        </p:nvSpPr>
        <p:spPr>
          <a:xfrm>
            <a:off x="3024319" y="2816594"/>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John</a:t>
            </a:r>
            <a:endParaRPr sz="900"/>
          </a:p>
        </p:txBody>
      </p:sp>
      <p:sp>
        <p:nvSpPr>
          <p:cNvPr id="1309" name="Google Shape;1309;p89"/>
          <p:cNvSpPr/>
          <p:nvPr/>
        </p:nvSpPr>
        <p:spPr>
          <a:xfrm>
            <a:off x="3024319" y="3323275"/>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Bill</a:t>
            </a:r>
            <a:endParaRPr sz="900"/>
          </a:p>
        </p:txBody>
      </p:sp>
      <p:sp>
        <p:nvSpPr>
          <p:cNvPr id="1310" name="Google Shape;1310;p89"/>
          <p:cNvSpPr/>
          <p:nvPr/>
        </p:nvSpPr>
        <p:spPr>
          <a:xfrm>
            <a:off x="3024319" y="3829956"/>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Xu</a:t>
            </a:r>
            <a:endParaRPr sz="900"/>
          </a:p>
        </p:txBody>
      </p:sp>
      <p:cxnSp>
        <p:nvCxnSpPr>
          <p:cNvPr id="1311" name="Google Shape;1311;p89"/>
          <p:cNvCxnSpPr>
            <a:stCxn id="1292" idx="6"/>
            <a:endCxn id="1309" idx="2"/>
          </p:cNvCxnSpPr>
          <p:nvPr/>
        </p:nvCxnSpPr>
        <p:spPr>
          <a:xfrm flipH="1" rot="10800000">
            <a:off x="2773969" y="3543375"/>
            <a:ext cx="250500" cy="86400"/>
          </a:xfrm>
          <a:prstGeom prst="straightConnector1">
            <a:avLst/>
          </a:prstGeom>
          <a:noFill/>
          <a:ln cap="flat" cmpd="sng" w="9525">
            <a:solidFill>
              <a:schemeClr val="dk2"/>
            </a:solidFill>
            <a:prstDash val="solid"/>
            <a:round/>
            <a:headEnd len="med" w="med" type="none"/>
            <a:tailEnd len="med" w="med" type="none"/>
          </a:ln>
        </p:spPr>
      </p:cxnSp>
      <p:cxnSp>
        <p:nvCxnSpPr>
          <p:cNvPr id="1312" name="Google Shape;1312;p89"/>
          <p:cNvCxnSpPr>
            <a:stCxn id="1293" idx="6"/>
            <a:endCxn id="1310" idx="2"/>
          </p:cNvCxnSpPr>
          <p:nvPr/>
        </p:nvCxnSpPr>
        <p:spPr>
          <a:xfrm>
            <a:off x="2582944" y="4050075"/>
            <a:ext cx="441300" cy="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89"/>
          <p:cNvCxnSpPr>
            <a:stCxn id="1305" idx="0"/>
            <a:endCxn id="1301" idx="3"/>
          </p:cNvCxnSpPr>
          <p:nvPr/>
        </p:nvCxnSpPr>
        <p:spPr>
          <a:xfrm flipH="1" rot="10800000">
            <a:off x="1645125" y="2222231"/>
            <a:ext cx="191100" cy="486300"/>
          </a:xfrm>
          <a:prstGeom prst="straightConnector1">
            <a:avLst/>
          </a:prstGeom>
          <a:noFill/>
          <a:ln cap="flat" cmpd="sng" w="9525">
            <a:solidFill>
              <a:schemeClr val="dk2"/>
            </a:solidFill>
            <a:prstDash val="solid"/>
            <a:round/>
            <a:headEnd len="med" w="med" type="none"/>
            <a:tailEnd len="med" w="med" type="none"/>
          </a:ln>
        </p:spPr>
      </p:cxnSp>
      <p:sp>
        <p:nvSpPr>
          <p:cNvPr id="1314" name="Google Shape;1314;p89"/>
          <p:cNvSpPr/>
          <p:nvPr/>
        </p:nvSpPr>
        <p:spPr>
          <a:xfrm>
            <a:off x="655744" y="3709750"/>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Zach</a:t>
            </a:r>
            <a:endParaRPr sz="900"/>
          </a:p>
        </p:txBody>
      </p:sp>
      <p:cxnSp>
        <p:nvCxnSpPr>
          <p:cNvPr id="1315" name="Google Shape;1315;p89"/>
          <p:cNvCxnSpPr>
            <a:stCxn id="1314" idx="5"/>
            <a:endCxn id="1295" idx="2"/>
          </p:cNvCxnSpPr>
          <p:nvPr/>
        </p:nvCxnSpPr>
        <p:spPr>
          <a:xfrm>
            <a:off x="996312" y="4085399"/>
            <a:ext cx="348300" cy="229200"/>
          </a:xfrm>
          <a:prstGeom prst="straightConnector1">
            <a:avLst/>
          </a:prstGeom>
          <a:noFill/>
          <a:ln cap="flat" cmpd="sng" w="9525">
            <a:solidFill>
              <a:schemeClr val="dk2"/>
            </a:solidFill>
            <a:prstDash val="solid"/>
            <a:round/>
            <a:headEnd len="med" w="med" type="none"/>
            <a:tailEnd len="med" w="med" type="none"/>
          </a:ln>
        </p:spPr>
      </p:cxnSp>
      <p:cxnSp>
        <p:nvCxnSpPr>
          <p:cNvPr id="1316" name="Google Shape;1316;p89"/>
          <p:cNvCxnSpPr>
            <a:stCxn id="1291" idx="6"/>
            <a:endCxn id="1308" idx="2"/>
          </p:cNvCxnSpPr>
          <p:nvPr/>
        </p:nvCxnSpPr>
        <p:spPr>
          <a:xfrm flipH="1" rot="10800000">
            <a:off x="2808413" y="3036619"/>
            <a:ext cx="216000" cy="1209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89"/>
          <p:cNvCxnSpPr>
            <a:stCxn id="1288" idx="5"/>
            <a:endCxn id="1290" idx="1"/>
          </p:cNvCxnSpPr>
          <p:nvPr/>
        </p:nvCxnSpPr>
        <p:spPr>
          <a:xfrm>
            <a:off x="1035275" y="2959569"/>
            <a:ext cx="646800" cy="490200"/>
          </a:xfrm>
          <a:prstGeom prst="straightConnector1">
            <a:avLst/>
          </a:prstGeom>
          <a:noFill/>
          <a:ln cap="flat" cmpd="sng" w="28575">
            <a:solidFill>
              <a:schemeClr val="dk2"/>
            </a:solidFill>
            <a:prstDash val="solid"/>
            <a:round/>
            <a:headEnd len="med" w="med" type="none"/>
            <a:tailEnd len="med" w="med" type="stealth"/>
          </a:ln>
        </p:spPr>
      </p:cxnSp>
      <p:cxnSp>
        <p:nvCxnSpPr>
          <p:cNvPr id="1318" name="Google Shape;1318;p89"/>
          <p:cNvCxnSpPr>
            <a:endCxn id="1305" idx="4"/>
          </p:cNvCxnSpPr>
          <p:nvPr/>
        </p:nvCxnSpPr>
        <p:spPr>
          <a:xfrm rot="10800000">
            <a:off x="1645125" y="3040331"/>
            <a:ext cx="168900" cy="534000"/>
          </a:xfrm>
          <a:prstGeom prst="straightConnector1">
            <a:avLst/>
          </a:prstGeom>
          <a:noFill/>
          <a:ln cap="flat" cmpd="sng" w="28575">
            <a:solidFill>
              <a:schemeClr val="dk2"/>
            </a:solidFill>
            <a:prstDash val="solid"/>
            <a:round/>
            <a:headEnd len="med" w="med" type="none"/>
            <a:tailEnd len="med" w="med" type="stealth"/>
          </a:ln>
        </p:spPr>
      </p:cxnSp>
      <p:sp>
        <p:nvSpPr>
          <p:cNvPr id="1290" name="Google Shape;1290;p89"/>
          <p:cNvSpPr/>
          <p:nvPr/>
        </p:nvSpPr>
        <p:spPr>
          <a:xfrm>
            <a:off x="1607494" y="3375225"/>
            <a:ext cx="509100" cy="509100"/>
          </a:xfrm>
          <a:prstGeom prst="ellipse">
            <a:avLst/>
          </a:prstGeom>
          <a:solidFill>
            <a:srgbClr val="FFFF00"/>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US</a:t>
            </a:r>
            <a:endParaRPr sz="1100"/>
          </a:p>
        </p:txBody>
      </p:sp>
      <p:cxnSp>
        <p:nvCxnSpPr>
          <p:cNvPr id="1319" name="Google Shape;1319;p89"/>
          <p:cNvCxnSpPr>
            <a:stCxn id="1290" idx="0"/>
            <a:endCxn id="1304" idx="3"/>
          </p:cNvCxnSpPr>
          <p:nvPr/>
        </p:nvCxnSpPr>
        <p:spPr>
          <a:xfrm flipH="1" rot="10800000">
            <a:off x="1862044" y="2991825"/>
            <a:ext cx="126600" cy="383400"/>
          </a:xfrm>
          <a:prstGeom prst="straightConnector1">
            <a:avLst/>
          </a:prstGeom>
          <a:noFill/>
          <a:ln cap="flat" cmpd="sng" w="28575">
            <a:solidFill>
              <a:schemeClr val="dk2"/>
            </a:solidFill>
            <a:prstDash val="solid"/>
            <a:round/>
            <a:headEnd len="med" w="med" type="none"/>
            <a:tailEnd len="med" w="med" type="stealth"/>
          </a:ln>
        </p:spPr>
      </p:cxnSp>
      <p:cxnSp>
        <p:nvCxnSpPr>
          <p:cNvPr id="1320" name="Google Shape;1320;p89"/>
          <p:cNvCxnSpPr>
            <a:stCxn id="1290" idx="7"/>
            <a:endCxn id="1291" idx="2"/>
          </p:cNvCxnSpPr>
          <p:nvPr/>
        </p:nvCxnSpPr>
        <p:spPr>
          <a:xfrm flipH="1" rot="10800000">
            <a:off x="2042038" y="3157581"/>
            <a:ext cx="465900" cy="292200"/>
          </a:xfrm>
          <a:prstGeom prst="straightConnector1">
            <a:avLst/>
          </a:prstGeom>
          <a:noFill/>
          <a:ln cap="flat" cmpd="sng" w="28575">
            <a:solidFill>
              <a:schemeClr val="dk2"/>
            </a:solidFill>
            <a:prstDash val="solid"/>
            <a:round/>
            <a:headEnd len="med" w="med" type="none"/>
            <a:tailEnd len="med" w="med" type="stealth"/>
          </a:ln>
        </p:spPr>
      </p:cxnSp>
      <p:cxnSp>
        <p:nvCxnSpPr>
          <p:cNvPr id="1321" name="Google Shape;1321;p89"/>
          <p:cNvCxnSpPr>
            <a:stCxn id="1290" idx="6"/>
            <a:endCxn id="1292" idx="2"/>
          </p:cNvCxnSpPr>
          <p:nvPr/>
        </p:nvCxnSpPr>
        <p:spPr>
          <a:xfrm>
            <a:off x="2116594" y="3629775"/>
            <a:ext cx="356700" cy="0"/>
          </a:xfrm>
          <a:prstGeom prst="straightConnector1">
            <a:avLst/>
          </a:prstGeom>
          <a:noFill/>
          <a:ln cap="flat" cmpd="sng" w="28575">
            <a:solidFill>
              <a:schemeClr val="dk2"/>
            </a:solidFill>
            <a:prstDash val="solid"/>
            <a:round/>
            <a:headEnd len="med" w="med" type="none"/>
            <a:tailEnd len="med" w="med" type="stealth"/>
          </a:ln>
        </p:spPr>
      </p:cxnSp>
      <p:cxnSp>
        <p:nvCxnSpPr>
          <p:cNvPr id="1322" name="Google Shape;1322;p89"/>
          <p:cNvCxnSpPr>
            <a:stCxn id="1290" idx="5"/>
            <a:endCxn id="1293" idx="2"/>
          </p:cNvCxnSpPr>
          <p:nvPr/>
        </p:nvCxnSpPr>
        <p:spPr>
          <a:xfrm>
            <a:off x="2042038" y="3809769"/>
            <a:ext cx="240300" cy="240300"/>
          </a:xfrm>
          <a:prstGeom prst="straightConnector1">
            <a:avLst/>
          </a:prstGeom>
          <a:noFill/>
          <a:ln cap="flat" cmpd="sng" w="28575">
            <a:solidFill>
              <a:schemeClr val="dk2"/>
            </a:solidFill>
            <a:prstDash val="solid"/>
            <a:round/>
            <a:headEnd len="med" w="med" type="none"/>
            <a:tailEnd len="med" w="med" type="stealth"/>
          </a:ln>
        </p:spPr>
      </p:cxnSp>
      <p:cxnSp>
        <p:nvCxnSpPr>
          <p:cNvPr id="1323" name="Google Shape;1323;p89"/>
          <p:cNvCxnSpPr>
            <a:stCxn id="1290" idx="4"/>
            <a:endCxn id="1294" idx="1"/>
          </p:cNvCxnSpPr>
          <p:nvPr/>
        </p:nvCxnSpPr>
        <p:spPr>
          <a:xfrm>
            <a:off x="1862044" y="3884325"/>
            <a:ext cx="132300" cy="312900"/>
          </a:xfrm>
          <a:prstGeom prst="straightConnector1">
            <a:avLst/>
          </a:prstGeom>
          <a:noFill/>
          <a:ln cap="flat" cmpd="sng" w="28575">
            <a:solidFill>
              <a:schemeClr val="dk2"/>
            </a:solidFill>
            <a:prstDash val="solid"/>
            <a:round/>
            <a:headEnd len="med" w="med" type="none"/>
            <a:tailEnd len="med" w="med" type="stealth"/>
          </a:ln>
        </p:spPr>
      </p:cxnSp>
      <p:cxnSp>
        <p:nvCxnSpPr>
          <p:cNvPr id="1324" name="Google Shape;1324;p89"/>
          <p:cNvCxnSpPr>
            <a:stCxn id="1290" idx="3"/>
            <a:endCxn id="1295" idx="0"/>
          </p:cNvCxnSpPr>
          <p:nvPr/>
        </p:nvCxnSpPr>
        <p:spPr>
          <a:xfrm flipH="1">
            <a:off x="1494850" y="3809769"/>
            <a:ext cx="187200" cy="339000"/>
          </a:xfrm>
          <a:prstGeom prst="straightConnector1">
            <a:avLst/>
          </a:prstGeom>
          <a:noFill/>
          <a:ln cap="flat" cmpd="sng" w="28575">
            <a:solidFill>
              <a:schemeClr val="dk2"/>
            </a:solidFill>
            <a:prstDash val="solid"/>
            <a:round/>
            <a:headEnd len="med" w="med" type="none"/>
            <a:tailEnd len="med" w="med" type="stealth"/>
          </a:ln>
        </p:spPr>
      </p:cxnSp>
      <p:cxnSp>
        <p:nvCxnSpPr>
          <p:cNvPr id="1325" name="Google Shape;1325;p89"/>
          <p:cNvCxnSpPr>
            <a:stCxn id="1288" idx="7"/>
            <a:endCxn id="1301" idx="2"/>
          </p:cNvCxnSpPr>
          <p:nvPr/>
        </p:nvCxnSpPr>
        <p:spPr>
          <a:xfrm flipH="1" rot="10800000">
            <a:off x="1035275" y="2066781"/>
            <a:ext cx="742800" cy="532800"/>
          </a:xfrm>
          <a:prstGeom prst="straightConnector1">
            <a:avLst/>
          </a:prstGeom>
          <a:noFill/>
          <a:ln cap="flat" cmpd="sng" w="28575">
            <a:solidFill>
              <a:schemeClr val="dk2"/>
            </a:solidFill>
            <a:prstDash val="solid"/>
            <a:round/>
            <a:headEnd len="med" w="med" type="none"/>
            <a:tailEnd len="med" w="med" type="stealth"/>
          </a:ln>
        </p:spPr>
      </p:cxnSp>
      <p:cxnSp>
        <p:nvCxnSpPr>
          <p:cNvPr id="1326" name="Google Shape;1326;p89"/>
          <p:cNvCxnSpPr>
            <a:stCxn id="1301" idx="5"/>
            <a:endCxn id="1291" idx="1"/>
          </p:cNvCxnSpPr>
          <p:nvPr/>
        </p:nvCxnSpPr>
        <p:spPr>
          <a:xfrm>
            <a:off x="2118499" y="2222249"/>
            <a:ext cx="433200" cy="818100"/>
          </a:xfrm>
          <a:prstGeom prst="straightConnector1">
            <a:avLst/>
          </a:prstGeom>
          <a:noFill/>
          <a:ln cap="flat" cmpd="sng" w="28575">
            <a:solidFill>
              <a:schemeClr val="dk2"/>
            </a:solidFill>
            <a:prstDash val="solid"/>
            <a:round/>
            <a:headEnd len="med" w="med" type="none"/>
            <a:tailEnd len="med" w="med" type="stealth"/>
          </a:ln>
        </p:spPr>
      </p:cxnSp>
      <p:cxnSp>
        <p:nvCxnSpPr>
          <p:cNvPr id="1327" name="Google Shape;1327;p89"/>
          <p:cNvCxnSpPr>
            <a:stCxn id="1301" idx="3"/>
            <a:endCxn id="1305" idx="0"/>
          </p:cNvCxnSpPr>
          <p:nvPr/>
        </p:nvCxnSpPr>
        <p:spPr>
          <a:xfrm flipH="1">
            <a:off x="1645263" y="2222249"/>
            <a:ext cx="191100" cy="486300"/>
          </a:xfrm>
          <a:prstGeom prst="straightConnector1">
            <a:avLst/>
          </a:prstGeom>
          <a:noFill/>
          <a:ln cap="flat" cmpd="sng" w="28575">
            <a:solidFill>
              <a:schemeClr val="dk2"/>
            </a:solidFill>
            <a:prstDash val="solid"/>
            <a:round/>
            <a:headEnd len="med" w="med" type="none"/>
            <a:tailEnd len="med" w="med" type="stealth"/>
          </a:ln>
        </p:spPr>
      </p:cxnSp>
      <p:sp>
        <p:nvSpPr>
          <p:cNvPr id="1328" name="Google Shape;1328;p89"/>
          <p:cNvSpPr/>
          <p:nvPr/>
        </p:nvSpPr>
        <p:spPr>
          <a:xfrm>
            <a:off x="1470975" y="2706844"/>
            <a:ext cx="348300" cy="348600"/>
          </a:xfrm>
          <a:prstGeom prst="ellipse">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29" name="Google Shape;1329;p89"/>
          <p:cNvSpPr/>
          <p:nvPr/>
        </p:nvSpPr>
        <p:spPr>
          <a:xfrm>
            <a:off x="2484469" y="2966100"/>
            <a:ext cx="348300" cy="383700"/>
          </a:xfrm>
          <a:prstGeom prst="ellipse">
            <a:avLst/>
          </a:prstGeom>
          <a:noFill/>
          <a:ln cap="flat" cmpd="sng" w="3810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330" name="Google Shape;1330;p89"/>
          <p:cNvPicPr preferRelativeResize="0"/>
          <p:nvPr/>
        </p:nvPicPr>
        <p:blipFill>
          <a:blip r:embed="rId3">
            <a:alphaModFix/>
          </a:blip>
          <a:stretch>
            <a:fillRect/>
          </a:stretch>
        </p:blipFill>
        <p:spPr>
          <a:xfrm>
            <a:off x="3269672" y="3942074"/>
            <a:ext cx="515718" cy="515718"/>
          </a:xfrm>
          <a:prstGeom prst="rect">
            <a:avLst/>
          </a:prstGeom>
          <a:noFill/>
          <a:ln>
            <a:noFill/>
          </a:ln>
        </p:spPr>
      </p:pic>
      <p:sp>
        <p:nvSpPr>
          <p:cNvPr id="1331" name="Google Shape;1331;p89"/>
          <p:cNvSpPr/>
          <p:nvPr/>
        </p:nvSpPr>
        <p:spPr>
          <a:xfrm>
            <a:off x="5146969" y="2566125"/>
            <a:ext cx="509100" cy="509100"/>
          </a:xfrm>
          <a:prstGeom prst="ellipse">
            <a:avLst/>
          </a:prstGeom>
          <a:solidFill>
            <a:srgbClr val="EA999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a:t>
            </a:r>
            <a:endParaRPr sz="1100"/>
          </a:p>
        </p:txBody>
      </p:sp>
      <p:cxnSp>
        <p:nvCxnSpPr>
          <p:cNvPr id="1332" name="Google Shape;1332;p89"/>
          <p:cNvCxnSpPr>
            <a:stCxn id="1331" idx="5"/>
            <a:endCxn id="1333" idx="1"/>
          </p:cNvCxnSpPr>
          <p:nvPr/>
        </p:nvCxnSpPr>
        <p:spPr>
          <a:xfrm>
            <a:off x="5581513" y="3000669"/>
            <a:ext cx="646800" cy="490200"/>
          </a:xfrm>
          <a:prstGeom prst="straightConnector1">
            <a:avLst/>
          </a:prstGeom>
          <a:noFill/>
          <a:ln cap="flat" cmpd="sng" w="9525">
            <a:solidFill>
              <a:schemeClr val="dk2"/>
            </a:solidFill>
            <a:prstDash val="solid"/>
            <a:round/>
            <a:headEnd len="med" w="med" type="none"/>
            <a:tailEnd len="med" w="med" type="none"/>
          </a:ln>
        </p:spPr>
      </p:cxnSp>
      <p:sp>
        <p:nvSpPr>
          <p:cNvPr id="1334" name="Google Shape;1334;p89"/>
          <p:cNvSpPr/>
          <p:nvPr/>
        </p:nvSpPr>
        <p:spPr>
          <a:xfrm>
            <a:off x="7054050" y="30327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B</a:t>
            </a:r>
            <a:endParaRPr sz="1100"/>
          </a:p>
        </p:txBody>
      </p:sp>
      <p:sp>
        <p:nvSpPr>
          <p:cNvPr id="1335" name="Google Shape;1335;p89"/>
          <p:cNvSpPr/>
          <p:nvPr/>
        </p:nvSpPr>
        <p:spPr>
          <a:xfrm>
            <a:off x="7019606" y="3504975"/>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a:t>
            </a:r>
            <a:endParaRPr sz="1100"/>
          </a:p>
        </p:txBody>
      </p:sp>
      <p:sp>
        <p:nvSpPr>
          <p:cNvPr id="1336" name="Google Shape;1336;p89"/>
          <p:cNvSpPr/>
          <p:nvPr/>
        </p:nvSpPr>
        <p:spPr>
          <a:xfrm>
            <a:off x="6828581" y="3925275"/>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D</a:t>
            </a:r>
            <a:endParaRPr sz="1100"/>
          </a:p>
        </p:txBody>
      </p:sp>
      <p:sp>
        <p:nvSpPr>
          <p:cNvPr id="1337" name="Google Shape;1337;p89"/>
          <p:cNvSpPr/>
          <p:nvPr/>
        </p:nvSpPr>
        <p:spPr>
          <a:xfrm>
            <a:off x="6496650" y="41898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E</a:t>
            </a:r>
            <a:endParaRPr sz="1100"/>
          </a:p>
        </p:txBody>
      </p:sp>
      <p:sp>
        <p:nvSpPr>
          <p:cNvPr id="1338" name="Google Shape;1338;p89"/>
          <p:cNvSpPr/>
          <p:nvPr/>
        </p:nvSpPr>
        <p:spPr>
          <a:xfrm>
            <a:off x="5890706" y="4189819"/>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F</a:t>
            </a:r>
            <a:endParaRPr sz="1100"/>
          </a:p>
        </p:txBody>
      </p:sp>
      <p:cxnSp>
        <p:nvCxnSpPr>
          <p:cNvPr id="1339" name="Google Shape;1339;p89"/>
          <p:cNvCxnSpPr>
            <a:stCxn id="1333" idx="7"/>
            <a:endCxn id="1334" idx="2"/>
          </p:cNvCxnSpPr>
          <p:nvPr/>
        </p:nvCxnSpPr>
        <p:spPr>
          <a:xfrm flipH="1" rot="10800000">
            <a:off x="6588275" y="3198681"/>
            <a:ext cx="465900" cy="292200"/>
          </a:xfrm>
          <a:prstGeom prst="straightConnector1">
            <a:avLst/>
          </a:prstGeom>
          <a:noFill/>
          <a:ln cap="flat" cmpd="sng" w="9525">
            <a:solidFill>
              <a:schemeClr val="dk2"/>
            </a:solidFill>
            <a:prstDash val="solid"/>
            <a:round/>
            <a:headEnd len="med" w="med" type="none"/>
            <a:tailEnd len="med" w="med" type="none"/>
          </a:ln>
        </p:spPr>
      </p:cxnSp>
      <p:cxnSp>
        <p:nvCxnSpPr>
          <p:cNvPr id="1340" name="Google Shape;1340;p89"/>
          <p:cNvCxnSpPr>
            <a:stCxn id="1333" idx="6"/>
            <a:endCxn id="1335" idx="2"/>
          </p:cNvCxnSpPr>
          <p:nvPr/>
        </p:nvCxnSpPr>
        <p:spPr>
          <a:xfrm>
            <a:off x="6662831" y="367087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89"/>
          <p:cNvCxnSpPr>
            <a:stCxn id="1333" idx="5"/>
            <a:endCxn id="1336" idx="2"/>
          </p:cNvCxnSpPr>
          <p:nvPr/>
        </p:nvCxnSpPr>
        <p:spPr>
          <a:xfrm>
            <a:off x="6588275" y="3850869"/>
            <a:ext cx="240300" cy="24030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89"/>
          <p:cNvCxnSpPr>
            <a:stCxn id="1333" idx="4"/>
            <a:endCxn id="1337" idx="1"/>
          </p:cNvCxnSpPr>
          <p:nvPr/>
        </p:nvCxnSpPr>
        <p:spPr>
          <a:xfrm>
            <a:off x="6408281" y="3925425"/>
            <a:ext cx="132300" cy="312900"/>
          </a:xfrm>
          <a:prstGeom prst="straightConnector1">
            <a:avLst/>
          </a:prstGeom>
          <a:noFill/>
          <a:ln cap="flat" cmpd="sng" w="9525">
            <a:solidFill>
              <a:schemeClr val="dk2"/>
            </a:solidFill>
            <a:prstDash val="solid"/>
            <a:round/>
            <a:headEnd len="med" w="med" type="none"/>
            <a:tailEnd len="med" w="med" type="none"/>
          </a:ln>
        </p:spPr>
      </p:cxnSp>
      <p:cxnSp>
        <p:nvCxnSpPr>
          <p:cNvPr id="1343" name="Google Shape;1343;p89"/>
          <p:cNvCxnSpPr>
            <a:stCxn id="1333" idx="3"/>
            <a:endCxn id="1338" idx="0"/>
          </p:cNvCxnSpPr>
          <p:nvPr/>
        </p:nvCxnSpPr>
        <p:spPr>
          <a:xfrm flipH="1">
            <a:off x="6041087" y="3850869"/>
            <a:ext cx="187200" cy="339000"/>
          </a:xfrm>
          <a:prstGeom prst="straightConnector1">
            <a:avLst/>
          </a:prstGeom>
          <a:noFill/>
          <a:ln cap="flat" cmpd="sng" w="9525">
            <a:solidFill>
              <a:schemeClr val="dk2"/>
            </a:solidFill>
            <a:prstDash val="solid"/>
            <a:round/>
            <a:headEnd len="med" w="med" type="none"/>
            <a:tailEnd len="med" w="med" type="none"/>
          </a:ln>
        </p:spPr>
      </p:cxnSp>
      <p:sp>
        <p:nvSpPr>
          <p:cNvPr id="1344" name="Google Shape;1344;p89"/>
          <p:cNvSpPr/>
          <p:nvPr/>
        </p:nvSpPr>
        <p:spPr>
          <a:xfrm>
            <a:off x="6324169" y="1887700"/>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Jill</a:t>
            </a:r>
            <a:endParaRPr sz="900"/>
          </a:p>
        </p:txBody>
      </p:sp>
      <p:cxnSp>
        <p:nvCxnSpPr>
          <p:cNvPr id="1345" name="Google Shape;1345;p89"/>
          <p:cNvCxnSpPr>
            <a:stCxn id="1334" idx="1"/>
            <a:endCxn id="1344" idx="5"/>
          </p:cNvCxnSpPr>
          <p:nvPr/>
        </p:nvCxnSpPr>
        <p:spPr>
          <a:xfrm rot="10800000">
            <a:off x="6664872" y="2263210"/>
            <a:ext cx="433200" cy="818100"/>
          </a:xfrm>
          <a:prstGeom prst="straightConnector1">
            <a:avLst/>
          </a:prstGeom>
          <a:noFill/>
          <a:ln cap="flat" cmpd="sng" w="9525">
            <a:solidFill>
              <a:schemeClr val="dk2"/>
            </a:solidFill>
            <a:prstDash val="solid"/>
            <a:round/>
            <a:headEnd len="med" w="med" type="none"/>
            <a:tailEnd len="med" w="med" type="none"/>
          </a:ln>
        </p:spPr>
      </p:cxnSp>
      <p:cxnSp>
        <p:nvCxnSpPr>
          <p:cNvPr id="1346" name="Google Shape;1346;p89"/>
          <p:cNvCxnSpPr>
            <a:stCxn id="1331" idx="7"/>
            <a:endCxn id="1344" idx="2"/>
          </p:cNvCxnSpPr>
          <p:nvPr/>
        </p:nvCxnSpPr>
        <p:spPr>
          <a:xfrm flipH="1" rot="10800000">
            <a:off x="5581513" y="2107881"/>
            <a:ext cx="742800" cy="532800"/>
          </a:xfrm>
          <a:prstGeom prst="straightConnector1">
            <a:avLst/>
          </a:prstGeom>
          <a:noFill/>
          <a:ln cap="flat" cmpd="sng" w="9525">
            <a:solidFill>
              <a:schemeClr val="dk2"/>
            </a:solidFill>
            <a:prstDash val="solid"/>
            <a:round/>
            <a:headEnd len="med" w="med" type="none"/>
            <a:tailEnd len="med" w="med" type="none"/>
          </a:ln>
        </p:spPr>
      </p:cxnSp>
      <p:sp>
        <p:nvSpPr>
          <p:cNvPr id="1347" name="Google Shape;1347;p89"/>
          <p:cNvSpPr/>
          <p:nvPr/>
        </p:nvSpPr>
        <p:spPr>
          <a:xfrm>
            <a:off x="6490856" y="2749631"/>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G</a:t>
            </a:r>
            <a:endParaRPr sz="1100"/>
          </a:p>
        </p:txBody>
      </p:sp>
      <p:sp>
        <p:nvSpPr>
          <p:cNvPr id="1348" name="Google Shape;1348;p89"/>
          <p:cNvSpPr/>
          <p:nvPr/>
        </p:nvSpPr>
        <p:spPr>
          <a:xfrm>
            <a:off x="6041063" y="2749631"/>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H</a:t>
            </a:r>
            <a:endParaRPr sz="1100"/>
          </a:p>
        </p:txBody>
      </p:sp>
      <p:cxnSp>
        <p:nvCxnSpPr>
          <p:cNvPr id="1349" name="Google Shape;1349;p89"/>
          <p:cNvCxnSpPr>
            <a:stCxn id="1333" idx="0"/>
            <a:endCxn id="1347" idx="3"/>
          </p:cNvCxnSpPr>
          <p:nvPr/>
        </p:nvCxnSpPr>
        <p:spPr>
          <a:xfrm flipH="1" rot="10800000">
            <a:off x="6408281" y="3032925"/>
            <a:ext cx="126600" cy="383400"/>
          </a:xfrm>
          <a:prstGeom prst="straightConnector1">
            <a:avLst/>
          </a:prstGeom>
          <a:noFill/>
          <a:ln cap="flat" cmpd="sng" w="9525">
            <a:solidFill>
              <a:schemeClr val="dk2"/>
            </a:solidFill>
            <a:prstDash val="solid"/>
            <a:round/>
            <a:headEnd len="med" w="med" type="none"/>
            <a:tailEnd len="med" w="med" type="none"/>
          </a:ln>
        </p:spPr>
      </p:cxnSp>
      <p:cxnSp>
        <p:nvCxnSpPr>
          <p:cNvPr id="1350" name="Google Shape;1350;p89"/>
          <p:cNvCxnSpPr>
            <a:endCxn id="1348" idx="4"/>
          </p:cNvCxnSpPr>
          <p:nvPr/>
        </p:nvCxnSpPr>
        <p:spPr>
          <a:xfrm rot="10800000">
            <a:off x="6191363" y="3081431"/>
            <a:ext cx="100200" cy="296100"/>
          </a:xfrm>
          <a:prstGeom prst="straightConnector1">
            <a:avLst/>
          </a:prstGeom>
          <a:noFill/>
          <a:ln cap="flat" cmpd="sng" w="28575">
            <a:solidFill>
              <a:schemeClr val="dk2"/>
            </a:solidFill>
            <a:prstDash val="solid"/>
            <a:round/>
            <a:headEnd len="med" w="med" type="stealth"/>
            <a:tailEnd len="med" w="med" type="none"/>
          </a:ln>
        </p:spPr>
      </p:cxnSp>
      <p:sp>
        <p:nvSpPr>
          <p:cNvPr id="1351" name="Google Shape;1351;p89"/>
          <p:cNvSpPr/>
          <p:nvPr/>
        </p:nvSpPr>
        <p:spPr>
          <a:xfrm>
            <a:off x="7570556" y="2857694"/>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John</a:t>
            </a:r>
            <a:endParaRPr sz="900"/>
          </a:p>
        </p:txBody>
      </p:sp>
      <p:sp>
        <p:nvSpPr>
          <p:cNvPr id="1352" name="Google Shape;1352;p89"/>
          <p:cNvSpPr/>
          <p:nvPr/>
        </p:nvSpPr>
        <p:spPr>
          <a:xfrm>
            <a:off x="7570556" y="3364375"/>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Bill</a:t>
            </a:r>
            <a:endParaRPr sz="900"/>
          </a:p>
        </p:txBody>
      </p:sp>
      <p:sp>
        <p:nvSpPr>
          <p:cNvPr id="1353" name="Google Shape;1353;p89"/>
          <p:cNvSpPr/>
          <p:nvPr/>
        </p:nvSpPr>
        <p:spPr>
          <a:xfrm>
            <a:off x="7570556" y="3871056"/>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Xu</a:t>
            </a:r>
            <a:endParaRPr sz="900"/>
          </a:p>
        </p:txBody>
      </p:sp>
      <p:cxnSp>
        <p:nvCxnSpPr>
          <p:cNvPr id="1354" name="Google Shape;1354;p89"/>
          <p:cNvCxnSpPr>
            <a:stCxn id="1335" idx="6"/>
            <a:endCxn id="1352" idx="2"/>
          </p:cNvCxnSpPr>
          <p:nvPr/>
        </p:nvCxnSpPr>
        <p:spPr>
          <a:xfrm flipH="1" rot="10800000">
            <a:off x="7320206" y="3584475"/>
            <a:ext cx="250500" cy="86400"/>
          </a:xfrm>
          <a:prstGeom prst="straightConnector1">
            <a:avLst/>
          </a:prstGeom>
          <a:noFill/>
          <a:ln cap="flat" cmpd="sng" w="9525">
            <a:solidFill>
              <a:schemeClr val="dk2"/>
            </a:solidFill>
            <a:prstDash val="solid"/>
            <a:round/>
            <a:headEnd len="med" w="med" type="none"/>
            <a:tailEnd len="med" w="med" type="none"/>
          </a:ln>
        </p:spPr>
      </p:cxnSp>
      <p:cxnSp>
        <p:nvCxnSpPr>
          <p:cNvPr id="1355" name="Google Shape;1355;p89"/>
          <p:cNvCxnSpPr>
            <a:stCxn id="1336" idx="6"/>
            <a:endCxn id="1353" idx="2"/>
          </p:cNvCxnSpPr>
          <p:nvPr/>
        </p:nvCxnSpPr>
        <p:spPr>
          <a:xfrm>
            <a:off x="7129181" y="4091175"/>
            <a:ext cx="441300" cy="0"/>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89"/>
          <p:cNvCxnSpPr>
            <a:stCxn id="1348" idx="0"/>
            <a:endCxn id="1344" idx="3"/>
          </p:cNvCxnSpPr>
          <p:nvPr/>
        </p:nvCxnSpPr>
        <p:spPr>
          <a:xfrm flipH="1" rot="10800000">
            <a:off x="6191363" y="2263331"/>
            <a:ext cx="191100" cy="486300"/>
          </a:xfrm>
          <a:prstGeom prst="straightConnector1">
            <a:avLst/>
          </a:prstGeom>
          <a:noFill/>
          <a:ln cap="flat" cmpd="sng" w="9525">
            <a:solidFill>
              <a:schemeClr val="dk2"/>
            </a:solidFill>
            <a:prstDash val="solid"/>
            <a:round/>
            <a:headEnd len="med" w="med" type="none"/>
            <a:tailEnd len="med" w="med" type="none"/>
          </a:ln>
        </p:spPr>
      </p:cxnSp>
      <p:sp>
        <p:nvSpPr>
          <p:cNvPr id="1357" name="Google Shape;1357;p89"/>
          <p:cNvSpPr/>
          <p:nvPr/>
        </p:nvSpPr>
        <p:spPr>
          <a:xfrm>
            <a:off x="5201981" y="3750850"/>
            <a:ext cx="399000" cy="440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7</a:t>
            </a:r>
            <a:endParaRPr sz="900"/>
          </a:p>
        </p:txBody>
      </p:sp>
      <p:cxnSp>
        <p:nvCxnSpPr>
          <p:cNvPr id="1358" name="Google Shape;1358;p89"/>
          <p:cNvCxnSpPr>
            <a:stCxn id="1357" idx="5"/>
            <a:endCxn id="1338" idx="2"/>
          </p:cNvCxnSpPr>
          <p:nvPr/>
        </p:nvCxnSpPr>
        <p:spPr>
          <a:xfrm>
            <a:off x="5542549" y="4126499"/>
            <a:ext cx="348300" cy="229200"/>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89"/>
          <p:cNvCxnSpPr>
            <a:stCxn id="1334" idx="6"/>
            <a:endCxn id="1351" idx="2"/>
          </p:cNvCxnSpPr>
          <p:nvPr/>
        </p:nvCxnSpPr>
        <p:spPr>
          <a:xfrm flipH="1" rot="10800000">
            <a:off x="7354650" y="3077719"/>
            <a:ext cx="216000" cy="120900"/>
          </a:xfrm>
          <a:prstGeom prst="straightConnector1">
            <a:avLst/>
          </a:prstGeom>
          <a:noFill/>
          <a:ln cap="flat" cmpd="sng" w="9525">
            <a:solidFill>
              <a:schemeClr val="dk2"/>
            </a:solidFill>
            <a:prstDash val="solid"/>
            <a:round/>
            <a:headEnd len="med" w="med" type="none"/>
            <a:tailEnd len="med" w="med" type="none"/>
          </a:ln>
        </p:spPr>
      </p:cxnSp>
      <p:cxnSp>
        <p:nvCxnSpPr>
          <p:cNvPr id="1360" name="Google Shape;1360;p89"/>
          <p:cNvCxnSpPr>
            <a:stCxn id="1331" idx="5"/>
            <a:endCxn id="1333" idx="1"/>
          </p:cNvCxnSpPr>
          <p:nvPr/>
        </p:nvCxnSpPr>
        <p:spPr>
          <a:xfrm>
            <a:off x="5581513" y="3000669"/>
            <a:ext cx="646800" cy="490200"/>
          </a:xfrm>
          <a:prstGeom prst="straightConnector1">
            <a:avLst/>
          </a:prstGeom>
          <a:noFill/>
          <a:ln cap="flat" cmpd="sng" w="9525">
            <a:solidFill>
              <a:schemeClr val="dk2"/>
            </a:solidFill>
            <a:prstDash val="solid"/>
            <a:round/>
            <a:headEnd len="med" w="med" type="none"/>
            <a:tailEnd len="med" w="med" type="none"/>
          </a:ln>
        </p:spPr>
      </p:cxnSp>
      <p:sp>
        <p:nvSpPr>
          <p:cNvPr id="1333" name="Google Shape;1333;p89"/>
          <p:cNvSpPr/>
          <p:nvPr/>
        </p:nvSpPr>
        <p:spPr>
          <a:xfrm>
            <a:off x="6153731" y="3416325"/>
            <a:ext cx="509100" cy="509100"/>
          </a:xfrm>
          <a:prstGeom prst="ellipse">
            <a:avLst/>
          </a:prstGeom>
          <a:solidFill>
            <a:srgbClr val="FFFF00"/>
          </a:solidFill>
          <a:ln cap="flat" cmpd="sng" w="3810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US</a:t>
            </a:r>
            <a:endParaRPr sz="1100"/>
          </a:p>
        </p:txBody>
      </p:sp>
      <p:cxnSp>
        <p:nvCxnSpPr>
          <p:cNvPr id="1361" name="Google Shape;1361;p89"/>
          <p:cNvCxnSpPr>
            <a:stCxn id="1331" idx="7"/>
            <a:endCxn id="1344" idx="2"/>
          </p:cNvCxnSpPr>
          <p:nvPr/>
        </p:nvCxnSpPr>
        <p:spPr>
          <a:xfrm flipH="1" rot="10800000">
            <a:off x="5581513" y="2107881"/>
            <a:ext cx="742800" cy="532800"/>
          </a:xfrm>
          <a:prstGeom prst="straightConnector1">
            <a:avLst/>
          </a:prstGeom>
          <a:noFill/>
          <a:ln cap="flat" cmpd="sng" w="28575">
            <a:solidFill>
              <a:schemeClr val="dk2"/>
            </a:solidFill>
            <a:prstDash val="solid"/>
            <a:round/>
            <a:headEnd len="med" w="med" type="none"/>
            <a:tailEnd len="med" w="med" type="stealth"/>
          </a:ln>
        </p:spPr>
      </p:cxnSp>
      <p:cxnSp>
        <p:nvCxnSpPr>
          <p:cNvPr id="1362" name="Google Shape;1362;p89"/>
          <p:cNvCxnSpPr>
            <a:stCxn id="1344" idx="5"/>
            <a:endCxn id="1334" idx="1"/>
          </p:cNvCxnSpPr>
          <p:nvPr/>
        </p:nvCxnSpPr>
        <p:spPr>
          <a:xfrm>
            <a:off x="6664737" y="2263349"/>
            <a:ext cx="433200" cy="818100"/>
          </a:xfrm>
          <a:prstGeom prst="straightConnector1">
            <a:avLst/>
          </a:prstGeom>
          <a:noFill/>
          <a:ln cap="flat" cmpd="sng" w="28575">
            <a:solidFill>
              <a:schemeClr val="dk2"/>
            </a:solidFill>
            <a:prstDash val="solid"/>
            <a:round/>
            <a:headEnd len="med" w="med" type="none"/>
            <a:tailEnd len="med" w="med" type="stealth"/>
          </a:ln>
        </p:spPr>
      </p:cxnSp>
      <p:cxnSp>
        <p:nvCxnSpPr>
          <p:cNvPr id="1363" name="Google Shape;1363;p89"/>
          <p:cNvCxnSpPr>
            <a:stCxn id="1344" idx="3"/>
            <a:endCxn id="1348" idx="0"/>
          </p:cNvCxnSpPr>
          <p:nvPr/>
        </p:nvCxnSpPr>
        <p:spPr>
          <a:xfrm flipH="1">
            <a:off x="6191501" y="2263349"/>
            <a:ext cx="191100" cy="486300"/>
          </a:xfrm>
          <a:prstGeom prst="straightConnector1">
            <a:avLst/>
          </a:prstGeom>
          <a:noFill/>
          <a:ln cap="flat" cmpd="sng" w="28575">
            <a:solidFill>
              <a:schemeClr val="dk2"/>
            </a:solidFill>
            <a:prstDash val="solid"/>
            <a:round/>
            <a:headEnd len="med" w="med" type="none"/>
            <a:tailEnd len="med" w="med" type="stealth"/>
          </a:ln>
        </p:spPr>
      </p:cxnSp>
      <p:sp>
        <p:nvSpPr>
          <p:cNvPr id="1364" name="Google Shape;1364;p89"/>
          <p:cNvSpPr/>
          <p:nvPr/>
        </p:nvSpPr>
        <p:spPr>
          <a:xfrm>
            <a:off x="2653369" y="2388891"/>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H</a:t>
            </a:r>
            <a:endParaRPr sz="1100"/>
          </a:p>
        </p:txBody>
      </p:sp>
      <p:cxnSp>
        <p:nvCxnSpPr>
          <p:cNvPr id="1365" name="Google Shape;1365;p89"/>
          <p:cNvCxnSpPr>
            <a:stCxn id="1301" idx="6"/>
            <a:endCxn id="1364" idx="1"/>
          </p:cNvCxnSpPr>
          <p:nvPr/>
        </p:nvCxnSpPr>
        <p:spPr>
          <a:xfrm>
            <a:off x="2176931" y="2066650"/>
            <a:ext cx="520500" cy="370800"/>
          </a:xfrm>
          <a:prstGeom prst="straightConnector1">
            <a:avLst/>
          </a:prstGeom>
          <a:noFill/>
          <a:ln cap="flat" cmpd="sng" w="9525">
            <a:solidFill>
              <a:schemeClr val="dk2"/>
            </a:solidFill>
            <a:prstDash val="solid"/>
            <a:round/>
            <a:headEnd len="med" w="med" type="none"/>
            <a:tailEnd len="med" w="med" type="none"/>
          </a:ln>
        </p:spPr>
      </p:cxnSp>
      <p:sp>
        <p:nvSpPr>
          <p:cNvPr id="1366" name="Google Shape;1366;p89"/>
          <p:cNvSpPr/>
          <p:nvPr/>
        </p:nvSpPr>
        <p:spPr>
          <a:xfrm>
            <a:off x="7199550" y="2407894"/>
            <a:ext cx="300600" cy="3318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H</a:t>
            </a:r>
            <a:endParaRPr sz="1100"/>
          </a:p>
        </p:txBody>
      </p:sp>
      <p:cxnSp>
        <p:nvCxnSpPr>
          <p:cNvPr id="1367" name="Google Shape;1367;p89"/>
          <p:cNvCxnSpPr>
            <a:stCxn id="1344" idx="6"/>
            <a:endCxn id="1366" idx="1"/>
          </p:cNvCxnSpPr>
          <p:nvPr/>
        </p:nvCxnSpPr>
        <p:spPr>
          <a:xfrm>
            <a:off x="6723169" y="2107750"/>
            <a:ext cx="520500" cy="348600"/>
          </a:xfrm>
          <a:prstGeom prst="straightConnector1">
            <a:avLst/>
          </a:prstGeom>
          <a:noFill/>
          <a:ln cap="flat" cmpd="sng" w="9525">
            <a:solidFill>
              <a:schemeClr val="dk2"/>
            </a:solidFill>
            <a:prstDash val="solid"/>
            <a:round/>
            <a:headEnd len="med" w="med" type="none"/>
            <a:tailEnd len="med" w="med" type="none"/>
          </a:ln>
        </p:spPr>
      </p:cxnSp>
      <p:cxnSp>
        <p:nvCxnSpPr>
          <p:cNvPr id="1368" name="Google Shape;1368;p89"/>
          <p:cNvCxnSpPr>
            <a:stCxn id="1334" idx="2"/>
            <a:endCxn id="1333" idx="7"/>
          </p:cNvCxnSpPr>
          <p:nvPr/>
        </p:nvCxnSpPr>
        <p:spPr>
          <a:xfrm flipH="1">
            <a:off x="6588150" y="3198619"/>
            <a:ext cx="465900" cy="292200"/>
          </a:xfrm>
          <a:prstGeom prst="straightConnector1">
            <a:avLst/>
          </a:prstGeom>
          <a:noFill/>
          <a:ln cap="flat" cmpd="sng" w="28575">
            <a:solidFill>
              <a:schemeClr val="dk2"/>
            </a:solidFill>
            <a:prstDash val="solid"/>
            <a:round/>
            <a:headEnd len="med" w="med" type="none"/>
            <a:tailEnd len="med" w="med" type="stealth"/>
          </a:ln>
        </p:spPr>
      </p:cxnSp>
      <p:sp>
        <p:nvSpPr>
          <p:cNvPr id="1369" name="Google Shape;1369;p89"/>
          <p:cNvSpPr/>
          <p:nvPr/>
        </p:nvSpPr>
        <p:spPr>
          <a:xfrm>
            <a:off x="6041063" y="2749369"/>
            <a:ext cx="300600" cy="331800"/>
          </a:xfrm>
          <a:prstGeom prst="ellipse">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0" name="Google Shape;1370;p89"/>
          <p:cNvSpPr/>
          <p:nvPr/>
        </p:nvSpPr>
        <p:spPr>
          <a:xfrm>
            <a:off x="7057125" y="3034144"/>
            <a:ext cx="300600" cy="331800"/>
          </a:xfrm>
          <a:prstGeom prst="ellipse">
            <a:avLst/>
          </a:prstGeom>
          <a:noFill/>
          <a:ln cap="flat" cmpd="sng" w="38100">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371" name="Google Shape;1371;p89"/>
          <p:cNvCxnSpPr>
            <a:stCxn id="1301" idx="6"/>
            <a:endCxn id="1364" idx="1"/>
          </p:cNvCxnSpPr>
          <p:nvPr/>
        </p:nvCxnSpPr>
        <p:spPr>
          <a:xfrm>
            <a:off x="2176931" y="2066650"/>
            <a:ext cx="520500" cy="370800"/>
          </a:xfrm>
          <a:prstGeom prst="straightConnector1">
            <a:avLst/>
          </a:prstGeom>
          <a:noFill/>
          <a:ln cap="flat" cmpd="sng" w="28575">
            <a:solidFill>
              <a:schemeClr val="dk2"/>
            </a:solidFill>
            <a:prstDash val="solid"/>
            <a:round/>
            <a:headEnd len="med" w="med" type="none"/>
            <a:tailEnd len="med" w="med" type="stealth"/>
          </a:ln>
        </p:spPr>
      </p:cxnSp>
      <p:cxnSp>
        <p:nvCxnSpPr>
          <p:cNvPr id="1372" name="Google Shape;1372;p89"/>
          <p:cNvCxnSpPr>
            <a:stCxn id="1344" idx="6"/>
            <a:endCxn id="1366" idx="1"/>
          </p:cNvCxnSpPr>
          <p:nvPr/>
        </p:nvCxnSpPr>
        <p:spPr>
          <a:xfrm>
            <a:off x="6723169" y="2107750"/>
            <a:ext cx="520500" cy="348600"/>
          </a:xfrm>
          <a:prstGeom prst="straightConnector1">
            <a:avLst/>
          </a:prstGeom>
          <a:noFill/>
          <a:ln cap="flat" cmpd="sng" w="28575">
            <a:solidFill>
              <a:schemeClr val="dk2"/>
            </a:solidFill>
            <a:prstDash val="solid"/>
            <a:round/>
            <a:headEnd len="med" w="med" type="none"/>
            <a:tailEnd len="med" w="med" type="stealth"/>
          </a:ln>
        </p:spPr>
      </p:cxnSp>
      <p:pic>
        <p:nvPicPr>
          <p:cNvPr id="1373" name="Google Shape;1373;p89"/>
          <p:cNvPicPr preferRelativeResize="0"/>
          <p:nvPr/>
        </p:nvPicPr>
        <p:blipFill>
          <a:blip r:embed="rId4">
            <a:alphaModFix/>
          </a:blip>
          <a:stretch>
            <a:fillRect/>
          </a:stretch>
        </p:blipFill>
        <p:spPr>
          <a:xfrm>
            <a:off x="7570565" y="3970299"/>
            <a:ext cx="788812" cy="515719"/>
          </a:xfrm>
          <a:prstGeom prst="rect">
            <a:avLst/>
          </a:prstGeom>
          <a:noFill/>
          <a:ln>
            <a:noFill/>
          </a:ln>
        </p:spPr>
      </p:pic>
      <p:sp>
        <p:nvSpPr>
          <p:cNvPr id="1374" name="Google Shape;1374;p89"/>
          <p:cNvSpPr txBox="1"/>
          <p:nvPr/>
        </p:nvSpPr>
        <p:spPr>
          <a:xfrm>
            <a:off x="3071147" y="1857731"/>
            <a:ext cx="1883100" cy="41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Companies: A,B,C,...</a:t>
            </a:r>
            <a:br>
              <a:rPr lang="en" sz="1100"/>
            </a:br>
            <a:r>
              <a:rPr lang="en" sz="1100"/>
              <a:t>CEOs: Todd, John, Bill...</a:t>
            </a:r>
            <a:endParaRPr sz="1100"/>
          </a:p>
        </p:txBody>
      </p:sp>
      <p:sp>
        <p:nvSpPr>
          <p:cNvPr id="1375" name="Google Shape;1375;p89"/>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376" name="Google Shape;1376;p89"/>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par>
                                <p:cTn fill="hold" nodeType="with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0"/>
                                        <p:tgtEl>
                                          <p:spTgt spid="1327"/>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par>
                                <p:cTn fill="hold" nodeType="withEffect" presetClass="entr" presetID="10" presetSubtype="0">
                                  <p:stCondLst>
                                    <p:cond delay="0"/>
                                  </p:stCondLst>
                                  <p:childTnLst>
                                    <p:set>
                                      <p:cBhvr>
                                        <p:cTn dur="1" fill="hold">
                                          <p:stCondLst>
                                            <p:cond delay="0"/>
                                          </p:stCondLst>
                                        </p:cTn>
                                        <p:tgtEl>
                                          <p:spTgt spid="1368"/>
                                        </p:tgtEl>
                                        <p:attrNameLst>
                                          <p:attrName>style.visibility</p:attrName>
                                        </p:attrNameLst>
                                      </p:cBhvr>
                                      <p:to>
                                        <p:strVal val="visible"/>
                                      </p:to>
                                    </p:set>
                                    <p:animEffect filter="fade" transition="in">
                                      <p:cBhvr>
                                        <p:cTn dur="1000"/>
                                        <p:tgtEl>
                                          <p:spTgt spid="1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par>
                                <p:cTn fill="hold" nodeType="with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Thinking in GSQL - Agenda</a:t>
            </a:r>
            <a:endParaRPr b="0" sz="3200"/>
          </a:p>
        </p:txBody>
      </p:sp>
      <p:sp>
        <p:nvSpPr>
          <p:cNvPr id="312" name="Google Shape;312;p54"/>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13" name="Google Shape;313;p54"/>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298450" lvl="0" marL="342900" rtl="0" algn="l">
              <a:lnSpc>
                <a:spcPct val="115000"/>
              </a:lnSpc>
              <a:spcBef>
                <a:spcPts val="800"/>
              </a:spcBef>
              <a:spcAft>
                <a:spcPts val="0"/>
              </a:spcAft>
              <a:buSzPts val="2100"/>
              <a:buAutoNum type="arabicPeriod"/>
            </a:pPr>
            <a:r>
              <a:rPr lang="en"/>
              <a:t>Review the Basics</a:t>
            </a:r>
            <a:endParaRPr/>
          </a:p>
          <a:p>
            <a:pPr indent="-298450" lvl="0" marL="342900" rtl="0" algn="l">
              <a:lnSpc>
                <a:spcPct val="115000"/>
              </a:lnSpc>
              <a:spcBef>
                <a:spcPts val="0"/>
              </a:spcBef>
              <a:spcAft>
                <a:spcPts val="0"/>
              </a:spcAft>
              <a:buSzPts val="2100"/>
              <a:buAutoNum type="arabicPeriod"/>
            </a:pPr>
            <a:r>
              <a:rPr lang="en"/>
              <a:t>The Thinking Steps</a:t>
            </a:r>
            <a:endParaRPr/>
          </a:p>
          <a:p>
            <a:pPr indent="-298450" lvl="0" marL="342900" rtl="0" algn="l">
              <a:lnSpc>
                <a:spcPct val="115000"/>
              </a:lnSpc>
              <a:spcBef>
                <a:spcPts val="0"/>
              </a:spcBef>
              <a:spcAft>
                <a:spcPts val="0"/>
              </a:spcAft>
              <a:buSzPts val="2100"/>
              <a:buAutoNum type="arabicPeriod"/>
            </a:pPr>
            <a:r>
              <a:rPr lang="en"/>
              <a:t>Example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90"/>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a:p>
        </p:txBody>
      </p:sp>
      <p:sp>
        <p:nvSpPr>
          <p:cNvPr id="1382" name="Google Shape;1382;p90"/>
          <p:cNvSpPr txBox="1"/>
          <p:nvPr>
            <p:ph idx="1" type="body"/>
          </p:nvPr>
        </p:nvSpPr>
        <p:spPr>
          <a:xfrm>
            <a:off x="304800" y="1028072"/>
            <a:ext cx="8382000" cy="3508200"/>
          </a:xfrm>
          <a:prstGeom prst="rect">
            <a:avLst/>
          </a:prstGeom>
        </p:spPr>
        <p:txBody>
          <a:bodyPr anchorCtr="0" anchor="t" bIns="0" lIns="0" spcFirstLastPara="1" rIns="91425" wrap="square" tIns="0">
            <a:normAutofit/>
          </a:bodyPr>
          <a:lstStyle/>
          <a:p>
            <a:pPr indent="0" lvl="0" marL="0" rtl="0" algn="l">
              <a:spcBef>
                <a:spcPts val="0"/>
              </a:spcBef>
              <a:spcAft>
                <a:spcPts val="0"/>
              </a:spcAft>
              <a:buNone/>
            </a:pPr>
            <a:r>
              <a:rPr b="1" lang="en" sz="1700"/>
              <a:t>4. Avoid hub nodes</a:t>
            </a:r>
            <a:endParaRPr/>
          </a:p>
          <a:p>
            <a:pPr indent="0" lvl="0" marL="0" rtl="0" algn="l">
              <a:spcBef>
                <a:spcPts val="0"/>
              </a:spcBef>
              <a:spcAft>
                <a:spcPts val="0"/>
              </a:spcAft>
              <a:buNone/>
            </a:pPr>
            <a:r>
              <a:t/>
            </a:r>
            <a:endParaRPr b="1" sz="1700"/>
          </a:p>
          <a:p>
            <a:pPr indent="0" lvl="0" marL="0" rtl="0" algn="l">
              <a:spcBef>
                <a:spcPts val="0"/>
              </a:spcBef>
              <a:spcAft>
                <a:spcPts val="0"/>
              </a:spcAft>
              <a:buClr>
                <a:schemeClr val="dk1"/>
              </a:buClr>
              <a:buSzPts val="1100"/>
              <a:buFont typeface="Arial"/>
              <a:buNone/>
            </a:pPr>
            <a:r>
              <a:rPr lang="en" sz="1700"/>
              <a:t>When there are multiple searching conditions. Start with the most special one.</a:t>
            </a:r>
            <a:endParaRPr sz="1700"/>
          </a:p>
        </p:txBody>
      </p:sp>
      <p:sp>
        <p:nvSpPr>
          <p:cNvPr id="1383" name="Google Shape;1383;p90"/>
          <p:cNvSpPr/>
          <p:nvPr/>
        </p:nvSpPr>
        <p:spPr>
          <a:xfrm>
            <a:off x="323575" y="2593150"/>
            <a:ext cx="881700" cy="88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Company1</a:t>
            </a:r>
            <a:endParaRPr sz="1000"/>
          </a:p>
        </p:txBody>
      </p:sp>
      <p:sp>
        <p:nvSpPr>
          <p:cNvPr id="1384" name="Google Shape;1384;p90"/>
          <p:cNvSpPr/>
          <p:nvPr/>
        </p:nvSpPr>
        <p:spPr>
          <a:xfrm>
            <a:off x="1742075" y="1711450"/>
            <a:ext cx="506700" cy="5067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Attr1</a:t>
            </a:r>
            <a:endParaRPr sz="1000"/>
          </a:p>
        </p:txBody>
      </p:sp>
      <p:sp>
        <p:nvSpPr>
          <p:cNvPr id="1385" name="Google Shape;1385;p90"/>
          <p:cNvSpPr/>
          <p:nvPr/>
        </p:nvSpPr>
        <p:spPr>
          <a:xfrm>
            <a:off x="1742075" y="2520325"/>
            <a:ext cx="506700" cy="5067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Attr2</a:t>
            </a:r>
            <a:endParaRPr sz="1000"/>
          </a:p>
        </p:txBody>
      </p:sp>
      <p:sp>
        <p:nvSpPr>
          <p:cNvPr id="1386" name="Google Shape;1386;p90"/>
          <p:cNvSpPr/>
          <p:nvPr/>
        </p:nvSpPr>
        <p:spPr>
          <a:xfrm>
            <a:off x="1742075" y="3685600"/>
            <a:ext cx="506700" cy="5067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Attr3</a:t>
            </a:r>
            <a:endParaRPr sz="1000"/>
          </a:p>
        </p:txBody>
      </p:sp>
      <p:cxnSp>
        <p:nvCxnSpPr>
          <p:cNvPr id="1387" name="Google Shape;1387;p90"/>
          <p:cNvCxnSpPr>
            <a:stCxn id="1383" idx="7"/>
            <a:endCxn id="1384" idx="2"/>
          </p:cNvCxnSpPr>
          <p:nvPr/>
        </p:nvCxnSpPr>
        <p:spPr>
          <a:xfrm flipH="1" rot="10800000">
            <a:off x="1076153" y="1964772"/>
            <a:ext cx="666000" cy="75750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90"/>
          <p:cNvCxnSpPr>
            <a:stCxn id="1383" idx="6"/>
            <a:endCxn id="1385" idx="2"/>
          </p:cNvCxnSpPr>
          <p:nvPr/>
        </p:nvCxnSpPr>
        <p:spPr>
          <a:xfrm flipH="1" rot="10800000">
            <a:off x="1205275" y="2773600"/>
            <a:ext cx="536700" cy="260400"/>
          </a:xfrm>
          <a:prstGeom prst="straightConnector1">
            <a:avLst/>
          </a:prstGeom>
          <a:noFill/>
          <a:ln cap="flat" cmpd="sng" w="9525">
            <a:solidFill>
              <a:schemeClr val="dk2"/>
            </a:solidFill>
            <a:prstDash val="solid"/>
            <a:round/>
            <a:headEnd len="med" w="med" type="none"/>
            <a:tailEnd len="med" w="med" type="none"/>
          </a:ln>
        </p:spPr>
      </p:cxnSp>
      <p:cxnSp>
        <p:nvCxnSpPr>
          <p:cNvPr id="1389" name="Google Shape;1389;p90"/>
          <p:cNvCxnSpPr>
            <a:stCxn id="1383" idx="5"/>
            <a:endCxn id="1386" idx="2"/>
          </p:cNvCxnSpPr>
          <p:nvPr/>
        </p:nvCxnSpPr>
        <p:spPr>
          <a:xfrm>
            <a:off x="1076153" y="3345728"/>
            <a:ext cx="666000" cy="593100"/>
          </a:xfrm>
          <a:prstGeom prst="straightConnector1">
            <a:avLst/>
          </a:prstGeom>
          <a:noFill/>
          <a:ln cap="flat" cmpd="sng" w="9525">
            <a:solidFill>
              <a:schemeClr val="dk2"/>
            </a:solidFill>
            <a:prstDash val="solid"/>
            <a:round/>
            <a:headEnd len="med" w="med" type="none"/>
            <a:tailEnd len="med" w="med" type="none"/>
          </a:ln>
        </p:spPr>
      </p:cxnSp>
      <p:sp>
        <p:nvSpPr>
          <p:cNvPr id="1390" name="Google Shape;1390;p90"/>
          <p:cNvSpPr/>
          <p:nvPr/>
        </p:nvSpPr>
        <p:spPr>
          <a:xfrm>
            <a:off x="2829950" y="2646125"/>
            <a:ext cx="881700" cy="881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000"/>
              <a:t>Company2</a:t>
            </a:r>
            <a:endParaRPr sz="1000"/>
          </a:p>
        </p:txBody>
      </p:sp>
      <p:cxnSp>
        <p:nvCxnSpPr>
          <p:cNvPr id="1391" name="Google Shape;1391;p90"/>
          <p:cNvCxnSpPr>
            <a:stCxn id="1385" idx="6"/>
            <a:endCxn id="1390" idx="2"/>
          </p:cNvCxnSpPr>
          <p:nvPr/>
        </p:nvCxnSpPr>
        <p:spPr>
          <a:xfrm>
            <a:off x="2248775" y="2773675"/>
            <a:ext cx="581100" cy="313200"/>
          </a:xfrm>
          <a:prstGeom prst="straightConnector1">
            <a:avLst/>
          </a:prstGeom>
          <a:noFill/>
          <a:ln cap="flat" cmpd="sng" w="9525">
            <a:solidFill>
              <a:schemeClr val="dk2"/>
            </a:solidFill>
            <a:prstDash val="solid"/>
            <a:round/>
            <a:headEnd len="med" w="med" type="none"/>
            <a:tailEnd len="med" w="med" type="none"/>
          </a:ln>
        </p:spPr>
      </p:cxnSp>
      <p:cxnSp>
        <p:nvCxnSpPr>
          <p:cNvPr id="1392" name="Google Shape;1392;p90"/>
          <p:cNvCxnSpPr>
            <a:stCxn id="1386" idx="6"/>
            <a:endCxn id="1390" idx="3"/>
          </p:cNvCxnSpPr>
          <p:nvPr/>
        </p:nvCxnSpPr>
        <p:spPr>
          <a:xfrm flipH="1" rot="10800000">
            <a:off x="2248775" y="3398650"/>
            <a:ext cx="710400" cy="5403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90"/>
          <p:cNvCxnSpPr>
            <a:stCxn id="1384" idx="6"/>
            <a:endCxn id="1390" idx="1"/>
          </p:cNvCxnSpPr>
          <p:nvPr/>
        </p:nvCxnSpPr>
        <p:spPr>
          <a:xfrm>
            <a:off x="2248775" y="1964800"/>
            <a:ext cx="710400" cy="810300"/>
          </a:xfrm>
          <a:prstGeom prst="straightConnector1">
            <a:avLst/>
          </a:prstGeom>
          <a:noFill/>
          <a:ln cap="flat" cmpd="sng" w="9525">
            <a:solidFill>
              <a:schemeClr val="dk2"/>
            </a:solidFill>
            <a:prstDash val="solid"/>
            <a:round/>
            <a:headEnd len="med" w="med" type="none"/>
            <a:tailEnd len="med" w="med" type="none"/>
          </a:ln>
        </p:spPr>
      </p:cxnSp>
      <p:graphicFrame>
        <p:nvGraphicFramePr>
          <p:cNvPr id="1394" name="Google Shape;1394;p90"/>
          <p:cNvGraphicFramePr/>
          <p:nvPr/>
        </p:nvGraphicFramePr>
        <p:xfrm>
          <a:off x="4844500" y="1650325"/>
          <a:ext cx="3000000" cy="3000000"/>
        </p:xfrm>
        <a:graphic>
          <a:graphicData uri="http://schemas.openxmlformats.org/drawingml/2006/table">
            <a:tbl>
              <a:tblPr>
                <a:noFill/>
                <a:tableStyleId>{02A54C36-555E-4E13-A439-14961329432B}</a:tableStyleId>
              </a:tblPr>
              <a:tblGrid>
                <a:gridCol w="2660550"/>
                <a:gridCol w="1333525"/>
              </a:tblGrid>
              <a:tr h="381000">
                <a:tc>
                  <a:txBody>
                    <a:bodyPr/>
                    <a:lstStyle/>
                    <a:p>
                      <a:pPr indent="0" lvl="0" marL="0" rtl="0" algn="l">
                        <a:spcBef>
                          <a:spcPts val="0"/>
                        </a:spcBef>
                        <a:spcAft>
                          <a:spcPts val="0"/>
                        </a:spcAft>
                        <a:buNone/>
                      </a:pPr>
                      <a:r>
                        <a:rPr lang="en"/>
                        <a:t>Vertex/EdgeType</a:t>
                      </a:r>
                      <a:endParaRPr/>
                    </a:p>
                  </a:txBody>
                  <a:tcPr marT="91425" marB="91425" marR="91425" marL="91425"/>
                </a:tc>
                <a:tc>
                  <a:txBody>
                    <a:bodyPr/>
                    <a:lstStyle/>
                    <a:p>
                      <a:pPr indent="0" lvl="0" marL="0" rtl="0" algn="l">
                        <a:spcBef>
                          <a:spcPts val="0"/>
                        </a:spcBef>
                        <a:spcAft>
                          <a:spcPts val="0"/>
                        </a:spcAft>
                        <a:buNone/>
                      </a:pPr>
                      <a:r>
                        <a:rPr lang="en"/>
                        <a:t>Count</a:t>
                      </a:r>
                      <a:endParaRPr/>
                    </a:p>
                  </a:txBody>
                  <a:tcPr marT="91425" marB="91425" marR="91425" marL="91425"/>
                </a:tc>
              </a:tr>
              <a:tr h="381000">
                <a:tc>
                  <a:txBody>
                    <a:bodyPr/>
                    <a:lstStyle/>
                    <a:p>
                      <a:pPr indent="0" lvl="0" marL="0" rtl="0" algn="l">
                        <a:spcBef>
                          <a:spcPts val="0"/>
                        </a:spcBef>
                        <a:spcAft>
                          <a:spcPts val="0"/>
                        </a:spcAft>
                        <a:buNone/>
                      </a:pPr>
                      <a:r>
                        <a:rPr lang="en"/>
                        <a:t>Attr1</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r>
              <a:tr h="381000">
                <a:tc>
                  <a:txBody>
                    <a:bodyPr/>
                    <a:lstStyle/>
                    <a:p>
                      <a:pPr indent="0" lvl="0" marL="0" rtl="0" algn="l">
                        <a:spcBef>
                          <a:spcPts val="0"/>
                        </a:spcBef>
                        <a:spcAft>
                          <a:spcPts val="0"/>
                        </a:spcAft>
                        <a:buNone/>
                      </a:pPr>
                      <a:r>
                        <a:rPr lang="en"/>
                        <a:t>Attr2</a:t>
                      </a:r>
                      <a:endParaRPr/>
                    </a:p>
                  </a:txBody>
                  <a:tcPr marT="91425" marB="91425" marR="91425" marL="91425"/>
                </a:tc>
                <a:tc>
                  <a:txBody>
                    <a:bodyPr/>
                    <a:lstStyle/>
                    <a:p>
                      <a:pPr indent="0" lvl="0" marL="0" rtl="0" algn="l">
                        <a:spcBef>
                          <a:spcPts val="0"/>
                        </a:spcBef>
                        <a:spcAft>
                          <a:spcPts val="0"/>
                        </a:spcAft>
                        <a:buNone/>
                      </a:pPr>
                      <a:r>
                        <a:rPr lang="en"/>
                        <a:t>1,000,000</a:t>
                      </a:r>
                      <a:endParaRPr/>
                    </a:p>
                  </a:txBody>
                  <a:tcPr marT="91425" marB="91425" marR="91425" marL="91425"/>
                </a:tc>
              </a:tr>
              <a:tr h="381000">
                <a:tc>
                  <a:txBody>
                    <a:bodyPr/>
                    <a:lstStyle/>
                    <a:p>
                      <a:pPr indent="0" lvl="0" marL="0" rtl="0" algn="l">
                        <a:spcBef>
                          <a:spcPts val="0"/>
                        </a:spcBef>
                        <a:spcAft>
                          <a:spcPts val="0"/>
                        </a:spcAft>
                        <a:buNone/>
                      </a:pPr>
                      <a:r>
                        <a:rPr lang="en"/>
                        <a:t>Attr3</a:t>
                      </a:r>
                      <a:endParaRPr/>
                    </a:p>
                  </a:txBody>
                  <a:tcPr marT="91425" marB="91425" marR="91425" marL="91425"/>
                </a:tc>
                <a:tc>
                  <a:txBody>
                    <a:bodyPr/>
                    <a:lstStyle/>
                    <a:p>
                      <a:pPr indent="0" lvl="0" marL="0" rtl="0" algn="l">
                        <a:spcBef>
                          <a:spcPts val="0"/>
                        </a:spcBef>
                        <a:spcAft>
                          <a:spcPts val="0"/>
                        </a:spcAft>
                        <a:buNone/>
                      </a:pPr>
                      <a:r>
                        <a:rPr lang="en"/>
                        <a:t>10,000</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Attr1_Company</a:t>
                      </a:r>
                      <a:endParaRPr/>
                    </a:p>
                  </a:txBody>
                  <a:tcPr marT="91425" marB="91425" marR="91425" marL="91425"/>
                </a:tc>
                <a:tc>
                  <a:txBody>
                    <a:bodyPr/>
                    <a:lstStyle/>
                    <a:p>
                      <a:pPr indent="0" lvl="0" marL="0" rtl="0" algn="l">
                        <a:spcBef>
                          <a:spcPts val="0"/>
                        </a:spcBef>
                        <a:spcAft>
                          <a:spcPts val="0"/>
                        </a:spcAft>
                        <a:buNone/>
                      </a:pPr>
                      <a:r>
                        <a:rPr lang="en"/>
                        <a:t>100,000,000</a:t>
                      </a:r>
                      <a:endParaRPr/>
                    </a:p>
                  </a:txBody>
                  <a:tcPr marT="91425" marB="91425" marR="91425" marL="91425"/>
                </a:tc>
              </a:tr>
              <a:tr h="381000">
                <a:tc>
                  <a:txBody>
                    <a:bodyPr/>
                    <a:lstStyle/>
                    <a:p>
                      <a:pPr indent="0" lvl="0" marL="0" rtl="0" algn="l">
                        <a:spcBef>
                          <a:spcPts val="0"/>
                        </a:spcBef>
                        <a:spcAft>
                          <a:spcPts val="0"/>
                        </a:spcAft>
                        <a:buNone/>
                      </a:pPr>
                      <a:r>
                        <a:rPr lang="en">
                          <a:solidFill>
                            <a:schemeClr val="dk1"/>
                          </a:solidFill>
                        </a:rPr>
                        <a:t>Attr2_Company</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100,000,000</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Attr3_Company</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100,000,000</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91"/>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b="1" lang="en" sz="1700"/>
              <a:t>4. Avoid hub nodes</a:t>
            </a:r>
            <a:br>
              <a:rPr b="1" lang="en" sz="1700"/>
            </a:br>
            <a:br>
              <a:rPr b="1" lang="en" sz="1700"/>
            </a:br>
            <a:r>
              <a:rPr lang="en" sz="1700"/>
              <a:t>Alternatively, when an approximated result is good enough, you can also consider filtering the hub nodes out in your WHERE clause. Or use the SAMPLE clause to sample a subset of the neighbors.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WHERE</a:t>
            </a:r>
            <a:r>
              <a:rPr lang="en" sz="1700"/>
              <a:t> t.outdegree() &lt; 100000</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SAMPLE</a:t>
            </a:r>
            <a:r>
              <a:rPr lang="en" sz="1700"/>
              <a:t> 100 </a:t>
            </a:r>
            <a:r>
              <a:rPr b="1" lang="en" sz="1700"/>
              <a:t>EDGE</a:t>
            </a:r>
            <a:r>
              <a:rPr lang="en" sz="1700"/>
              <a:t> </a:t>
            </a:r>
            <a:r>
              <a:rPr b="1" lang="en" sz="1700"/>
              <a:t>WHEN</a:t>
            </a:r>
            <a:r>
              <a:rPr lang="en" sz="1700"/>
              <a:t> s.outdegree() &gt; 1000000</a:t>
            </a:r>
            <a:endParaRPr sz="1700"/>
          </a:p>
        </p:txBody>
      </p:sp>
      <p:sp>
        <p:nvSpPr>
          <p:cNvPr id="1401" name="Google Shape;1401;p91"/>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402" name="Google Shape;1402;p91"/>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92"/>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b="1" lang="en" sz="1700"/>
              <a:t>4. Avoid hub nodes</a:t>
            </a:r>
            <a:br>
              <a:rPr b="1" lang="en" sz="1700"/>
            </a:br>
            <a:br>
              <a:rPr b="1" lang="en" sz="1700"/>
            </a:br>
            <a:r>
              <a:rPr lang="en" sz="1700"/>
              <a:t>Split the hub node at schema level.</a:t>
            </a:r>
            <a:endParaRPr sz="1700"/>
          </a:p>
        </p:txBody>
      </p:sp>
      <p:sp>
        <p:nvSpPr>
          <p:cNvPr id="1409" name="Google Shape;1409;p92"/>
          <p:cNvSpPr/>
          <p:nvPr/>
        </p:nvSpPr>
        <p:spPr>
          <a:xfrm>
            <a:off x="1686056" y="2564344"/>
            <a:ext cx="536100" cy="552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hub node</a:t>
            </a:r>
            <a:endParaRPr sz="1100"/>
          </a:p>
        </p:txBody>
      </p:sp>
      <p:cxnSp>
        <p:nvCxnSpPr>
          <p:cNvPr id="1410" name="Google Shape;1410;p92"/>
          <p:cNvCxnSpPr>
            <a:endCxn id="1409" idx="1"/>
          </p:cNvCxnSpPr>
          <p:nvPr/>
        </p:nvCxnSpPr>
        <p:spPr>
          <a:xfrm>
            <a:off x="1028966" y="2290970"/>
            <a:ext cx="735600" cy="35430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92"/>
          <p:cNvCxnSpPr>
            <a:endCxn id="1409" idx="2"/>
          </p:cNvCxnSpPr>
          <p:nvPr/>
        </p:nvCxnSpPr>
        <p:spPr>
          <a:xfrm>
            <a:off x="874256" y="2782744"/>
            <a:ext cx="811800" cy="57900"/>
          </a:xfrm>
          <a:prstGeom prst="straightConnector1">
            <a:avLst/>
          </a:prstGeom>
          <a:noFill/>
          <a:ln cap="flat" cmpd="sng" w="9525">
            <a:solidFill>
              <a:schemeClr val="dk2"/>
            </a:solidFill>
            <a:prstDash val="solid"/>
            <a:round/>
            <a:headEnd len="med" w="med" type="none"/>
            <a:tailEnd len="med" w="med" type="none"/>
          </a:ln>
        </p:spPr>
      </p:cxnSp>
      <p:cxnSp>
        <p:nvCxnSpPr>
          <p:cNvPr id="1412" name="Google Shape;1412;p92"/>
          <p:cNvCxnSpPr>
            <a:endCxn id="1409" idx="3"/>
          </p:cNvCxnSpPr>
          <p:nvPr/>
        </p:nvCxnSpPr>
        <p:spPr>
          <a:xfrm flipH="1" rot="10800000">
            <a:off x="1129466" y="3036017"/>
            <a:ext cx="635100" cy="484500"/>
          </a:xfrm>
          <a:prstGeom prst="straightConnector1">
            <a:avLst/>
          </a:prstGeom>
          <a:noFill/>
          <a:ln cap="flat" cmpd="sng" w="9525">
            <a:solidFill>
              <a:schemeClr val="dk2"/>
            </a:solidFill>
            <a:prstDash val="solid"/>
            <a:round/>
            <a:headEnd len="med" w="med" type="none"/>
            <a:tailEnd len="med" w="med" type="none"/>
          </a:ln>
        </p:spPr>
      </p:cxnSp>
      <p:cxnSp>
        <p:nvCxnSpPr>
          <p:cNvPr id="1413" name="Google Shape;1413;p92"/>
          <p:cNvCxnSpPr>
            <a:endCxn id="1409" idx="4"/>
          </p:cNvCxnSpPr>
          <p:nvPr/>
        </p:nvCxnSpPr>
        <p:spPr>
          <a:xfrm flipH="1" rot="10800000">
            <a:off x="1912406" y="3116944"/>
            <a:ext cx="41700" cy="786300"/>
          </a:xfrm>
          <a:prstGeom prst="straightConnector1">
            <a:avLst/>
          </a:prstGeom>
          <a:noFill/>
          <a:ln cap="flat" cmpd="sng" w="9525">
            <a:solidFill>
              <a:schemeClr val="dk2"/>
            </a:solidFill>
            <a:prstDash val="solid"/>
            <a:round/>
            <a:headEnd len="med" w="med" type="none"/>
            <a:tailEnd len="med" w="med" type="none"/>
          </a:ln>
        </p:spPr>
      </p:cxnSp>
      <p:cxnSp>
        <p:nvCxnSpPr>
          <p:cNvPr id="1414" name="Google Shape;1414;p92"/>
          <p:cNvCxnSpPr>
            <a:endCxn id="1409" idx="0"/>
          </p:cNvCxnSpPr>
          <p:nvPr/>
        </p:nvCxnSpPr>
        <p:spPr>
          <a:xfrm>
            <a:off x="1921706" y="2045344"/>
            <a:ext cx="32400" cy="519000"/>
          </a:xfrm>
          <a:prstGeom prst="straightConnector1">
            <a:avLst/>
          </a:prstGeom>
          <a:noFill/>
          <a:ln cap="flat" cmpd="sng" w="9525">
            <a:solidFill>
              <a:schemeClr val="dk2"/>
            </a:solidFill>
            <a:prstDash val="solid"/>
            <a:round/>
            <a:headEnd len="med" w="med" type="none"/>
            <a:tailEnd len="med" w="med" type="none"/>
          </a:ln>
        </p:spPr>
      </p:cxnSp>
      <p:cxnSp>
        <p:nvCxnSpPr>
          <p:cNvPr id="1415" name="Google Shape;1415;p92"/>
          <p:cNvCxnSpPr>
            <a:stCxn id="1409" idx="7"/>
          </p:cNvCxnSpPr>
          <p:nvPr/>
        </p:nvCxnSpPr>
        <p:spPr>
          <a:xfrm flipH="1" rot="10800000">
            <a:off x="2143646" y="2263970"/>
            <a:ext cx="515700" cy="381300"/>
          </a:xfrm>
          <a:prstGeom prst="straightConnector1">
            <a:avLst/>
          </a:prstGeom>
          <a:noFill/>
          <a:ln cap="flat" cmpd="sng" w="9525">
            <a:solidFill>
              <a:schemeClr val="dk2"/>
            </a:solidFill>
            <a:prstDash val="solid"/>
            <a:round/>
            <a:headEnd len="med" w="med" type="none"/>
            <a:tailEnd len="med" w="med" type="none"/>
          </a:ln>
        </p:spPr>
      </p:cxnSp>
      <p:cxnSp>
        <p:nvCxnSpPr>
          <p:cNvPr id="1416" name="Google Shape;1416;p92"/>
          <p:cNvCxnSpPr>
            <a:stCxn id="1409" idx="6"/>
          </p:cNvCxnSpPr>
          <p:nvPr/>
        </p:nvCxnSpPr>
        <p:spPr>
          <a:xfrm>
            <a:off x="2222156" y="2840644"/>
            <a:ext cx="673800" cy="60900"/>
          </a:xfrm>
          <a:prstGeom prst="straightConnector1">
            <a:avLst/>
          </a:prstGeom>
          <a:noFill/>
          <a:ln cap="flat" cmpd="sng" w="9525">
            <a:solidFill>
              <a:schemeClr val="dk2"/>
            </a:solidFill>
            <a:prstDash val="solid"/>
            <a:round/>
            <a:headEnd len="med" w="med" type="none"/>
            <a:tailEnd len="med" w="med" type="none"/>
          </a:ln>
        </p:spPr>
      </p:cxnSp>
      <p:cxnSp>
        <p:nvCxnSpPr>
          <p:cNvPr id="1417" name="Google Shape;1417;p92"/>
          <p:cNvCxnSpPr>
            <a:stCxn id="1409" idx="5"/>
          </p:cNvCxnSpPr>
          <p:nvPr/>
        </p:nvCxnSpPr>
        <p:spPr>
          <a:xfrm>
            <a:off x="2143646" y="3036017"/>
            <a:ext cx="725100" cy="493800"/>
          </a:xfrm>
          <a:prstGeom prst="straightConnector1">
            <a:avLst/>
          </a:prstGeom>
          <a:noFill/>
          <a:ln cap="flat" cmpd="sng" w="9525">
            <a:solidFill>
              <a:schemeClr val="dk2"/>
            </a:solidFill>
            <a:prstDash val="solid"/>
            <a:round/>
            <a:headEnd len="med" w="med" type="none"/>
            <a:tailEnd len="med" w="med" type="none"/>
          </a:ln>
        </p:spPr>
      </p:cxnSp>
      <p:sp>
        <p:nvSpPr>
          <p:cNvPr id="1418" name="Google Shape;1418;p92"/>
          <p:cNvSpPr txBox="1"/>
          <p:nvPr/>
        </p:nvSpPr>
        <p:spPr>
          <a:xfrm>
            <a:off x="1511850" y="3620831"/>
            <a:ext cx="5245800" cy="612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millions and millions</a:t>
            </a:r>
            <a:endParaRPr sz="1100"/>
          </a:p>
        </p:txBody>
      </p:sp>
      <p:sp>
        <p:nvSpPr>
          <p:cNvPr id="1419" name="Google Shape;1419;p92"/>
          <p:cNvSpPr/>
          <p:nvPr/>
        </p:nvSpPr>
        <p:spPr>
          <a:xfrm>
            <a:off x="3397125" y="2646319"/>
            <a:ext cx="811800" cy="38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0" name="Google Shape;1420;p92"/>
          <p:cNvSpPr/>
          <p:nvPr/>
        </p:nvSpPr>
        <p:spPr>
          <a:xfrm>
            <a:off x="4632806" y="2554753"/>
            <a:ext cx="536100" cy="552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hub node</a:t>
            </a:r>
            <a:endParaRPr sz="1100"/>
          </a:p>
        </p:txBody>
      </p:sp>
      <p:cxnSp>
        <p:nvCxnSpPr>
          <p:cNvPr id="1421" name="Google Shape;1421;p92"/>
          <p:cNvCxnSpPr>
            <a:stCxn id="1420" idx="7"/>
          </p:cNvCxnSpPr>
          <p:nvPr/>
        </p:nvCxnSpPr>
        <p:spPr>
          <a:xfrm flipH="1" rot="10800000">
            <a:off x="5090396" y="2291280"/>
            <a:ext cx="893400" cy="344400"/>
          </a:xfrm>
          <a:prstGeom prst="straightConnector1">
            <a:avLst/>
          </a:prstGeom>
          <a:noFill/>
          <a:ln cap="flat" cmpd="sng" w="9525">
            <a:solidFill>
              <a:schemeClr val="dk2"/>
            </a:solidFill>
            <a:prstDash val="solid"/>
            <a:round/>
            <a:headEnd len="med" w="med" type="none"/>
            <a:tailEnd len="med" w="med" type="none"/>
          </a:ln>
        </p:spPr>
      </p:cxnSp>
      <p:cxnSp>
        <p:nvCxnSpPr>
          <p:cNvPr id="1422" name="Google Shape;1422;p92"/>
          <p:cNvCxnSpPr>
            <a:endCxn id="1423" idx="2"/>
          </p:cNvCxnSpPr>
          <p:nvPr/>
        </p:nvCxnSpPr>
        <p:spPr>
          <a:xfrm>
            <a:off x="5168906" y="2816644"/>
            <a:ext cx="814800" cy="24000"/>
          </a:xfrm>
          <a:prstGeom prst="straightConnector1">
            <a:avLst/>
          </a:prstGeom>
          <a:noFill/>
          <a:ln cap="flat" cmpd="sng" w="9525">
            <a:solidFill>
              <a:schemeClr val="dk2"/>
            </a:solidFill>
            <a:prstDash val="solid"/>
            <a:round/>
            <a:headEnd len="med" w="med" type="none"/>
            <a:tailEnd len="med" w="med" type="none"/>
          </a:ln>
        </p:spPr>
      </p:cxnSp>
      <p:cxnSp>
        <p:nvCxnSpPr>
          <p:cNvPr id="1424" name="Google Shape;1424;p92"/>
          <p:cNvCxnSpPr>
            <a:stCxn id="1420" idx="5"/>
          </p:cNvCxnSpPr>
          <p:nvPr/>
        </p:nvCxnSpPr>
        <p:spPr>
          <a:xfrm>
            <a:off x="5090396" y="3026427"/>
            <a:ext cx="856800" cy="348600"/>
          </a:xfrm>
          <a:prstGeom prst="straightConnector1">
            <a:avLst/>
          </a:prstGeom>
          <a:noFill/>
          <a:ln cap="flat" cmpd="sng" w="9525">
            <a:solidFill>
              <a:schemeClr val="dk2"/>
            </a:solidFill>
            <a:prstDash val="solid"/>
            <a:round/>
            <a:headEnd len="med" w="med" type="none"/>
            <a:tailEnd len="med" w="med" type="none"/>
          </a:ln>
        </p:spPr>
      </p:cxnSp>
      <p:sp>
        <p:nvSpPr>
          <p:cNvPr id="1425" name="Google Shape;1425;p92"/>
          <p:cNvSpPr/>
          <p:nvPr/>
        </p:nvSpPr>
        <p:spPr>
          <a:xfrm>
            <a:off x="5983706" y="1977356"/>
            <a:ext cx="536100" cy="552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day1</a:t>
            </a:r>
            <a:endParaRPr sz="1100"/>
          </a:p>
        </p:txBody>
      </p:sp>
      <p:sp>
        <p:nvSpPr>
          <p:cNvPr id="1423" name="Google Shape;1423;p92"/>
          <p:cNvSpPr/>
          <p:nvPr/>
        </p:nvSpPr>
        <p:spPr>
          <a:xfrm>
            <a:off x="5983706" y="2564344"/>
            <a:ext cx="536100" cy="552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day2</a:t>
            </a:r>
            <a:endParaRPr sz="1100"/>
          </a:p>
        </p:txBody>
      </p:sp>
      <p:sp>
        <p:nvSpPr>
          <p:cNvPr id="1426" name="Google Shape;1426;p92"/>
          <p:cNvSpPr/>
          <p:nvPr/>
        </p:nvSpPr>
        <p:spPr>
          <a:xfrm>
            <a:off x="5947256" y="3151331"/>
            <a:ext cx="536100" cy="552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1100"/>
              <a:t>day3</a:t>
            </a:r>
            <a:endParaRPr sz="1100"/>
          </a:p>
        </p:txBody>
      </p:sp>
      <p:cxnSp>
        <p:nvCxnSpPr>
          <p:cNvPr id="1427" name="Google Shape;1427;p92"/>
          <p:cNvCxnSpPr>
            <a:stCxn id="1425" idx="7"/>
          </p:cNvCxnSpPr>
          <p:nvPr/>
        </p:nvCxnSpPr>
        <p:spPr>
          <a:xfrm flipH="1" rot="10800000">
            <a:off x="6441296" y="1744483"/>
            <a:ext cx="717000" cy="313800"/>
          </a:xfrm>
          <a:prstGeom prst="straightConnector1">
            <a:avLst/>
          </a:prstGeom>
          <a:noFill/>
          <a:ln cap="flat" cmpd="sng" w="9525">
            <a:solidFill>
              <a:schemeClr val="dk2"/>
            </a:solidFill>
            <a:prstDash val="solid"/>
            <a:round/>
            <a:headEnd len="med" w="med" type="none"/>
            <a:tailEnd len="med" w="med" type="none"/>
          </a:ln>
        </p:spPr>
      </p:cxnSp>
      <p:cxnSp>
        <p:nvCxnSpPr>
          <p:cNvPr id="1428" name="Google Shape;1428;p92"/>
          <p:cNvCxnSpPr>
            <a:stCxn id="1425" idx="6"/>
          </p:cNvCxnSpPr>
          <p:nvPr/>
        </p:nvCxnSpPr>
        <p:spPr>
          <a:xfrm>
            <a:off x="6519806" y="2253656"/>
            <a:ext cx="839100" cy="1200"/>
          </a:xfrm>
          <a:prstGeom prst="straightConnector1">
            <a:avLst/>
          </a:prstGeom>
          <a:noFill/>
          <a:ln cap="flat" cmpd="sng" w="9525">
            <a:solidFill>
              <a:schemeClr val="dk2"/>
            </a:solidFill>
            <a:prstDash val="solid"/>
            <a:round/>
            <a:headEnd len="med" w="med" type="none"/>
            <a:tailEnd len="med" w="med" type="none"/>
          </a:ln>
        </p:spPr>
      </p:cxnSp>
      <p:cxnSp>
        <p:nvCxnSpPr>
          <p:cNvPr id="1429" name="Google Shape;1429;p92"/>
          <p:cNvCxnSpPr>
            <a:stCxn id="1423" idx="6"/>
          </p:cNvCxnSpPr>
          <p:nvPr/>
        </p:nvCxnSpPr>
        <p:spPr>
          <a:xfrm>
            <a:off x="6519806" y="2840644"/>
            <a:ext cx="893700" cy="42600"/>
          </a:xfrm>
          <a:prstGeom prst="straightConnector1">
            <a:avLst/>
          </a:prstGeom>
          <a:noFill/>
          <a:ln cap="flat" cmpd="sng" w="9525">
            <a:solidFill>
              <a:schemeClr val="dk2"/>
            </a:solidFill>
            <a:prstDash val="solid"/>
            <a:round/>
            <a:headEnd len="med" w="med" type="none"/>
            <a:tailEnd len="med" w="med" type="none"/>
          </a:ln>
        </p:spPr>
      </p:cxnSp>
      <p:cxnSp>
        <p:nvCxnSpPr>
          <p:cNvPr id="1430" name="Google Shape;1430;p92"/>
          <p:cNvCxnSpPr>
            <a:stCxn id="1426" idx="6"/>
          </p:cNvCxnSpPr>
          <p:nvPr/>
        </p:nvCxnSpPr>
        <p:spPr>
          <a:xfrm>
            <a:off x="6483356" y="3427631"/>
            <a:ext cx="1039500" cy="20100"/>
          </a:xfrm>
          <a:prstGeom prst="straightConnector1">
            <a:avLst/>
          </a:prstGeom>
          <a:noFill/>
          <a:ln cap="flat" cmpd="sng" w="9525">
            <a:solidFill>
              <a:schemeClr val="dk2"/>
            </a:solidFill>
            <a:prstDash val="solid"/>
            <a:round/>
            <a:headEnd len="med" w="med" type="none"/>
            <a:tailEnd len="med" w="med" type="none"/>
          </a:ln>
        </p:spPr>
      </p:cxnSp>
      <p:cxnSp>
        <p:nvCxnSpPr>
          <p:cNvPr id="1431" name="Google Shape;1431;p92"/>
          <p:cNvCxnSpPr>
            <a:stCxn id="1426" idx="5"/>
          </p:cNvCxnSpPr>
          <p:nvPr/>
        </p:nvCxnSpPr>
        <p:spPr>
          <a:xfrm>
            <a:off x="6404846" y="3623005"/>
            <a:ext cx="1063500" cy="416700"/>
          </a:xfrm>
          <a:prstGeom prst="straightConnector1">
            <a:avLst/>
          </a:prstGeom>
          <a:noFill/>
          <a:ln cap="flat" cmpd="sng" w="9525">
            <a:solidFill>
              <a:schemeClr val="dk2"/>
            </a:solidFill>
            <a:prstDash val="solid"/>
            <a:round/>
            <a:headEnd len="med" w="med" type="none"/>
            <a:tailEnd len="med" w="med" type="none"/>
          </a:ln>
        </p:spPr>
      </p:cxnSp>
      <p:sp>
        <p:nvSpPr>
          <p:cNvPr id="1432" name="Google Shape;1432;p92"/>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433" name="Google Shape;1433;p92"/>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A Better Traversal Plan</a:t>
            </a:r>
            <a:endParaRPr b="0" sz="3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93"/>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rmAutofit/>
          </a:bodyPr>
          <a:lstStyle/>
          <a:p>
            <a:pPr indent="0" lvl="0" marL="0" marR="0" rtl="0" algn="l">
              <a:lnSpc>
                <a:spcPct val="100000"/>
              </a:lnSpc>
              <a:spcBef>
                <a:spcPts val="0"/>
              </a:spcBef>
              <a:spcAft>
                <a:spcPts val="0"/>
              </a:spcAft>
              <a:buNone/>
            </a:pPr>
            <a:r>
              <a:rPr lang="en" sz="3600"/>
              <a:t>How to Check Query Log</a:t>
            </a:r>
            <a:endParaRPr/>
          </a:p>
        </p:txBody>
      </p:sp>
      <p:sp>
        <p:nvSpPr>
          <p:cNvPr id="1439" name="Google Shape;1439;p93"/>
          <p:cNvSpPr txBox="1"/>
          <p:nvPr>
            <p:ph idx="1" type="body"/>
          </p:nvPr>
        </p:nvSpPr>
        <p:spPr>
          <a:xfrm>
            <a:off x="641756" y="1750219"/>
            <a:ext cx="7886700" cy="2405100"/>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None/>
            </a:pPr>
            <a:r>
              <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94"/>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a:t>Query Problems -- Log Checking</a:t>
            </a:r>
            <a:endParaRPr b="0"/>
          </a:p>
        </p:txBody>
      </p:sp>
      <p:sp>
        <p:nvSpPr>
          <p:cNvPr id="1446" name="Google Shape;1446;p94"/>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b="1" lang="en">
                <a:solidFill>
                  <a:srgbClr val="3D85C6"/>
                </a:solidFill>
              </a:rPr>
              <a:t>Query Execution Flow Chart</a:t>
            </a:r>
            <a:endParaRPr b="1">
              <a:solidFill>
                <a:srgbClr val="3D85C6"/>
              </a:solidFill>
            </a:endParaRPr>
          </a:p>
        </p:txBody>
      </p:sp>
      <p:sp>
        <p:nvSpPr>
          <p:cNvPr id="1447" name="Google Shape;1447;p94"/>
          <p:cNvSpPr/>
          <p:nvPr/>
        </p:nvSpPr>
        <p:spPr>
          <a:xfrm>
            <a:off x="1409100" y="1902394"/>
            <a:ext cx="1002075" cy="704588"/>
          </a:xfrm>
          <a:prstGeom prst="flowChartMagneticDisk">
            <a:avLst/>
          </a:prstGeom>
          <a:solidFill>
            <a:srgbClr val="FCE5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Nginx</a:t>
            </a:r>
            <a:endParaRPr sz="1100"/>
          </a:p>
        </p:txBody>
      </p:sp>
      <p:sp>
        <p:nvSpPr>
          <p:cNvPr id="1448" name="Google Shape;1448;p94"/>
          <p:cNvSpPr/>
          <p:nvPr/>
        </p:nvSpPr>
        <p:spPr>
          <a:xfrm>
            <a:off x="3104888" y="1902394"/>
            <a:ext cx="1002075" cy="704588"/>
          </a:xfrm>
          <a:prstGeom prst="flowChartMagneticDisk">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Restpp</a:t>
            </a:r>
            <a:endParaRPr sz="1100"/>
          </a:p>
        </p:txBody>
      </p:sp>
      <p:sp>
        <p:nvSpPr>
          <p:cNvPr id="1449" name="Google Shape;1449;p94"/>
          <p:cNvSpPr/>
          <p:nvPr/>
        </p:nvSpPr>
        <p:spPr>
          <a:xfrm>
            <a:off x="3140906" y="2885663"/>
            <a:ext cx="1002075" cy="704588"/>
          </a:xfrm>
          <a:prstGeom prst="flowChartMagneticDisk">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GSE</a:t>
            </a:r>
            <a:endParaRPr sz="1100"/>
          </a:p>
        </p:txBody>
      </p:sp>
      <p:sp>
        <p:nvSpPr>
          <p:cNvPr id="1450" name="Google Shape;1450;p94"/>
          <p:cNvSpPr/>
          <p:nvPr/>
        </p:nvSpPr>
        <p:spPr>
          <a:xfrm>
            <a:off x="1731713" y="2885663"/>
            <a:ext cx="1002075" cy="704588"/>
          </a:xfrm>
          <a:prstGeom prst="flowChartMagneticDisk">
            <a:avLst/>
          </a:prstGeom>
          <a:solidFill>
            <a:srgbClr val="D9D2E9"/>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GPE</a:t>
            </a:r>
            <a:endParaRPr sz="1100"/>
          </a:p>
        </p:txBody>
      </p:sp>
      <p:cxnSp>
        <p:nvCxnSpPr>
          <p:cNvPr id="1451" name="Google Shape;1451;p94"/>
          <p:cNvCxnSpPr>
            <a:stCxn id="1447" idx="4"/>
            <a:endCxn id="1448" idx="2"/>
          </p:cNvCxnSpPr>
          <p:nvPr/>
        </p:nvCxnSpPr>
        <p:spPr>
          <a:xfrm>
            <a:off x="2411175" y="2254688"/>
            <a:ext cx="693600" cy="0"/>
          </a:xfrm>
          <a:prstGeom prst="straightConnector1">
            <a:avLst/>
          </a:prstGeom>
          <a:noFill/>
          <a:ln cap="flat" cmpd="sng" w="28575">
            <a:solidFill>
              <a:srgbClr val="00FF00"/>
            </a:solidFill>
            <a:prstDash val="solid"/>
            <a:round/>
            <a:headEnd len="med" w="med" type="none"/>
            <a:tailEnd len="med" w="med" type="triangle"/>
          </a:ln>
        </p:spPr>
      </p:cxnSp>
      <p:cxnSp>
        <p:nvCxnSpPr>
          <p:cNvPr id="1452" name="Google Shape;1452;p94"/>
          <p:cNvCxnSpPr>
            <a:stCxn id="1448" idx="3"/>
          </p:cNvCxnSpPr>
          <p:nvPr/>
        </p:nvCxnSpPr>
        <p:spPr>
          <a:xfrm flipH="1">
            <a:off x="2606925" y="2606981"/>
            <a:ext cx="999000" cy="391500"/>
          </a:xfrm>
          <a:prstGeom prst="straightConnector1">
            <a:avLst/>
          </a:prstGeom>
          <a:noFill/>
          <a:ln cap="flat" cmpd="sng" w="28575">
            <a:solidFill>
              <a:srgbClr val="00FF00"/>
            </a:solidFill>
            <a:prstDash val="solid"/>
            <a:round/>
            <a:headEnd len="med" w="med" type="none"/>
            <a:tailEnd len="med" w="med" type="triangle"/>
          </a:ln>
        </p:spPr>
      </p:cxnSp>
      <p:cxnSp>
        <p:nvCxnSpPr>
          <p:cNvPr id="1453" name="Google Shape;1453;p94"/>
          <p:cNvCxnSpPr>
            <a:stCxn id="1448" idx="3"/>
            <a:endCxn id="1449" idx="1"/>
          </p:cNvCxnSpPr>
          <p:nvPr/>
        </p:nvCxnSpPr>
        <p:spPr>
          <a:xfrm>
            <a:off x="3605925" y="2606981"/>
            <a:ext cx="36000" cy="278700"/>
          </a:xfrm>
          <a:prstGeom prst="straightConnector1">
            <a:avLst/>
          </a:prstGeom>
          <a:noFill/>
          <a:ln cap="flat" cmpd="sng" w="28575">
            <a:solidFill>
              <a:srgbClr val="00FF00"/>
            </a:solidFill>
            <a:prstDash val="solid"/>
            <a:round/>
            <a:headEnd len="med" w="med" type="none"/>
            <a:tailEnd len="med" w="med" type="triangle"/>
          </a:ln>
        </p:spPr>
      </p:cxnSp>
      <p:cxnSp>
        <p:nvCxnSpPr>
          <p:cNvPr id="1454" name="Google Shape;1454;p94"/>
          <p:cNvCxnSpPr/>
          <p:nvPr/>
        </p:nvCxnSpPr>
        <p:spPr>
          <a:xfrm flipH="1" rot="10800000">
            <a:off x="2395594" y="2567850"/>
            <a:ext cx="798600" cy="328800"/>
          </a:xfrm>
          <a:prstGeom prst="straightConnector1">
            <a:avLst/>
          </a:prstGeom>
          <a:noFill/>
          <a:ln cap="flat" cmpd="sng" w="28575">
            <a:solidFill>
              <a:srgbClr val="4A86E8"/>
            </a:solidFill>
            <a:prstDash val="solid"/>
            <a:round/>
            <a:headEnd len="med" w="med" type="none"/>
            <a:tailEnd len="med" w="med" type="triangle"/>
          </a:ln>
        </p:spPr>
      </p:cxnSp>
      <p:cxnSp>
        <p:nvCxnSpPr>
          <p:cNvPr id="1455" name="Google Shape;1455;p94"/>
          <p:cNvCxnSpPr>
            <a:stCxn id="1450" idx="4"/>
            <a:endCxn id="1449" idx="2"/>
          </p:cNvCxnSpPr>
          <p:nvPr/>
        </p:nvCxnSpPr>
        <p:spPr>
          <a:xfrm>
            <a:off x="2733788" y="3237956"/>
            <a:ext cx="407100" cy="0"/>
          </a:xfrm>
          <a:prstGeom prst="straightConnector1">
            <a:avLst/>
          </a:prstGeom>
          <a:noFill/>
          <a:ln cap="flat" cmpd="sng" w="28575">
            <a:solidFill>
              <a:srgbClr val="4A86E8"/>
            </a:solidFill>
            <a:prstDash val="solid"/>
            <a:round/>
            <a:headEnd len="med" w="med" type="none"/>
            <a:tailEnd len="med" w="med" type="triangle"/>
          </a:ln>
        </p:spPr>
      </p:cxnSp>
      <p:cxnSp>
        <p:nvCxnSpPr>
          <p:cNvPr id="1456" name="Google Shape;1456;p94"/>
          <p:cNvCxnSpPr/>
          <p:nvPr/>
        </p:nvCxnSpPr>
        <p:spPr>
          <a:xfrm rot="10800000">
            <a:off x="3890775" y="2591306"/>
            <a:ext cx="47100" cy="301500"/>
          </a:xfrm>
          <a:prstGeom prst="straightConnector1">
            <a:avLst/>
          </a:prstGeom>
          <a:noFill/>
          <a:ln cap="flat" cmpd="sng" w="28575">
            <a:solidFill>
              <a:srgbClr val="4A86E8"/>
            </a:solidFill>
            <a:prstDash val="solid"/>
            <a:round/>
            <a:headEnd len="med" w="med" type="none"/>
            <a:tailEnd len="med" w="med" type="triangle"/>
          </a:ln>
        </p:spPr>
      </p:cxnSp>
      <p:cxnSp>
        <p:nvCxnSpPr>
          <p:cNvPr id="1457" name="Google Shape;1457;p94"/>
          <p:cNvCxnSpPr/>
          <p:nvPr/>
        </p:nvCxnSpPr>
        <p:spPr>
          <a:xfrm flipH="1">
            <a:off x="2418956" y="2450400"/>
            <a:ext cx="696900" cy="23400"/>
          </a:xfrm>
          <a:prstGeom prst="straightConnector1">
            <a:avLst/>
          </a:prstGeom>
          <a:noFill/>
          <a:ln cap="flat" cmpd="sng" w="28575">
            <a:solidFill>
              <a:srgbClr val="4A86E8"/>
            </a:solidFill>
            <a:prstDash val="solid"/>
            <a:round/>
            <a:headEnd len="med" w="med" type="none"/>
            <a:tailEnd len="med" w="med" type="triangle"/>
          </a:ln>
        </p:spPr>
      </p:cxnSp>
      <p:sp>
        <p:nvSpPr>
          <p:cNvPr id="1458" name="Google Shape;1458;p94"/>
          <p:cNvSpPr txBox="1"/>
          <p:nvPr/>
        </p:nvSpPr>
        <p:spPr>
          <a:xfrm>
            <a:off x="4705088" y="1427175"/>
            <a:ext cx="3264600" cy="35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1.Nginx receives request</a:t>
            </a:r>
            <a:endParaRPr sz="1400"/>
          </a:p>
        </p:txBody>
      </p:sp>
      <p:sp>
        <p:nvSpPr>
          <p:cNvPr id="1459" name="Google Shape;1459;p94"/>
          <p:cNvSpPr/>
          <p:nvPr/>
        </p:nvSpPr>
        <p:spPr>
          <a:xfrm>
            <a:off x="304800" y="1855313"/>
            <a:ext cx="798600" cy="7986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Query</a:t>
            </a:r>
            <a:endParaRPr sz="1100"/>
          </a:p>
        </p:txBody>
      </p:sp>
      <p:cxnSp>
        <p:nvCxnSpPr>
          <p:cNvPr id="1460" name="Google Shape;1460;p94"/>
          <p:cNvCxnSpPr>
            <a:stCxn id="1459" idx="6"/>
            <a:endCxn id="1447" idx="2"/>
          </p:cNvCxnSpPr>
          <p:nvPr/>
        </p:nvCxnSpPr>
        <p:spPr>
          <a:xfrm>
            <a:off x="1103400" y="2254613"/>
            <a:ext cx="305700" cy="0"/>
          </a:xfrm>
          <a:prstGeom prst="straightConnector1">
            <a:avLst/>
          </a:prstGeom>
          <a:noFill/>
          <a:ln cap="flat" cmpd="sng" w="28575">
            <a:solidFill>
              <a:srgbClr val="00FF00"/>
            </a:solidFill>
            <a:prstDash val="solid"/>
            <a:round/>
            <a:headEnd len="med" w="med" type="none"/>
            <a:tailEnd len="med" w="med" type="triangle"/>
          </a:ln>
        </p:spPr>
      </p:cxnSp>
      <p:cxnSp>
        <p:nvCxnSpPr>
          <p:cNvPr id="1461" name="Google Shape;1461;p94"/>
          <p:cNvCxnSpPr/>
          <p:nvPr/>
        </p:nvCxnSpPr>
        <p:spPr>
          <a:xfrm rot="10800000">
            <a:off x="1054556" y="2434781"/>
            <a:ext cx="346800" cy="7800"/>
          </a:xfrm>
          <a:prstGeom prst="straightConnector1">
            <a:avLst/>
          </a:prstGeom>
          <a:noFill/>
          <a:ln cap="flat" cmpd="sng" w="28575">
            <a:solidFill>
              <a:srgbClr val="4A86E8"/>
            </a:solidFill>
            <a:prstDash val="solid"/>
            <a:round/>
            <a:headEnd len="med" w="med" type="none"/>
            <a:tailEnd len="med" w="med" type="triangle"/>
          </a:ln>
        </p:spPr>
      </p:cxnSp>
      <p:sp>
        <p:nvSpPr>
          <p:cNvPr id="1462" name="Google Shape;1462;p94"/>
          <p:cNvSpPr txBox="1"/>
          <p:nvPr/>
        </p:nvSpPr>
        <p:spPr>
          <a:xfrm>
            <a:off x="4705088" y="1731713"/>
            <a:ext cx="3264600" cy="35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2.Nginx send request to Restpp</a:t>
            </a:r>
            <a:endParaRPr sz="1400"/>
          </a:p>
        </p:txBody>
      </p:sp>
      <p:sp>
        <p:nvSpPr>
          <p:cNvPr id="1463" name="Google Shape;1463;p94"/>
          <p:cNvSpPr txBox="1"/>
          <p:nvPr/>
        </p:nvSpPr>
        <p:spPr>
          <a:xfrm>
            <a:off x="4705088" y="2073844"/>
            <a:ext cx="5112300" cy="35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3.Restpp send ID translation task to GSE, and query </a:t>
            </a:r>
            <a:endParaRPr sz="1400"/>
          </a:p>
          <a:p>
            <a:pPr indent="0" lvl="0" marL="0" rtl="0" algn="l">
              <a:spcBef>
                <a:spcPts val="0"/>
              </a:spcBef>
              <a:spcAft>
                <a:spcPts val="0"/>
              </a:spcAft>
              <a:buNone/>
            </a:pPr>
            <a:r>
              <a:rPr lang="en" sz="1400"/>
              <a:t>   request to GPE</a:t>
            </a:r>
            <a:endParaRPr sz="1400"/>
          </a:p>
        </p:txBody>
      </p:sp>
      <p:sp>
        <p:nvSpPr>
          <p:cNvPr id="1464" name="Google Shape;1464;p94"/>
          <p:cNvSpPr txBox="1"/>
          <p:nvPr/>
        </p:nvSpPr>
        <p:spPr>
          <a:xfrm>
            <a:off x="4705088" y="2548800"/>
            <a:ext cx="5112300" cy="35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4.GSE send translated ID to GPE, GPE starts to </a:t>
            </a:r>
            <a:endParaRPr sz="1400"/>
          </a:p>
          <a:p>
            <a:pPr indent="0" lvl="0" marL="0" rtl="0" algn="l">
              <a:spcBef>
                <a:spcPts val="0"/>
              </a:spcBef>
              <a:spcAft>
                <a:spcPts val="0"/>
              </a:spcAft>
              <a:buNone/>
            </a:pPr>
            <a:r>
              <a:rPr lang="en" sz="1400"/>
              <a:t>   process query</a:t>
            </a:r>
            <a:endParaRPr sz="1400"/>
          </a:p>
        </p:txBody>
      </p:sp>
      <p:sp>
        <p:nvSpPr>
          <p:cNvPr id="1465" name="Google Shape;1465;p94"/>
          <p:cNvSpPr txBox="1"/>
          <p:nvPr/>
        </p:nvSpPr>
        <p:spPr>
          <a:xfrm>
            <a:off x="4705088" y="3070350"/>
            <a:ext cx="4235400" cy="44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5.GPE send result to restpp, GPE send translation</a:t>
            </a:r>
            <a:endParaRPr sz="1400"/>
          </a:p>
          <a:p>
            <a:pPr indent="0" lvl="0" marL="0" rtl="0" algn="l">
              <a:spcBef>
                <a:spcPts val="0"/>
              </a:spcBef>
              <a:spcAft>
                <a:spcPts val="0"/>
              </a:spcAft>
              <a:buNone/>
            </a:pPr>
            <a:r>
              <a:rPr lang="en" sz="1400"/>
              <a:t>   task to GSE, GSE send translation result to Restpp</a:t>
            </a:r>
            <a:endParaRPr sz="1400"/>
          </a:p>
        </p:txBody>
      </p:sp>
      <p:sp>
        <p:nvSpPr>
          <p:cNvPr id="1466" name="Google Shape;1466;p94"/>
          <p:cNvSpPr txBox="1"/>
          <p:nvPr/>
        </p:nvSpPr>
        <p:spPr>
          <a:xfrm>
            <a:off x="4705088" y="3599766"/>
            <a:ext cx="4235400" cy="44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6.Restpp send result back to Nginx</a:t>
            </a:r>
            <a:endParaRPr sz="1400"/>
          </a:p>
        </p:txBody>
      </p:sp>
      <p:sp>
        <p:nvSpPr>
          <p:cNvPr id="1467" name="Google Shape;1467;p94"/>
          <p:cNvSpPr txBox="1"/>
          <p:nvPr/>
        </p:nvSpPr>
        <p:spPr>
          <a:xfrm>
            <a:off x="4705088" y="3951666"/>
            <a:ext cx="4235400" cy="44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400"/>
              <a:t>7.Nginx send the response</a:t>
            </a:r>
            <a:endParaRPr sz="1400"/>
          </a:p>
        </p:txBody>
      </p:sp>
      <p:cxnSp>
        <p:nvCxnSpPr>
          <p:cNvPr id="1468" name="Google Shape;1468;p94"/>
          <p:cNvCxnSpPr/>
          <p:nvPr/>
        </p:nvCxnSpPr>
        <p:spPr>
          <a:xfrm rot="10800000">
            <a:off x="2740069" y="3429000"/>
            <a:ext cx="407100" cy="0"/>
          </a:xfrm>
          <a:prstGeom prst="straightConnector1">
            <a:avLst/>
          </a:prstGeom>
          <a:noFill/>
          <a:ln cap="flat" cmpd="sng" w="28575">
            <a:solidFill>
              <a:srgbClr val="00FF00"/>
            </a:solidFill>
            <a:prstDash val="solid"/>
            <a:round/>
            <a:headEnd len="med" w="med" type="none"/>
            <a:tailEnd len="med" w="med" type="triangle"/>
          </a:ln>
        </p:spPr>
      </p:cxnSp>
      <p:sp>
        <p:nvSpPr>
          <p:cNvPr id="1469" name="Google Shape;1469;p94"/>
          <p:cNvSpPr txBox="1"/>
          <p:nvPr/>
        </p:nvSpPr>
        <p:spPr>
          <a:xfrm>
            <a:off x="200525" y="2970326"/>
            <a:ext cx="1200900" cy="1559400"/>
          </a:xfrm>
          <a:prstGeom prst="rect">
            <a:avLst/>
          </a:prstGeom>
          <a:solidFill>
            <a:srgbClr val="EFEFEF"/>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rPr lang="en" sz="1100"/>
              <a:t>Incoming request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Returning</a:t>
            </a:r>
            <a:endParaRPr sz="1100"/>
          </a:p>
          <a:p>
            <a:pPr indent="0" lvl="0" marL="0" rtl="0" algn="l">
              <a:spcBef>
                <a:spcPts val="0"/>
              </a:spcBef>
              <a:spcAft>
                <a:spcPts val="0"/>
              </a:spcAft>
              <a:buNone/>
            </a:pPr>
            <a:r>
              <a:rPr lang="en" sz="1100"/>
              <a:t>result</a:t>
            </a:r>
            <a:endParaRPr sz="1100"/>
          </a:p>
        </p:txBody>
      </p:sp>
      <p:cxnSp>
        <p:nvCxnSpPr>
          <p:cNvPr id="1470" name="Google Shape;1470;p94"/>
          <p:cNvCxnSpPr/>
          <p:nvPr/>
        </p:nvCxnSpPr>
        <p:spPr>
          <a:xfrm>
            <a:off x="304800" y="3135469"/>
            <a:ext cx="400800" cy="0"/>
          </a:xfrm>
          <a:prstGeom prst="straightConnector1">
            <a:avLst/>
          </a:prstGeom>
          <a:noFill/>
          <a:ln cap="flat" cmpd="sng" w="28575">
            <a:solidFill>
              <a:srgbClr val="00FF00"/>
            </a:solidFill>
            <a:prstDash val="solid"/>
            <a:round/>
            <a:headEnd len="med" w="med" type="none"/>
            <a:tailEnd len="med" w="med" type="triangle"/>
          </a:ln>
        </p:spPr>
      </p:cxnSp>
      <p:cxnSp>
        <p:nvCxnSpPr>
          <p:cNvPr id="1471" name="Google Shape;1471;p94"/>
          <p:cNvCxnSpPr/>
          <p:nvPr/>
        </p:nvCxnSpPr>
        <p:spPr>
          <a:xfrm>
            <a:off x="304800" y="3933544"/>
            <a:ext cx="400800" cy="0"/>
          </a:xfrm>
          <a:prstGeom prst="straightConnector1">
            <a:avLst/>
          </a:prstGeom>
          <a:noFill/>
          <a:ln cap="flat" cmpd="sng" w="28575">
            <a:solidFill>
              <a:srgbClr val="4A86E8"/>
            </a:solidFill>
            <a:prstDash val="solid"/>
            <a:round/>
            <a:headEnd len="med" w="med" type="none"/>
            <a:tailEnd len="med" w="med" type="triangle"/>
          </a:ln>
        </p:spPr>
      </p:cxnSp>
      <p:sp>
        <p:nvSpPr>
          <p:cNvPr id="1472" name="Google Shape;1472;p94"/>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1000"/>
                                        <p:tgtEl>
                                          <p:spTgt spid="1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par>
                                <p:cTn fill="hold" nodeType="with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par>
                                <p:cTn fill="hold" nodeType="with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95"/>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a:t>Query Problems -- Log Checking</a:t>
            </a:r>
            <a:endParaRPr b="0"/>
          </a:p>
        </p:txBody>
      </p:sp>
      <p:sp>
        <p:nvSpPr>
          <p:cNvPr id="1479" name="Google Shape;1479;p95"/>
          <p:cNvSpPr txBox="1"/>
          <p:nvPr/>
        </p:nvSpPr>
        <p:spPr>
          <a:xfrm>
            <a:off x="469725" y="886500"/>
            <a:ext cx="8139300" cy="896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rgbClr val="4A86E8"/>
                </a:solidFill>
              </a:rPr>
              <a:t>Nginx receives the request</a:t>
            </a:r>
            <a:endParaRPr b="1" sz="1400">
              <a:solidFill>
                <a:srgbClr val="4A86E8"/>
              </a:solidFill>
            </a:endParaRPr>
          </a:p>
          <a:p>
            <a:pPr indent="0" lvl="0" marL="0" rtl="0" algn="l">
              <a:spcBef>
                <a:spcPts val="0"/>
              </a:spcBef>
              <a:spcAft>
                <a:spcPts val="0"/>
              </a:spcAft>
              <a:buNone/>
            </a:pPr>
            <a:r>
              <a:t/>
            </a:r>
            <a:endParaRPr b="1" sz="1400">
              <a:solidFill>
                <a:srgbClr val="4A86E8"/>
              </a:solidFill>
            </a:endParaRPr>
          </a:p>
          <a:p>
            <a:pPr indent="0" lvl="0" marL="0" rtl="0" algn="l">
              <a:spcBef>
                <a:spcPts val="0"/>
              </a:spcBef>
              <a:spcAft>
                <a:spcPts val="0"/>
              </a:spcAft>
              <a:buNone/>
            </a:pPr>
            <a:r>
              <a:rPr lang="en" sz="1100">
                <a:solidFill>
                  <a:srgbClr val="00FF00"/>
                </a:solidFill>
                <a:highlight>
                  <a:srgbClr val="000000"/>
                </a:highlight>
              </a:rPr>
              <a:t>&gt;grep QUERY_NAME ~/tigergraph/logs/nginx/nginx_1.access.log</a:t>
            </a:r>
            <a:endParaRPr sz="1100">
              <a:solidFill>
                <a:srgbClr val="00FF00"/>
              </a:solidFill>
              <a:highlight>
                <a:srgbClr val="000000"/>
              </a:highlight>
            </a:endParaRPr>
          </a:p>
          <a:p>
            <a:pPr indent="0" lvl="0" marL="0" rtl="0" algn="l">
              <a:spcBef>
                <a:spcPts val="0"/>
              </a:spcBef>
              <a:spcAft>
                <a:spcPts val="0"/>
              </a:spcAft>
              <a:buNone/>
            </a:pPr>
            <a:r>
              <a:t/>
            </a:r>
            <a:endParaRPr sz="1100"/>
          </a:p>
        </p:txBody>
      </p:sp>
      <p:sp>
        <p:nvSpPr>
          <p:cNvPr id="1480" name="Google Shape;1480;p95"/>
          <p:cNvSpPr txBox="1"/>
          <p:nvPr/>
        </p:nvSpPr>
        <p:spPr>
          <a:xfrm>
            <a:off x="469725" y="1966181"/>
            <a:ext cx="7765800" cy="1192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1100"/>
          </a:p>
          <a:p>
            <a:pPr indent="0" lvl="0" marL="0" rtl="0" algn="l">
              <a:spcBef>
                <a:spcPts val="0"/>
              </a:spcBef>
              <a:spcAft>
                <a:spcPts val="0"/>
              </a:spcAft>
              <a:buNone/>
            </a:pPr>
            <a:r>
              <a:rPr b="1" lang="en" sz="1400">
                <a:solidFill>
                  <a:srgbClr val="4A86E8"/>
                </a:solidFill>
              </a:rPr>
              <a:t>Nginx send request to Restpp</a:t>
            </a:r>
            <a:endParaRPr b="1" sz="1400">
              <a:solidFill>
                <a:srgbClr val="4A86E8"/>
              </a:solidFill>
            </a:endParaRPr>
          </a:p>
          <a:p>
            <a:pPr indent="0" lvl="0" marL="0" rtl="0" algn="l">
              <a:spcBef>
                <a:spcPts val="0"/>
              </a:spcBef>
              <a:spcAft>
                <a:spcPts val="0"/>
              </a:spcAft>
              <a:buNone/>
            </a:pPr>
            <a:r>
              <a:t/>
            </a:r>
            <a:endParaRPr b="1" sz="1400">
              <a:solidFill>
                <a:srgbClr val="4A86E8"/>
              </a:solidFill>
            </a:endParaRPr>
          </a:p>
          <a:p>
            <a:pPr indent="0" lvl="0" marL="0" rtl="0" algn="l">
              <a:spcBef>
                <a:spcPts val="0"/>
              </a:spcBef>
              <a:spcAft>
                <a:spcPts val="0"/>
              </a:spcAft>
              <a:buNone/>
            </a:pPr>
            <a:r>
              <a:rPr lang="en" sz="1100">
                <a:solidFill>
                  <a:srgbClr val="00FF00"/>
                </a:solidFill>
                <a:highlight>
                  <a:srgbClr val="000000"/>
                </a:highlight>
              </a:rPr>
              <a:t>&gt;grep</a:t>
            </a:r>
            <a:r>
              <a:rPr b="1" lang="en" sz="1100">
                <a:solidFill>
                  <a:srgbClr val="00FF00"/>
                </a:solidFill>
                <a:highlight>
                  <a:srgbClr val="000000"/>
                </a:highlight>
              </a:rPr>
              <a:t> </a:t>
            </a:r>
            <a:r>
              <a:rPr lang="en" sz="1100">
                <a:solidFill>
                  <a:srgbClr val="00FF00"/>
                </a:solidFill>
                <a:highlight>
                  <a:srgbClr val="000000"/>
                </a:highlight>
              </a:rPr>
              <a:t>QUERY_NAME /home/tigergraph/tigergraph/logs/RESTPP_1_1/log.INFO</a:t>
            </a:r>
            <a:endParaRPr sz="1100">
              <a:solidFill>
                <a:srgbClr val="00FF00"/>
              </a:solidFill>
              <a:highlight>
                <a:srgbClr val="000000"/>
              </a:highlight>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pic>
        <p:nvPicPr>
          <p:cNvPr id="1481" name="Google Shape;1481;p95"/>
          <p:cNvPicPr preferRelativeResize="0"/>
          <p:nvPr/>
        </p:nvPicPr>
        <p:blipFill rotWithShape="1">
          <a:blip r:embed="rId3">
            <a:alphaModFix/>
          </a:blip>
          <a:srcRect b="2051" l="0" r="0" t="26955"/>
          <a:stretch/>
        </p:blipFill>
        <p:spPr>
          <a:xfrm>
            <a:off x="114300" y="1594950"/>
            <a:ext cx="8915403" cy="441450"/>
          </a:xfrm>
          <a:prstGeom prst="rect">
            <a:avLst/>
          </a:prstGeom>
          <a:noFill/>
          <a:ln>
            <a:noFill/>
          </a:ln>
        </p:spPr>
      </p:pic>
      <p:pic>
        <p:nvPicPr>
          <p:cNvPr id="1482" name="Google Shape;1482;p95"/>
          <p:cNvPicPr preferRelativeResize="0"/>
          <p:nvPr/>
        </p:nvPicPr>
        <p:blipFill>
          <a:blip r:embed="rId4">
            <a:alphaModFix/>
          </a:blip>
          <a:stretch>
            <a:fillRect/>
          </a:stretch>
        </p:blipFill>
        <p:spPr>
          <a:xfrm>
            <a:off x="104044" y="2844375"/>
            <a:ext cx="5544325" cy="130350"/>
          </a:xfrm>
          <a:prstGeom prst="rect">
            <a:avLst/>
          </a:prstGeom>
          <a:noFill/>
          <a:ln>
            <a:noFill/>
          </a:ln>
        </p:spPr>
      </p:pic>
      <p:pic>
        <p:nvPicPr>
          <p:cNvPr id="1483" name="Google Shape;1483;p95"/>
          <p:cNvPicPr preferRelativeResize="0"/>
          <p:nvPr/>
        </p:nvPicPr>
        <p:blipFill rotWithShape="1">
          <a:blip r:embed="rId5">
            <a:alphaModFix/>
          </a:blip>
          <a:srcRect b="8983" l="0" r="0" t="0"/>
          <a:stretch/>
        </p:blipFill>
        <p:spPr>
          <a:xfrm>
            <a:off x="104044" y="3010800"/>
            <a:ext cx="8935912" cy="261919"/>
          </a:xfrm>
          <a:prstGeom prst="rect">
            <a:avLst/>
          </a:prstGeom>
          <a:noFill/>
          <a:ln>
            <a:noFill/>
          </a:ln>
        </p:spPr>
      </p:pic>
      <p:sp>
        <p:nvSpPr>
          <p:cNvPr id="1484" name="Google Shape;1484;p95"/>
          <p:cNvSpPr/>
          <p:nvPr/>
        </p:nvSpPr>
        <p:spPr>
          <a:xfrm>
            <a:off x="4916363" y="2974725"/>
            <a:ext cx="930600" cy="2199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485" name="Google Shape;1485;p95"/>
          <p:cNvSpPr txBox="1"/>
          <p:nvPr/>
        </p:nvSpPr>
        <p:spPr>
          <a:xfrm>
            <a:off x="4940438" y="3254559"/>
            <a:ext cx="882600" cy="189600"/>
          </a:xfrm>
          <a:prstGeom prst="rect">
            <a:avLst/>
          </a:prstGeom>
          <a:solidFill>
            <a:srgbClr val="F3F3F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Request ID</a:t>
            </a:r>
            <a:endParaRPr b="1" sz="1100">
              <a:solidFill>
                <a:srgbClr val="0B5394"/>
              </a:solidFill>
            </a:endParaRPr>
          </a:p>
        </p:txBody>
      </p:sp>
      <p:sp>
        <p:nvSpPr>
          <p:cNvPr id="1486" name="Google Shape;1486;p95"/>
          <p:cNvSpPr txBox="1"/>
          <p:nvPr/>
        </p:nvSpPr>
        <p:spPr>
          <a:xfrm>
            <a:off x="469725" y="3546900"/>
            <a:ext cx="2462100" cy="7956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chemeClr val="dk1"/>
                </a:solidFill>
              </a:rPr>
              <a:t>Note:</a:t>
            </a:r>
            <a:endParaRPr b="1" sz="1100">
              <a:solidFill>
                <a:schemeClr val="dk1"/>
              </a:solidFill>
            </a:endParaRPr>
          </a:p>
          <a:p>
            <a:pPr indent="0" lvl="0" marL="0" rtl="0" algn="l">
              <a:spcBef>
                <a:spcPts val="0"/>
              </a:spcBef>
              <a:spcAft>
                <a:spcPts val="0"/>
              </a:spcAft>
              <a:buNone/>
            </a:pPr>
            <a:r>
              <a:rPr lang="en" sz="1100">
                <a:solidFill>
                  <a:schemeClr val="dk1"/>
                </a:solidFill>
              </a:rPr>
              <a:t>Here </a:t>
            </a:r>
            <a:r>
              <a:rPr b="1" lang="en" sz="1100">
                <a:solidFill>
                  <a:srgbClr val="FF0000"/>
                </a:solidFill>
              </a:rPr>
              <a:t>1550790702138</a:t>
            </a:r>
            <a:r>
              <a:rPr lang="en" sz="1100">
                <a:solidFill>
                  <a:schemeClr val="dk1"/>
                </a:solidFill>
              </a:rPr>
              <a:t> is the request ID. With request ID all logs in Restpp, GPE and GSE can be found.</a:t>
            </a:r>
            <a:endParaRPr sz="1100">
              <a:solidFill>
                <a:schemeClr val="dk1"/>
              </a:solidFill>
            </a:endParaRPr>
          </a:p>
        </p:txBody>
      </p:sp>
      <p:sp>
        <p:nvSpPr>
          <p:cNvPr id="1487" name="Google Shape;1487;p95"/>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488" name="Google Shape;1488;p95"/>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96"/>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a:t>Query Problems -- Log Checking</a:t>
            </a:r>
            <a:endParaRPr b="0"/>
          </a:p>
        </p:txBody>
      </p:sp>
      <p:sp>
        <p:nvSpPr>
          <p:cNvPr id="1495" name="Google Shape;1495;p96"/>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1496" name="Google Shape;1496;p96"/>
          <p:cNvPicPr preferRelativeResize="0"/>
          <p:nvPr/>
        </p:nvPicPr>
        <p:blipFill>
          <a:blip r:embed="rId3">
            <a:alphaModFix/>
          </a:blip>
          <a:stretch>
            <a:fillRect/>
          </a:stretch>
        </p:blipFill>
        <p:spPr>
          <a:xfrm>
            <a:off x="0" y="1868945"/>
            <a:ext cx="9143996" cy="1618159"/>
          </a:xfrm>
          <a:prstGeom prst="rect">
            <a:avLst/>
          </a:prstGeom>
          <a:noFill/>
          <a:ln>
            <a:noFill/>
          </a:ln>
        </p:spPr>
      </p:pic>
      <p:sp>
        <p:nvSpPr>
          <p:cNvPr id="1497" name="Google Shape;1497;p96"/>
          <p:cNvSpPr/>
          <p:nvPr/>
        </p:nvSpPr>
        <p:spPr>
          <a:xfrm>
            <a:off x="6015169" y="3004556"/>
            <a:ext cx="567600" cy="1302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498" name="Google Shape;1498;p96"/>
          <p:cNvSpPr txBox="1"/>
          <p:nvPr/>
        </p:nvSpPr>
        <p:spPr>
          <a:xfrm>
            <a:off x="363131" y="886500"/>
            <a:ext cx="8781000" cy="1002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1" lang="en" sz="1400">
                <a:solidFill>
                  <a:srgbClr val="4A86E8"/>
                </a:solidFill>
              </a:rPr>
              <a:t>GPE Process Query</a:t>
            </a:r>
            <a:endParaRPr b="1" sz="1400">
              <a:solidFill>
                <a:srgbClr val="4A86E8"/>
              </a:solidFill>
            </a:endParaRPr>
          </a:p>
          <a:p>
            <a:pPr indent="0" lvl="0" marL="0" rtl="0" algn="l">
              <a:spcBef>
                <a:spcPts val="0"/>
              </a:spcBef>
              <a:spcAft>
                <a:spcPts val="0"/>
              </a:spcAft>
              <a:buNone/>
            </a:pPr>
            <a:r>
              <a:t/>
            </a:r>
            <a:endParaRPr b="1" sz="1100"/>
          </a:p>
          <a:p>
            <a:pPr indent="0" lvl="0" marL="0" rtl="0" algn="l">
              <a:spcBef>
                <a:spcPts val="0"/>
              </a:spcBef>
              <a:spcAft>
                <a:spcPts val="0"/>
              </a:spcAft>
              <a:buNone/>
            </a:pPr>
            <a:r>
              <a:rPr lang="en" sz="900">
                <a:solidFill>
                  <a:schemeClr val="dk1"/>
                </a:solidFill>
              </a:rPr>
              <a:t>GPE log is very important, most of time of a query is spent in GPE, GPE log gives you the detailed info of query</a:t>
            </a:r>
            <a:endParaRPr sz="900">
              <a:solidFill>
                <a:schemeClr val="dk1"/>
              </a:solidFill>
            </a:endParaRPr>
          </a:p>
          <a:p>
            <a:pPr indent="0" lvl="0" marL="0" rtl="0" algn="l">
              <a:spcBef>
                <a:spcPts val="0"/>
              </a:spcBef>
              <a:spcAft>
                <a:spcPts val="0"/>
              </a:spcAft>
              <a:buNone/>
            </a:pPr>
            <a:r>
              <a:rPr lang="en" sz="900">
                <a:solidFill>
                  <a:schemeClr val="dk1"/>
                </a:solidFill>
              </a:rPr>
              <a:t>Execution. Such as data amount has been processed, time elapsed in each ACCUM and POST-ACCUM clause. </a:t>
            </a:r>
            <a:endParaRPr sz="900">
              <a:solidFill>
                <a:schemeClr val="dk1"/>
              </a:solidFill>
            </a:endParaRPr>
          </a:p>
          <a:p>
            <a:pPr indent="0" lvl="0" marL="0" rtl="0" algn="l">
              <a:spcBef>
                <a:spcPts val="0"/>
              </a:spcBef>
              <a:spcAft>
                <a:spcPts val="0"/>
              </a:spcAft>
              <a:buClr>
                <a:schemeClr val="dk1"/>
              </a:buClr>
              <a:buSzPts val="800"/>
              <a:buFont typeface="Arial"/>
              <a:buNone/>
            </a:pPr>
            <a:r>
              <a:t/>
            </a:r>
            <a:endParaRPr sz="900">
              <a:solidFill>
                <a:schemeClr val="dk1"/>
              </a:solidFill>
            </a:endParaRPr>
          </a:p>
          <a:p>
            <a:pPr indent="0" lvl="0" marL="0" rtl="0" algn="l">
              <a:spcBef>
                <a:spcPts val="0"/>
              </a:spcBef>
              <a:spcAft>
                <a:spcPts val="0"/>
              </a:spcAft>
              <a:buNone/>
            </a:pPr>
            <a:r>
              <a:rPr lang="en" sz="900">
                <a:solidFill>
                  <a:srgbClr val="00FF00"/>
                </a:solidFill>
                <a:highlight>
                  <a:srgbClr val="000000"/>
                </a:highlight>
              </a:rPr>
              <a:t>&gt;grep REQUEST_ID /home/tigergraph/tigergraph/logs/GPE_1_1/log.INFO</a:t>
            </a:r>
            <a:endParaRPr sz="900">
              <a:solidFill>
                <a:srgbClr val="00FF00"/>
              </a:solidFill>
              <a:highlight>
                <a:srgbClr val="000000"/>
              </a:highlight>
            </a:endParaRPr>
          </a:p>
          <a:p>
            <a:pPr indent="0" lvl="0" marL="0" rtl="0" algn="l">
              <a:spcBef>
                <a:spcPts val="0"/>
              </a:spcBef>
              <a:spcAft>
                <a:spcPts val="0"/>
              </a:spcAft>
              <a:buNone/>
            </a:pPr>
            <a:r>
              <a:t/>
            </a:r>
            <a:endParaRPr sz="1100">
              <a:solidFill>
                <a:srgbClr val="00FF00"/>
              </a:solidFill>
              <a:highlight>
                <a:srgbClr val="000000"/>
              </a:highlight>
            </a:endParaRPr>
          </a:p>
        </p:txBody>
      </p:sp>
      <p:sp>
        <p:nvSpPr>
          <p:cNvPr id="1499" name="Google Shape;1499;p96"/>
          <p:cNvSpPr txBox="1"/>
          <p:nvPr/>
        </p:nvSpPr>
        <p:spPr>
          <a:xfrm>
            <a:off x="5345450" y="2594800"/>
            <a:ext cx="1242600" cy="352200"/>
          </a:xfrm>
          <a:prstGeom prst="rect">
            <a:avLst/>
          </a:prstGeom>
          <a:solidFill>
            <a:srgbClr val="F3F3F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End of execution</a:t>
            </a:r>
            <a:endParaRPr b="1" sz="1100">
              <a:solidFill>
                <a:srgbClr val="0B5394"/>
              </a:solidFill>
            </a:endParaRPr>
          </a:p>
        </p:txBody>
      </p:sp>
      <p:sp>
        <p:nvSpPr>
          <p:cNvPr id="1500" name="Google Shape;1500;p96"/>
          <p:cNvSpPr/>
          <p:nvPr/>
        </p:nvSpPr>
        <p:spPr>
          <a:xfrm>
            <a:off x="7514260" y="3188081"/>
            <a:ext cx="1120200" cy="2199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01" name="Google Shape;1501;p96"/>
          <p:cNvSpPr txBox="1"/>
          <p:nvPr/>
        </p:nvSpPr>
        <p:spPr>
          <a:xfrm>
            <a:off x="6367481" y="3925406"/>
            <a:ext cx="2810400" cy="219900"/>
          </a:xfrm>
          <a:prstGeom prst="rect">
            <a:avLst/>
          </a:prstGeom>
          <a:solidFill>
            <a:srgbClr val="F3F3F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Sent task to GSE and response to Restpp</a:t>
            </a:r>
            <a:endParaRPr b="1" sz="1100">
              <a:solidFill>
                <a:srgbClr val="0B5394"/>
              </a:solidFill>
            </a:endParaRPr>
          </a:p>
        </p:txBody>
      </p:sp>
      <p:cxnSp>
        <p:nvCxnSpPr>
          <p:cNvPr id="1502" name="Google Shape;1502;p96"/>
          <p:cNvCxnSpPr>
            <a:stCxn id="1501" idx="0"/>
            <a:endCxn id="1500" idx="2"/>
          </p:cNvCxnSpPr>
          <p:nvPr/>
        </p:nvCxnSpPr>
        <p:spPr>
          <a:xfrm flipH="1" rot="10800000">
            <a:off x="7772681" y="3407906"/>
            <a:ext cx="301800" cy="517500"/>
          </a:xfrm>
          <a:prstGeom prst="straightConnector1">
            <a:avLst/>
          </a:prstGeom>
          <a:noFill/>
          <a:ln cap="flat" cmpd="sng" w="28575">
            <a:solidFill>
              <a:srgbClr val="00FF00"/>
            </a:solidFill>
            <a:prstDash val="solid"/>
            <a:round/>
            <a:headEnd len="med" w="med" type="none"/>
            <a:tailEnd len="med" w="med" type="triangle"/>
          </a:ln>
        </p:spPr>
      </p:cxnSp>
      <p:sp>
        <p:nvSpPr>
          <p:cNvPr id="1503" name="Google Shape;1503;p96"/>
          <p:cNvSpPr/>
          <p:nvPr/>
        </p:nvSpPr>
        <p:spPr>
          <a:xfrm>
            <a:off x="2561156" y="2978963"/>
            <a:ext cx="567600" cy="1560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t/>
            </a:r>
            <a:endParaRPr sz="1100">
              <a:solidFill>
                <a:srgbClr val="FF0000"/>
              </a:solidFill>
            </a:endParaRPr>
          </a:p>
        </p:txBody>
      </p:sp>
      <p:sp>
        <p:nvSpPr>
          <p:cNvPr id="1504" name="Google Shape;1504;p96"/>
          <p:cNvSpPr txBox="1"/>
          <p:nvPr/>
        </p:nvSpPr>
        <p:spPr>
          <a:xfrm>
            <a:off x="1029175" y="2890932"/>
            <a:ext cx="1494600" cy="3522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solidFill>
                  <a:srgbClr val="0B5394"/>
                </a:solidFill>
              </a:rPr>
              <a:t>Query execution time</a:t>
            </a:r>
            <a:endParaRPr b="1" sz="1100">
              <a:solidFill>
                <a:srgbClr val="0B5394"/>
              </a:solidFill>
            </a:endParaRPr>
          </a:p>
        </p:txBody>
      </p:sp>
      <p:sp>
        <p:nvSpPr>
          <p:cNvPr id="1505" name="Google Shape;1505;p96"/>
          <p:cNvSpPr/>
          <p:nvPr/>
        </p:nvSpPr>
        <p:spPr>
          <a:xfrm>
            <a:off x="1029169" y="2433844"/>
            <a:ext cx="795300" cy="1560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06" name="Google Shape;1506;p96"/>
          <p:cNvSpPr txBox="1"/>
          <p:nvPr/>
        </p:nvSpPr>
        <p:spPr>
          <a:xfrm>
            <a:off x="147019" y="3610819"/>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Time spent in ACCUM clause</a:t>
            </a:r>
            <a:endParaRPr b="1" sz="1100">
              <a:solidFill>
                <a:srgbClr val="0B5394"/>
              </a:solidFill>
            </a:endParaRPr>
          </a:p>
        </p:txBody>
      </p:sp>
      <p:cxnSp>
        <p:nvCxnSpPr>
          <p:cNvPr id="1507" name="Google Shape;1507;p96"/>
          <p:cNvCxnSpPr/>
          <p:nvPr/>
        </p:nvCxnSpPr>
        <p:spPr>
          <a:xfrm flipH="1" rot="10800000">
            <a:off x="439613" y="2599575"/>
            <a:ext cx="717900" cy="1003800"/>
          </a:xfrm>
          <a:prstGeom prst="straightConnector1">
            <a:avLst/>
          </a:prstGeom>
          <a:noFill/>
          <a:ln cap="flat" cmpd="sng" w="28575">
            <a:solidFill>
              <a:srgbClr val="00FF00"/>
            </a:solidFill>
            <a:prstDash val="solid"/>
            <a:round/>
            <a:headEnd len="sm" w="sm" type="none"/>
            <a:tailEnd len="sm" w="sm" type="triangle"/>
          </a:ln>
        </p:spPr>
      </p:cxnSp>
      <p:sp>
        <p:nvSpPr>
          <p:cNvPr id="1508" name="Google Shape;1508;p96"/>
          <p:cNvSpPr txBox="1"/>
          <p:nvPr/>
        </p:nvSpPr>
        <p:spPr>
          <a:xfrm>
            <a:off x="5412150" y="3610819"/>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SELECT statements executed</a:t>
            </a:r>
            <a:endParaRPr b="1" sz="1100">
              <a:solidFill>
                <a:srgbClr val="0B5394"/>
              </a:solidFill>
            </a:endParaRPr>
          </a:p>
        </p:txBody>
      </p:sp>
      <p:sp>
        <p:nvSpPr>
          <p:cNvPr id="1509" name="Google Shape;1509;p96"/>
          <p:cNvSpPr/>
          <p:nvPr/>
        </p:nvSpPr>
        <p:spPr>
          <a:xfrm>
            <a:off x="6840169" y="2342213"/>
            <a:ext cx="674100" cy="604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cxnSp>
        <p:nvCxnSpPr>
          <p:cNvPr id="1510" name="Google Shape;1510;p96"/>
          <p:cNvCxnSpPr>
            <a:stCxn id="1508" idx="0"/>
            <a:endCxn id="1509" idx="2"/>
          </p:cNvCxnSpPr>
          <p:nvPr/>
        </p:nvCxnSpPr>
        <p:spPr>
          <a:xfrm flipH="1" rot="10800000">
            <a:off x="6437700" y="2946919"/>
            <a:ext cx="739500" cy="663900"/>
          </a:xfrm>
          <a:prstGeom prst="straightConnector1">
            <a:avLst/>
          </a:prstGeom>
          <a:noFill/>
          <a:ln cap="flat" cmpd="sng" w="28575">
            <a:solidFill>
              <a:srgbClr val="00FF00"/>
            </a:solidFill>
            <a:prstDash val="solid"/>
            <a:round/>
            <a:headEnd len="med" w="med" type="none"/>
            <a:tailEnd len="med" w="med" type="triangle"/>
          </a:ln>
        </p:spPr>
      </p:cxnSp>
      <p:sp>
        <p:nvSpPr>
          <p:cNvPr id="1511" name="Google Shape;1511;p96"/>
          <p:cNvSpPr/>
          <p:nvPr/>
        </p:nvSpPr>
        <p:spPr>
          <a:xfrm>
            <a:off x="8074331" y="2307994"/>
            <a:ext cx="717900" cy="604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12" name="Google Shape;1512;p96"/>
          <p:cNvSpPr txBox="1"/>
          <p:nvPr/>
        </p:nvSpPr>
        <p:spPr>
          <a:xfrm>
            <a:off x="7048744" y="1246613"/>
            <a:ext cx="2051100" cy="4644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Number of ACCUM clauses executed in each SELECT statement</a:t>
            </a:r>
            <a:endParaRPr b="1" sz="1100">
              <a:solidFill>
                <a:srgbClr val="0B5394"/>
              </a:solidFill>
            </a:endParaRPr>
          </a:p>
        </p:txBody>
      </p:sp>
      <p:cxnSp>
        <p:nvCxnSpPr>
          <p:cNvPr id="1513" name="Google Shape;1513;p96"/>
          <p:cNvCxnSpPr>
            <a:stCxn id="1512" idx="2"/>
            <a:endCxn id="1511" idx="0"/>
          </p:cNvCxnSpPr>
          <p:nvPr/>
        </p:nvCxnSpPr>
        <p:spPr>
          <a:xfrm>
            <a:off x="8074294" y="1711013"/>
            <a:ext cx="359100" cy="597000"/>
          </a:xfrm>
          <a:prstGeom prst="straightConnector1">
            <a:avLst/>
          </a:prstGeom>
          <a:noFill/>
          <a:ln cap="flat" cmpd="sng" w="28575">
            <a:solidFill>
              <a:srgbClr val="00FF00"/>
            </a:solidFill>
            <a:prstDash val="solid"/>
            <a:round/>
            <a:headEnd len="med" w="med" type="none"/>
            <a:tailEnd len="med" w="med" type="triangle"/>
          </a:ln>
        </p:spPr>
      </p:cxnSp>
      <p:sp>
        <p:nvSpPr>
          <p:cNvPr id="1514" name="Google Shape;1514;p96"/>
          <p:cNvSpPr/>
          <p:nvPr/>
        </p:nvSpPr>
        <p:spPr>
          <a:xfrm>
            <a:off x="1866863" y="2433844"/>
            <a:ext cx="1812600" cy="1560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15" name="Google Shape;1515;p96"/>
          <p:cNvSpPr txBox="1"/>
          <p:nvPr/>
        </p:nvSpPr>
        <p:spPr>
          <a:xfrm>
            <a:off x="2561156" y="3610819"/>
            <a:ext cx="2051100" cy="900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Number of POST-ACCUM clauses executed in each SELECT statement and its corresponding execution time</a:t>
            </a:r>
            <a:endParaRPr b="1" sz="1100">
              <a:solidFill>
                <a:srgbClr val="0B5394"/>
              </a:solidFill>
            </a:endParaRPr>
          </a:p>
        </p:txBody>
      </p:sp>
      <p:cxnSp>
        <p:nvCxnSpPr>
          <p:cNvPr id="1516" name="Google Shape;1516;p96"/>
          <p:cNvCxnSpPr>
            <a:stCxn id="1515" idx="0"/>
          </p:cNvCxnSpPr>
          <p:nvPr/>
        </p:nvCxnSpPr>
        <p:spPr>
          <a:xfrm rot="10800000">
            <a:off x="3416606" y="2608519"/>
            <a:ext cx="170100" cy="1002300"/>
          </a:xfrm>
          <a:prstGeom prst="straightConnector1">
            <a:avLst/>
          </a:prstGeom>
          <a:noFill/>
          <a:ln cap="flat" cmpd="sng" w="28575">
            <a:solidFill>
              <a:srgbClr val="00FF00"/>
            </a:solidFill>
            <a:prstDash val="solid"/>
            <a:round/>
            <a:headEnd len="sm" w="sm" type="none"/>
            <a:tailEnd len="sm" w="sm" type="triangle"/>
          </a:ln>
        </p:spPr>
      </p:cxnSp>
      <p:sp>
        <p:nvSpPr>
          <p:cNvPr id="1517" name="Google Shape;1517;p96"/>
          <p:cNvSpPr/>
          <p:nvPr/>
        </p:nvSpPr>
        <p:spPr>
          <a:xfrm>
            <a:off x="3905175" y="2656894"/>
            <a:ext cx="1188000" cy="1560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18" name="Google Shape;1518;p96"/>
          <p:cNvSpPr txBox="1"/>
          <p:nvPr/>
        </p:nvSpPr>
        <p:spPr>
          <a:xfrm>
            <a:off x="4771463" y="4239994"/>
            <a:ext cx="2051100" cy="3522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 of vertices that has been selected to the vertex set</a:t>
            </a:r>
            <a:endParaRPr b="1" sz="1100">
              <a:solidFill>
                <a:srgbClr val="0B5394"/>
              </a:solidFill>
            </a:endParaRPr>
          </a:p>
        </p:txBody>
      </p:sp>
      <p:cxnSp>
        <p:nvCxnSpPr>
          <p:cNvPr id="1519" name="Google Shape;1519;p96"/>
          <p:cNvCxnSpPr/>
          <p:nvPr/>
        </p:nvCxnSpPr>
        <p:spPr>
          <a:xfrm rot="10800000">
            <a:off x="4213069" y="2823731"/>
            <a:ext cx="974400" cy="1494600"/>
          </a:xfrm>
          <a:prstGeom prst="straightConnector1">
            <a:avLst/>
          </a:prstGeom>
          <a:noFill/>
          <a:ln cap="flat" cmpd="sng" w="28575">
            <a:solidFill>
              <a:srgbClr val="00FF00"/>
            </a:solidFill>
            <a:prstDash val="solid"/>
            <a:round/>
            <a:headEnd len="sm" w="sm" type="none"/>
            <a:tailEnd len="sm" w="sm" type="triangle"/>
          </a:ln>
        </p:spPr>
      </p:cxnSp>
      <p:sp>
        <p:nvSpPr>
          <p:cNvPr id="1520" name="Google Shape;1520;p96"/>
          <p:cNvSpPr/>
          <p:nvPr/>
        </p:nvSpPr>
        <p:spPr>
          <a:xfrm>
            <a:off x="6015169" y="1965956"/>
            <a:ext cx="795300" cy="2739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21" name="Google Shape;1521;p96"/>
          <p:cNvSpPr txBox="1"/>
          <p:nvPr/>
        </p:nvSpPr>
        <p:spPr>
          <a:xfrm>
            <a:off x="4700325" y="2009409"/>
            <a:ext cx="1242600" cy="219900"/>
          </a:xfrm>
          <a:prstGeom prst="rect">
            <a:avLst/>
          </a:prstGeom>
          <a:solidFill>
            <a:srgbClr val="F3F3F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Query Started</a:t>
            </a:r>
            <a:endParaRPr b="1" sz="1100">
              <a:solidFill>
                <a:srgbClr val="0B5394"/>
              </a:solidFill>
            </a:endParaRPr>
          </a:p>
        </p:txBody>
      </p:sp>
      <p:sp>
        <p:nvSpPr>
          <p:cNvPr id="1522" name="Google Shape;1522;p96"/>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pic>
        <p:nvPicPr>
          <p:cNvPr id="1528" name="Google Shape;1528;p97"/>
          <p:cNvPicPr preferRelativeResize="0"/>
          <p:nvPr/>
        </p:nvPicPr>
        <p:blipFill rotWithShape="1">
          <a:blip r:embed="rId3">
            <a:alphaModFix/>
          </a:blip>
          <a:srcRect b="0" l="11847" r="0" t="17586"/>
          <a:stretch/>
        </p:blipFill>
        <p:spPr>
          <a:xfrm>
            <a:off x="363131" y="1558613"/>
            <a:ext cx="8503351" cy="717600"/>
          </a:xfrm>
          <a:prstGeom prst="rect">
            <a:avLst/>
          </a:prstGeom>
          <a:noFill/>
          <a:ln>
            <a:noFill/>
          </a:ln>
        </p:spPr>
      </p:pic>
      <p:sp>
        <p:nvSpPr>
          <p:cNvPr id="1529" name="Google Shape;1529;p97"/>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a:t>Query Problems -- Log Checking</a:t>
            </a:r>
            <a:endParaRPr b="0"/>
          </a:p>
        </p:txBody>
      </p:sp>
      <p:sp>
        <p:nvSpPr>
          <p:cNvPr id="1530" name="Google Shape;1530;p97"/>
          <p:cNvSpPr txBox="1"/>
          <p:nvPr/>
        </p:nvSpPr>
        <p:spPr>
          <a:xfrm>
            <a:off x="363131" y="886500"/>
            <a:ext cx="8323500" cy="59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rgbClr val="4A86E8"/>
                </a:solidFill>
              </a:rPr>
              <a:t>GSE Process ID Translation Tasks</a:t>
            </a:r>
            <a:endParaRPr b="1" sz="1400">
              <a:solidFill>
                <a:srgbClr val="4A86E8"/>
              </a:solidFill>
            </a:endParaRPr>
          </a:p>
          <a:p>
            <a:pPr indent="0" lvl="0" marL="0" rtl="0" algn="l">
              <a:spcBef>
                <a:spcPts val="0"/>
              </a:spcBef>
              <a:spcAft>
                <a:spcPts val="0"/>
              </a:spcAft>
              <a:buNone/>
            </a:pPr>
            <a:r>
              <a:t/>
            </a:r>
            <a:endParaRPr b="1" sz="1100"/>
          </a:p>
          <a:p>
            <a:pPr indent="0" lvl="0" marL="0" rtl="0" algn="l">
              <a:spcBef>
                <a:spcPts val="0"/>
              </a:spcBef>
              <a:spcAft>
                <a:spcPts val="0"/>
              </a:spcAft>
              <a:buNone/>
            </a:pPr>
            <a:r>
              <a:rPr lang="en" sz="1100">
                <a:solidFill>
                  <a:srgbClr val="00FF00"/>
                </a:solidFill>
                <a:highlight>
                  <a:srgbClr val="000000"/>
                </a:highlight>
              </a:rPr>
              <a:t>&gt;grep REQUEST_ID /home/tigergraph/tigergraph/logs/GSE_1_1/log.INFO</a:t>
            </a:r>
            <a:endParaRPr sz="1100">
              <a:solidFill>
                <a:srgbClr val="00FF00"/>
              </a:solidFill>
              <a:highlight>
                <a:srgbClr val="000000"/>
              </a:highlight>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Log above means GSE has receive the request from Restpp and has send the response to GPE</a:t>
            </a:r>
            <a:endParaRPr sz="1100"/>
          </a:p>
        </p:txBody>
      </p:sp>
      <p:sp>
        <p:nvSpPr>
          <p:cNvPr id="1531" name="Google Shape;1531;p97"/>
          <p:cNvSpPr/>
          <p:nvPr/>
        </p:nvSpPr>
        <p:spPr>
          <a:xfrm>
            <a:off x="6242888" y="1714125"/>
            <a:ext cx="879000" cy="121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32" name="Google Shape;1532;p97"/>
          <p:cNvSpPr/>
          <p:nvPr/>
        </p:nvSpPr>
        <p:spPr>
          <a:xfrm>
            <a:off x="6088875" y="1835850"/>
            <a:ext cx="1341300" cy="121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33" name="Google Shape;1533;p97"/>
          <p:cNvSpPr txBox="1"/>
          <p:nvPr/>
        </p:nvSpPr>
        <p:spPr>
          <a:xfrm>
            <a:off x="3897722" y="2461838"/>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uid2vid request from Restpp</a:t>
            </a:r>
            <a:endParaRPr b="1" sz="1100">
              <a:solidFill>
                <a:srgbClr val="0B5394"/>
              </a:solidFill>
            </a:endParaRPr>
          </a:p>
        </p:txBody>
      </p:sp>
      <p:cxnSp>
        <p:nvCxnSpPr>
          <p:cNvPr id="1534" name="Google Shape;1534;p97"/>
          <p:cNvCxnSpPr>
            <a:stCxn id="1531" idx="0"/>
            <a:endCxn id="1533" idx="1"/>
          </p:cNvCxnSpPr>
          <p:nvPr/>
        </p:nvCxnSpPr>
        <p:spPr>
          <a:xfrm rot="5400000">
            <a:off x="4861238" y="750675"/>
            <a:ext cx="857700" cy="2784600"/>
          </a:xfrm>
          <a:prstGeom prst="curvedConnector4">
            <a:avLst>
              <a:gd fmla="val -20822" name="adj1"/>
              <a:gd fmla="val 106417" name="adj2"/>
            </a:avLst>
          </a:prstGeom>
          <a:noFill/>
          <a:ln cap="flat" cmpd="sng" w="28575">
            <a:solidFill>
              <a:srgbClr val="00FF00"/>
            </a:solidFill>
            <a:prstDash val="solid"/>
            <a:round/>
            <a:headEnd len="med" w="med" type="triangle"/>
            <a:tailEnd len="med" w="med" type="none"/>
          </a:ln>
        </p:spPr>
      </p:cxnSp>
      <p:sp>
        <p:nvSpPr>
          <p:cNvPr id="1535" name="Google Shape;1535;p97"/>
          <p:cNvSpPr txBox="1"/>
          <p:nvPr/>
        </p:nvSpPr>
        <p:spPr>
          <a:xfrm>
            <a:off x="3897731" y="2780888"/>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Send response to GPE</a:t>
            </a:r>
            <a:endParaRPr b="1" sz="1100">
              <a:solidFill>
                <a:srgbClr val="0B5394"/>
              </a:solidFill>
            </a:endParaRPr>
          </a:p>
        </p:txBody>
      </p:sp>
      <p:cxnSp>
        <p:nvCxnSpPr>
          <p:cNvPr id="1536" name="Google Shape;1536;p97"/>
          <p:cNvCxnSpPr>
            <a:stCxn id="1535" idx="1"/>
            <a:endCxn id="1532" idx="1"/>
          </p:cNvCxnSpPr>
          <p:nvPr/>
        </p:nvCxnSpPr>
        <p:spPr>
          <a:xfrm flipH="1" rot="10800000">
            <a:off x="3897731" y="1896638"/>
            <a:ext cx="2191200" cy="994200"/>
          </a:xfrm>
          <a:prstGeom prst="curvedConnector3">
            <a:avLst>
              <a:gd fmla="val -8151" name="adj1"/>
            </a:avLst>
          </a:prstGeom>
          <a:noFill/>
          <a:ln cap="flat" cmpd="sng" w="28575">
            <a:solidFill>
              <a:srgbClr val="00FF00"/>
            </a:solidFill>
            <a:prstDash val="solid"/>
            <a:round/>
            <a:headEnd len="med" w="med" type="none"/>
            <a:tailEnd len="med" w="med" type="triangle"/>
          </a:ln>
        </p:spPr>
      </p:cxnSp>
      <p:sp>
        <p:nvSpPr>
          <p:cNvPr id="1537" name="Google Shape;1537;p97"/>
          <p:cNvSpPr/>
          <p:nvPr/>
        </p:nvSpPr>
        <p:spPr>
          <a:xfrm>
            <a:off x="6793575" y="1957575"/>
            <a:ext cx="693600" cy="121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38" name="Google Shape;1538;p97"/>
          <p:cNvSpPr txBox="1"/>
          <p:nvPr/>
        </p:nvSpPr>
        <p:spPr>
          <a:xfrm>
            <a:off x="3897731" y="3099938"/>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vid2uid request from GPE</a:t>
            </a:r>
            <a:endParaRPr b="1" sz="1100">
              <a:solidFill>
                <a:srgbClr val="0B5394"/>
              </a:solidFill>
            </a:endParaRPr>
          </a:p>
        </p:txBody>
      </p:sp>
      <p:cxnSp>
        <p:nvCxnSpPr>
          <p:cNvPr id="1539" name="Google Shape;1539;p97"/>
          <p:cNvCxnSpPr>
            <a:stCxn id="1537" idx="1"/>
            <a:endCxn id="1538" idx="3"/>
          </p:cNvCxnSpPr>
          <p:nvPr/>
        </p:nvCxnSpPr>
        <p:spPr>
          <a:xfrm flipH="1">
            <a:off x="5948775" y="2018475"/>
            <a:ext cx="844800" cy="1191300"/>
          </a:xfrm>
          <a:prstGeom prst="curvedConnector3">
            <a:avLst>
              <a:gd fmla="val 50006" name="adj1"/>
            </a:avLst>
          </a:prstGeom>
          <a:noFill/>
          <a:ln cap="flat" cmpd="sng" w="28575">
            <a:solidFill>
              <a:srgbClr val="00FF00"/>
            </a:solidFill>
            <a:prstDash val="solid"/>
            <a:round/>
            <a:headEnd len="med" w="med" type="triangle"/>
            <a:tailEnd len="med" w="med" type="none"/>
          </a:ln>
        </p:spPr>
      </p:cxnSp>
      <p:sp>
        <p:nvSpPr>
          <p:cNvPr id="1540" name="Google Shape;1540;p97"/>
          <p:cNvSpPr/>
          <p:nvPr/>
        </p:nvSpPr>
        <p:spPr>
          <a:xfrm>
            <a:off x="6793575" y="2071875"/>
            <a:ext cx="1416000" cy="1218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41" name="Google Shape;1541;p97"/>
          <p:cNvSpPr txBox="1"/>
          <p:nvPr/>
        </p:nvSpPr>
        <p:spPr>
          <a:xfrm>
            <a:off x="6323550" y="3099938"/>
            <a:ext cx="2051100" cy="219900"/>
          </a:xfrm>
          <a:prstGeom prst="rect">
            <a:avLst/>
          </a:prstGeom>
          <a:solidFill>
            <a:srgbClr val="EFEFEF"/>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Send response to Restpp</a:t>
            </a:r>
            <a:endParaRPr b="1" sz="1100">
              <a:solidFill>
                <a:srgbClr val="0B5394"/>
              </a:solidFill>
            </a:endParaRPr>
          </a:p>
        </p:txBody>
      </p:sp>
      <p:cxnSp>
        <p:nvCxnSpPr>
          <p:cNvPr id="1542" name="Google Shape;1542;p97"/>
          <p:cNvCxnSpPr>
            <a:stCxn id="1540" idx="2"/>
            <a:endCxn id="1541" idx="0"/>
          </p:cNvCxnSpPr>
          <p:nvPr/>
        </p:nvCxnSpPr>
        <p:spPr>
          <a:xfrm rot="5400000">
            <a:off x="6972225" y="2570625"/>
            <a:ext cx="906300" cy="152400"/>
          </a:xfrm>
          <a:prstGeom prst="curvedConnector3">
            <a:avLst>
              <a:gd fmla="val 50002" name="adj1"/>
            </a:avLst>
          </a:prstGeom>
          <a:noFill/>
          <a:ln cap="flat" cmpd="sng" w="28575">
            <a:solidFill>
              <a:srgbClr val="00FF00"/>
            </a:solidFill>
            <a:prstDash val="solid"/>
            <a:round/>
            <a:headEnd len="med" w="med" type="triangle"/>
            <a:tailEnd len="med" w="med" type="none"/>
          </a:ln>
        </p:spPr>
      </p:cxnSp>
      <p:sp>
        <p:nvSpPr>
          <p:cNvPr id="1543" name="Google Shape;1543;p97"/>
          <p:cNvSpPr txBox="1"/>
          <p:nvPr/>
        </p:nvSpPr>
        <p:spPr>
          <a:xfrm>
            <a:off x="469725" y="2624063"/>
            <a:ext cx="2462100" cy="6585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chemeClr val="dk1"/>
                </a:solidFill>
              </a:rPr>
              <a:t>Note:</a:t>
            </a:r>
            <a:endParaRPr b="1" sz="1100">
              <a:solidFill>
                <a:schemeClr val="dk1"/>
              </a:solidFill>
            </a:endParaRPr>
          </a:p>
          <a:p>
            <a:pPr indent="0" lvl="0" marL="0" rtl="0" algn="l">
              <a:spcBef>
                <a:spcPts val="0"/>
              </a:spcBef>
              <a:spcAft>
                <a:spcPts val="0"/>
              </a:spcAft>
              <a:buNone/>
            </a:pPr>
            <a:r>
              <a:rPr lang="en" sz="1100">
                <a:solidFill>
                  <a:schemeClr val="dk1"/>
                </a:solidFill>
              </a:rPr>
              <a:t>Here </a:t>
            </a:r>
            <a:r>
              <a:rPr b="1" lang="en" sz="1100">
                <a:solidFill>
                  <a:schemeClr val="dk1"/>
                </a:solidFill>
              </a:rPr>
              <a:t>uid</a:t>
            </a:r>
            <a:r>
              <a:rPr lang="en" sz="1100">
                <a:solidFill>
                  <a:schemeClr val="dk1"/>
                </a:solidFill>
              </a:rPr>
              <a:t> means external string ID, and </a:t>
            </a:r>
            <a:r>
              <a:rPr b="1" lang="en" sz="1100">
                <a:solidFill>
                  <a:schemeClr val="dk1"/>
                </a:solidFill>
              </a:rPr>
              <a:t>vid</a:t>
            </a:r>
            <a:r>
              <a:rPr lang="en" sz="1100">
                <a:solidFill>
                  <a:schemeClr val="dk1"/>
                </a:solidFill>
              </a:rPr>
              <a:t> means internal vertex ID.</a:t>
            </a:r>
            <a:endParaRPr sz="1100">
              <a:solidFill>
                <a:schemeClr val="dk1"/>
              </a:solidFill>
            </a:endParaRPr>
          </a:p>
        </p:txBody>
      </p:sp>
      <p:sp>
        <p:nvSpPr>
          <p:cNvPr id="1544" name="Google Shape;1544;p97"/>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545" name="Google Shape;1545;p97"/>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98"/>
          <p:cNvPicPr preferRelativeResize="0"/>
          <p:nvPr/>
        </p:nvPicPr>
        <p:blipFill>
          <a:blip r:embed="rId3">
            <a:alphaModFix/>
          </a:blip>
          <a:stretch>
            <a:fillRect/>
          </a:stretch>
        </p:blipFill>
        <p:spPr>
          <a:xfrm>
            <a:off x="114300" y="3457425"/>
            <a:ext cx="8915403" cy="678533"/>
          </a:xfrm>
          <a:prstGeom prst="rect">
            <a:avLst/>
          </a:prstGeom>
          <a:noFill/>
          <a:ln>
            <a:noFill/>
          </a:ln>
        </p:spPr>
      </p:pic>
      <p:sp>
        <p:nvSpPr>
          <p:cNvPr id="1552" name="Google Shape;1552;p98"/>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a:t>Query Problems -- Log Checking</a:t>
            </a:r>
            <a:endParaRPr b="0"/>
          </a:p>
        </p:txBody>
      </p:sp>
      <p:sp>
        <p:nvSpPr>
          <p:cNvPr id="1553" name="Google Shape;1553;p98"/>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554" name="Google Shape;1554;p98"/>
          <p:cNvSpPr txBox="1"/>
          <p:nvPr/>
        </p:nvSpPr>
        <p:spPr>
          <a:xfrm>
            <a:off x="363131" y="1115100"/>
            <a:ext cx="8323500" cy="59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rgbClr val="4A86E8"/>
                </a:solidFill>
              </a:rPr>
              <a:t>Restpp return the result to Nginx</a:t>
            </a:r>
            <a:endParaRPr b="1" sz="1400">
              <a:solidFill>
                <a:srgbClr val="4A86E8"/>
              </a:solidFill>
            </a:endParaRPr>
          </a:p>
          <a:p>
            <a:pPr indent="0" lvl="0" marL="0" rtl="0" algn="l">
              <a:spcBef>
                <a:spcPts val="0"/>
              </a:spcBef>
              <a:spcAft>
                <a:spcPts val="0"/>
              </a:spcAft>
              <a:buNone/>
            </a:pPr>
            <a:r>
              <a:t/>
            </a:r>
            <a:endParaRPr b="1" sz="1100"/>
          </a:p>
          <a:p>
            <a:pPr indent="0" lvl="0" marL="0" rtl="0" algn="l">
              <a:spcBef>
                <a:spcPts val="0"/>
              </a:spcBef>
              <a:spcAft>
                <a:spcPts val="0"/>
              </a:spcAft>
              <a:buNone/>
            </a:pPr>
            <a:r>
              <a:rPr lang="en" sz="1100">
                <a:solidFill>
                  <a:srgbClr val="00FF00"/>
                </a:solidFill>
                <a:highlight>
                  <a:srgbClr val="000000"/>
                </a:highlight>
              </a:rPr>
              <a:t>&gt;grep REQUEST_ID /home/tigergraph/tigergraph/logs/RESTPP_1_1/log.INFO</a:t>
            </a:r>
            <a:endParaRPr sz="1100">
              <a:solidFill>
                <a:srgbClr val="00FF00"/>
              </a:solidFill>
              <a:highlight>
                <a:srgbClr val="000000"/>
              </a:highlight>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1555" name="Google Shape;1555;p98"/>
          <p:cNvPicPr preferRelativeResize="0"/>
          <p:nvPr/>
        </p:nvPicPr>
        <p:blipFill>
          <a:blip r:embed="rId4">
            <a:alphaModFix/>
          </a:blip>
          <a:stretch>
            <a:fillRect/>
          </a:stretch>
        </p:blipFill>
        <p:spPr>
          <a:xfrm>
            <a:off x="114300" y="1820925"/>
            <a:ext cx="8915401" cy="467368"/>
          </a:xfrm>
          <a:prstGeom prst="rect">
            <a:avLst/>
          </a:prstGeom>
          <a:noFill/>
          <a:ln>
            <a:noFill/>
          </a:ln>
        </p:spPr>
      </p:pic>
      <p:sp>
        <p:nvSpPr>
          <p:cNvPr id="1556" name="Google Shape;1556;p98"/>
          <p:cNvSpPr/>
          <p:nvPr/>
        </p:nvSpPr>
        <p:spPr>
          <a:xfrm>
            <a:off x="3007631" y="3932438"/>
            <a:ext cx="5679300" cy="1593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57" name="Google Shape;1557;p98"/>
          <p:cNvSpPr txBox="1"/>
          <p:nvPr/>
        </p:nvSpPr>
        <p:spPr>
          <a:xfrm>
            <a:off x="3385875" y="2352994"/>
            <a:ext cx="1242600" cy="219900"/>
          </a:xfrm>
          <a:prstGeom prst="rect">
            <a:avLst/>
          </a:prstGeom>
          <a:solidFill>
            <a:srgbClr val="F3F3F3"/>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rgbClr val="0B5394"/>
                </a:solidFill>
              </a:rPr>
              <a:t>Return to Nginx</a:t>
            </a:r>
            <a:endParaRPr b="1" sz="1100">
              <a:solidFill>
                <a:srgbClr val="0B5394"/>
              </a:solidFill>
            </a:endParaRPr>
          </a:p>
        </p:txBody>
      </p:sp>
      <p:sp>
        <p:nvSpPr>
          <p:cNvPr id="1558" name="Google Shape;1558;p98"/>
          <p:cNvSpPr txBox="1"/>
          <p:nvPr/>
        </p:nvSpPr>
        <p:spPr>
          <a:xfrm>
            <a:off x="342900" y="2800350"/>
            <a:ext cx="7996500" cy="2250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400">
                <a:solidFill>
                  <a:srgbClr val="4A86E8"/>
                </a:solidFill>
              </a:rPr>
              <a:t>Nginx send out the response</a:t>
            </a:r>
            <a:endParaRPr b="1" sz="1400">
              <a:solidFill>
                <a:srgbClr val="4A86E8"/>
              </a:solidFill>
            </a:endParaRPr>
          </a:p>
          <a:p>
            <a:pPr indent="0" lvl="0" marL="0" rtl="0" algn="l">
              <a:spcBef>
                <a:spcPts val="0"/>
              </a:spcBef>
              <a:spcAft>
                <a:spcPts val="0"/>
              </a:spcAft>
              <a:buNone/>
            </a:pPr>
            <a:r>
              <a:t/>
            </a:r>
            <a:endParaRPr b="1" sz="1400">
              <a:solidFill>
                <a:srgbClr val="4A86E8"/>
              </a:solidFill>
            </a:endParaRPr>
          </a:p>
          <a:p>
            <a:pPr indent="0" lvl="0" marL="0" rtl="0" algn="l">
              <a:spcBef>
                <a:spcPts val="0"/>
              </a:spcBef>
              <a:spcAft>
                <a:spcPts val="0"/>
              </a:spcAft>
              <a:buNone/>
            </a:pPr>
            <a:r>
              <a:rPr lang="en" sz="1100">
                <a:solidFill>
                  <a:srgbClr val="00FF00"/>
                </a:solidFill>
                <a:highlight>
                  <a:schemeClr val="dk1"/>
                </a:highlight>
              </a:rPr>
              <a:t>&gt;grep QUERY_NAME ~/tigergraph/logs/nginx/nginx_1.access.log</a:t>
            </a:r>
            <a:endParaRPr sz="1100"/>
          </a:p>
        </p:txBody>
      </p:sp>
      <p:sp>
        <p:nvSpPr>
          <p:cNvPr id="1559" name="Google Shape;1559;p98"/>
          <p:cNvSpPr/>
          <p:nvPr/>
        </p:nvSpPr>
        <p:spPr>
          <a:xfrm>
            <a:off x="3529744" y="2116688"/>
            <a:ext cx="802200" cy="219900"/>
          </a:xfrm>
          <a:prstGeom prst="rect">
            <a:avLst/>
          </a:prstGeom>
          <a:noFill/>
          <a:ln cap="flat" cmpd="sng" w="28575">
            <a:solidFill>
              <a:srgbClr val="00FF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FF0000"/>
              </a:solidFill>
            </a:endParaRPr>
          </a:p>
        </p:txBody>
      </p:sp>
      <p:sp>
        <p:nvSpPr>
          <p:cNvPr id="1560" name="Google Shape;1560;p98"/>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99"/>
          <p:cNvSpPr txBox="1"/>
          <p:nvPr>
            <p:ph type="ctrTitle"/>
          </p:nvPr>
        </p:nvSpPr>
        <p:spPr>
          <a:xfrm>
            <a:off x="5061125" y="1638100"/>
            <a:ext cx="3665100" cy="9381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Montserrat Light"/>
              <a:buNone/>
            </a:pPr>
            <a:r>
              <a:rPr lang="en" sz="2800"/>
              <a:t>Graph Gurus 36</a:t>
            </a:r>
            <a:endParaRPr sz="2800"/>
          </a:p>
        </p:txBody>
      </p:sp>
      <p:sp>
        <p:nvSpPr>
          <p:cNvPr id="1566" name="Google Shape;1566;p99"/>
          <p:cNvSpPr txBox="1"/>
          <p:nvPr>
            <p:ph idx="1" type="subTitle"/>
          </p:nvPr>
        </p:nvSpPr>
        <p:spPr>
          <a:xfrm>
            <a:off x="409850" y="2617775"/>
            <a:ext cx="8274900" cy="10146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Clr>
                <a:schemeClr val="dk1"/>
              </a:buClr>
              <a:buSzPts val="1100"/>
              <a:buFont typeface="Arial"/>
              <a:buNone/>
            </a:pPr>
            <a:r>
              <a:rPr lang="en" sz="3000"/>
              <a:t>GSQL Writing Best Practices</a:t>
            </a:r>
            <a:br>
              <a:rPr lang="en" sz="2500"/>
            </a:br>
            <a:r>
              <a:rPr b="1" lang="en" sz="2500"/>
              <a:t>Part 3 - Memory Optimization</a:t>
            </a:r>
            <a:endParaRPr sz="2500"/>
          </a:p>
        </p:txBody>
      </p:sp>
      <p:pic>
        <p:nvPicPr>
          <p:cNvPr id="1567" name="Google Shape;1567;p99"/>
          <p:cNvPicPr preferRelativeResize="0"/>
          <p:nvPr/>
        </p:nvPicPr>
        <p:blipFill>
          <a:blip r:embed="rId3">
            <a:alphaModFix/>
          </a:blip>
          <a:stretch>
            <a:fillRect/>
          </a:stretch>
        </p:blipFill>
        <p:spPr>
          <a:xfrm>
            <a:off x="3838085" y="249256"/>
            <a:ext cx="1424175" cy="142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title"/>
          </p:nvPr>
        </p:nvSpPr>
        <p:spPr>
          <a:xfrm>
            <a:off x="445300" y="653134"/>
            <a:ext cx="6145800" cy="962700"/>
          </a:xfrm>
          <a:prstGeom prst="rect">
            <a:avLst/>
          </a:prstGeom>
        </p:spPr>
        <p:txBody>
          <a:bodyPr anchorCtr="0" anchor="b" bIns="68575" lIns="68575" spcFirstLastPara="1" rIns="68575" wrap="square" tIns="68575">
            <a:normAutofit/>
          </a:bodyPr>
          <a:lstStyle/>
          <a:p>
            <a:pPr indent="0" lvl="0" marL="0" rtl="0" algn="l">
              <a:spcBef>
                <a:spcPts val="0"/>
              </a:spcBef>
              <a:spcAft>
                <a:spcPts val="0"/>
              </a:spcAft>
              <a:buNone/>
            </a:pPr>
            <a:r>
              <a:rPr lang="en"/>
              <a:t>The Basics</a:t>
            </a:r>
            <a:endParaRPr/>
          </a:p>
        </p:txBody>
      </p:sp>
      <p:sp>
        <p:nvSpPr>
          <p:cNvPr id="320" name="Google Shape;320;p55"/>
          <p:cNvSpPr txBox="1"/>
          <p:nvPr>
            <p:ph idx="12" type="sldNum"/>
          </p:nvPr>
        </p:nvSpPr>
        <p:spPr>
          <a:xfrm>
            <a:off x="3176290" y="3540621"/>
            <a:ext cx="299400" cy="205500"/>
          </a:xfrm>
          <a:prstGeom prst="rect">
            <a:avLst/>
          </a:prstGeom>
        </p:spPr>
        <p:txBody>
          <a:bodyPr anchorCtr="0" anchor="ctr" bIns="34275" lIns="68575" spcFirstLastPara="1" rIns="68575" wrap="square" tIns="34275">
            <a:normAutofit lnSpcReduction="20000"/>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00"/>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Memory Optimization - Agenda</a:t>
            </a:r>
            <a:endParaRPr sz="2100">
              <a:solidFill>
                <a:schemeClr val="accent6"/>
              </a:solidFill>
            </a:endParaRPr>
          </a:p>
        </p:txBody>
      </p:sp>
      <p:sp>
        <p:nvSpPr>
          <p:cNvPr id="1574" name="Google Shape;1574;p100"/>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575" name="Google Shape;1575;p100"/>
          <p:cNvSpPr txBox="1"/>
          <p:nvPr>
            <p:ph idx="1" type="body"/>
          </p:nvPr>
        </p:nvSpPr>
        <p:spPr>
          <a:xfrm>
            <a:off x="571500" y="1028075"/>
            <a:ext cx="8115300" cy="3508200"/>
          </a:xfrm>
          <a:prstGeom prst="rect">
            <a:avLst/>
          </a:prstGeom>
        </p:spPr>
        <p:txBody>
          <a:bodyPr anchorCtr="0" anchor="t" bIns="68575" lIns="68575" spcFirstLastPara="1" rIns="68575" wrap="square" tIns="68575">
            <a:noAutofit/>
          </a:bodyPr>
          <a:lstStyle/>
          <a:p>
            <a:pPr indent="-298450" lvl="0" marL="342900" rtl="0" algn="l">
              <a:lnSpc>
                <a:spcPct val="115000"/>
              </a:lnSpc>
              <a:spcBef>
                <a:spcPts val="800"/>
              </a:spcBef>
              <a:spcAft>
                <a:spcPts val="0"/>
              </a:spcAft>
              <a:buSzPts val="2100"/>
              <a:buAutoNum type="arabicPeriod"/>
            </a:pPr>
            <a:r>
              <a:rPr lang="en"/>
              <a:t>Memory Composition Of TigerGraph</a:t>
            </a:r>
            <a:endParaRPr/>
          </a:p>
          <a:p>
            <a:pPr indent="-298450" lvl="0" marL="342900" rtl="0" algn="l">
              <a:lnSpc>
                <a:spcPct val="115000"/>
              </a:lnSpc>
              <a:spcBef>
                <a:spcPts val="0"/>
              </a:spcBef>
              <a:spcAft>
                <a:spcPts val="0"/>
              </a:spcAft>
              <a:buSzPts val="2100"/>
              <a:buAutoNum type="arabicPeriod"/>
            </a:pPr>
            <a:r>
              <a:rPr lang="en"/>
              <a:t>How to check/monitor the memory usage.</a:t>
            </a:r>
            <a:endParaRPr/>
          </a:p>
          <a:p>
            <a:pPr indent="-298450" lvl="0" marL="342900" rtl="0" algn="l">
              <a:lnSpc>
                <a:spcPct val="115000"/>
              </a:lnSpc>
              <a:spcBef>
                <a:spcPts val="0"/>
              </a:spcBef>
              <a:spcAft>
                <a:spcPts val="0"/>
              </a:spcAft>
              <a:buSzPts val="2100"/>
              <a:buAutoNum type="arabicPeriod"/>
            </a:pPr>
            <a:r>
              <a:rPr lang="en"/>
              <a:t>What query semantics are memory consuming</a:t>
            </a:r>
            <a:endParaRPr/>
          </a:p>
          <a:p>
            <a:pPr indent="-298450" lvl="0" marL="342900" rtl="0" algn="l">
              <a:lnSpc>
                <a:spcPct val="115000"/>
              </a:lnSpc>
              <a:spcBef>
                <a:spcPts val="0"/>
              </a:spcBef>
              <a:spcAft>
                <a:spcPts val="0"/>
              </a:spcAft>
              <a:buSzPts val="2100"/>
              <a:buAutoNum type="arabicPeriod"/>
            </a:pPr>
            <a:r>
              <a:rPr lang="en"/>
              <a:t>Techniques to optimize memory usage.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01"/>
          <p:cNvSpPr txBox="1"/>
          <p:nvPr>
            <p:ph type="title"/>
          </p:nvPr>
        </p:nvSpPr>
        <p:spPr>
          <a:xfrm>
            <a:off x="408200" y="658576"/>
            <a:ext cx="61458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300"/>
              <a:t>Memory Composition Of TigerGraph</a:t>
            </a:r>
            <a:endParaRPr sz="3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02"/>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Memory Composition Of TigerGraph</a:t>
            </a:r>
            <a:endParaRPr sz="2100">
              <a:solidFill>
                <a:schemeClr val="accent6"/>
              </a:solidFill>
            </a:endParaRPr>
          </a:p>
        </p:txBody>
      </p:sp>
      <p:sp>
        <p:nvSpPr>
          <p:cNvPr id="1588" name="Google Shape;1588;p102"/>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589" name="Google Shape;1589;p102"/>
          <p:cNvSpPr/>
          <p:nvPr/>
        </p:nvSpPr>
        <p:spPr>
          <a:xfrm>
            <a:off x="3039125" y="1195725"/>
            <a:ext cx="5620500" cy="27009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02"/>
          <p:cNvSpPr/>
          <p:nvPr/>
        </p:nvSpPr>
        <p:spPr>
          <a:xfrm>
            <a:off x="3039125" y="1195725"/>
            <a:ext cx="2286000" cy="2694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GPE </a:t>
            </a:r>
            <a:endParaRPr b="1" sz="2000"/>
          </a:p>
        </p:txBody>
      </p:sp>
      <p:sp>
        <p:nvSpPr>
          <p:cNvPr id="1591" name="Google Shape;1591;p102"/>
          <p:cNvSpPr/>
          <p:nvPr/>
        </p:nvSpPr>
        <p:spPr>
          <a:xfrm>
            <a:off x="5325125" y="1195725"/>
            <a:ext cx="1503000" cy="2694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GSE(IDS) </a:t>
            </a:r>
            <a:endParaRPr b="1" sz="2000"/>
          </a:p>
        </p:txBody>
      </p:sp>
      <p:sp>
        <p:nvSpPr>
          <p:cNvPr id="1592" name="Google Shape;1592;p102"/>
          <p:cNvSpPr/>
          <p:nvPr/>
        </p:nvSpPr>
        <p:spPr>
          <a:xfrm>
            <a:off x="6820350" y="1199201"/>
            <a:ext cx="610800" cy="2694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MISC</a:t>
            </a:r>
            <a:br>
              <a:rPr b="1" lang="en" sz="1000"/>
            </a:br>
            <a:r>
              <a:rPr b="1" lang="en" sz="1000"/>
              <a:t>TG</a:t>
            </a:r>
            <a:br>
              <a:rPr b="1" lang="en" sz="1000"/>
            </a:br>
            <a:r>
              <a:rPr b="1" lang="en" sz="1000"/>
              <a:t>PROC </a:t>
            </a:r>
            <a:endParaRPr b="1" sz="1000"/>
          </a:p>
        </p:txBody>
      </p:sp>
      <p:sp>
        <p:nvSpPr>
          <p:cNvPr id="1593" name="Google Shape;1593;p102"/>
          <p:cNvSpPr/>
          <p:nvPr/>
        </p:nvSpPr>
        <p:spPr>
          <a:xfrm>
            <a:off x="3039125" y="1199200"/>
            <a:ext cx="959100" cy="50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Query 1</a:t>
            </a:r>
            <a:endParaRPr/>
          </a:p>
        </p:txBody>
      </p:sp>
      <p:sp>
        <p:nvSpPr>
          <p:cNvPr id="1594" name="Google Shape;1594;p102"/>
          <p:cNvSpPr/>
          <p:nvPr/>
        </p:nvSpPr>
        <p:spPr>
          <a:xfrm>
            <a:off x="3998150" y="1199200"/>
            <a:ext cx="959100" cy="50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Query 2</a:t>
            </a:r>
            <a:endParaRPr/>
          </a:p>
        </p:txBody>
      </p:sp>
      <p:sp>
        <p:nvSpPr>
          <p:cNvPr id="1595" name="Google Shape;1595;p102"/>
          <p:cNvSpPr txBox="1"/>
          <p:nvPr/>
        </p:nvSpPr>
        <p:spPr>
          <a:xfrm>
            <a:off x="5029750" y="4125225"/>
            <a:ext cx="16050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System Memory</a:t>
            </a:r>
            <a:endParaRPr b="1"/>
          </a:p>
        </p:txBody>
      </p:sp>
      <p:sp>
        <p:nvSpPr>
          <p:cNvPr id="1596" name="Google Shape;1596;p102"/>
          <p:cNvSpPr/>
          <p:nvPr/>
        </p:nvSpPr>
        <p:spPr>
          <a:xfrm>
            <a:off x="3039125" y="1707113"/>
            <a:ext cx="959100" cy="50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Query 3</a:t>
            </a:r>
            <a:endParaRPr/>
          </a:p>
        </p:txBody>
      </p:sp>
      <p:sp>
        <p:nvSpPr>
          <p:cNvPr id="1597" name="Google Shape;1597;p102"/>
          <p:cNvSpPr/>
          <p:nvPr/>
        </p:nvSpPr>
        <p:spPr>
          <a:xfrm>
            <a:off x="3998150" y="1707113"/>
            <a:ext cx="959100" cy="50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98" name="Google Shape;1598;p102"/>
          <p:cNvSpPr txBox="1"/>
          <p:nvPr/>
        </p:nvSpPr>
        <p:spPr>
          <a:xfrm>
            <a:off x="7156900" y="2346550"/>
            <a:ext cx="16050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Idle</a:t>
            </a:r>
            <a:endParaRPr b="1"/>
          </a:p>
        </p:txBody>
      </p:sp>
      <p:sp>
        <p:nvSpPr>
          <p:cNvPr id="1599" name="Google Shape;1599;p102"/>
          <p:cNvSpPr txBox="1"/>
          <p:nvPr/>
        </p:nvSpPr>
        <p:spPr>
          <a:xfrm>
            <a:off x="3164375" y="2821750"/>
            <a:ext cx="2035500" cy="6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Graph Partitions</a:t>
            </a:r>
            <a:endParaRPr/>
          </a:p>
        </p:txBody>
      </p:sp>
      <p:sp>
        <p:nvSpPr>
          <p:cNvPr id="1600" name="Google Shape;1600;p102"/>
          <p:cNvSpPr/>
          <p:nvPr/>
        </p:nvSpPr>
        <p:spPr>
          <a:xfrm>
            <a:off x="283400" y="1195725"/>
            <a:ext cx="2035500" cy="21054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02"/>
          <p:cNvSpPr txBox="1"/>
          <p:nvPr/>
        </p:nvSpPr>
        <p:spPr>
          <a:xfrm>
            <a:off x="498650" y="3341325"/>
            <a:ext cx="16050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Query Memory</a:t>
            </a:r>
            <a:endParaRPr b="1"/>
          </a:p>
        </p:txBody>
      </p:sp>
      <p:sp>
        <p:nvSpPr>
          <p:cNvPr id="1602" name="Google Shape;1602;p102"/>
          <p:cNvSpPr txBox="1"/>
          <p:nvPr/>
        </p:nvSpPr>
        <p:spPr>
          <a:xfrm>
            <a:off x="5058875" y="2745850"/>
            <a:ext cx="2035500" cy="6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Bidirectional</a:t>
            </a:r>
            <a:br>
              <a:rPr lang="en"/>
            </a:br>
            <a:r>
              <a:rPr lang="en"/>
              <a:t>ID Mapping</a:t>
            </a:r>
            <a:endParaRPr/>
          </a:p>
        </p:txBody>
      </p:sp>
      <p:sp>
        <p:nvSpPr>
          <p:cNvPr id="1603" name="Google Shape;1603;p102"/>
          <p:cNvSpPr/>
          <p:nvPr/>
        </p:nvSpPr>
        <p:spPr>
          <a:xfrm>
            <a:off x="3039125" y="3381825"/>
            <a:ext cx="2286000" cy="507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Updates</a:t>
            </a:r>
            <a:endParaRPr/>
          </a:p>
        </p:txBody>
      </p:sp>
      <p:sp>
        <p:nvSpPr>
          <p:cNvPr id="1604" name="Google Shape;1604;p102"/>
          <p:cNvSpPr/>
          <p:nvPr/>
        </p:nvSpPr>
        <p:spPr>
          <a:xfrm>
            <a:off x="283400" y="1197275"/>
            <a:ext cx="2035500" cy="6615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Global Accumulators</a:t>
            </a:r>
            <a:br>
              <a:rPr lang="en"/>
            </a:br>
            <a:r>
              <a:rPr lang="en" sz="700"/>
              <a:t>(Global Copy/Local Copy)</a:t>
            </a:r>
            <a:endParaRPr sz="700"/>
          </a:p>
        </p:txBody>
      </p:sp>
      <p:sp>
        <p:nvSpPr>
          <p:cNvPr id="1605" name="Google Shape;1605;p102"/>
          <p:cNvSpPr/>
          <p:nvPr/>
        </p:nvSpPr>
        <p:spPr>
          <a:xfrm>
            <a:off x="283400" y="1858775"/>
            <a:ext cx="2035500" cy="6615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Local Accumulators</a:t>
            </a:r>
            <a:endParaRPr/>
          </a:p>
        </p:txBody>
      </p:sp>
      <p:sp>
        <p:nvSpPr>
          <p:cNvPr id="1606" name="Google Shape;1606;p102"/>
          <p:cNvSpPr/>
          <p:nvPr/>
        </p:nvSpPr>
        <p:spPr>
          <a:xfrm>
            <a:off x="283400" y="2520275"/>
            <a:ext cx="2035500" cy="356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Shuffled Partitions/Accumulators</a:t>
            </a:r>
            <a:endParaRPr sz="1000"/>
          </a:p>
        </p:txBody>
      </p:sp>
      <p:sp>
        <p:nvSpPr>
          <p:cNvPr id="1607" name="Google Shape;1607;p102"/>
          <p:cNvSpPr/>
          <p:nvPr/>
        </p:nvSpPr>
        <p:spPr>
          <a:xfrm>
            <a:off x="283400" y="2876550"/>
            <a:ext cx="2035500" cy="208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Current Activated Vertex Set</a:t>
            </a:r>
            <a:endParaRPr sz="1000"/>
          </a:p>
        </p:txBody>
      </p:sp>
      <p:sp>
        <p:nvSpPr>
          <p:cNvPr id="1608" name="Google Shape;1608;p102"/>
          <p:cNvSpPr/>
          <p:nvPr/>
        </p:nvSpPr>
        <p:spPr>
          <a:xfrm>
            <a:off x="283400" y="3092725"/>
            <a:ext cx="2035500" cy="2085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Upserted Vertices/Edges</a:t>
            </a:r>
            <a:endParaRPr sz="1000"/>
          </a:p>
        </p:txBody>
      </p:sp>
      <p:sp>
        <p:nvSpPr>
          <p:cNvPr id="1609" name="Google Shape;1609;p102"/>
          <p:cNvSpPr/>
          <p:nvPr/>
        </p:nvSpPr>
        <p:spPr>
          <a:xfrm>
            <a:off x="2318900" y="1366925"/>
            <a:ext cx="720300" cy="273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2"/>
          <p:cNvSpPr/>
          <p:nvPr/>
        </p:nvSpPr>
        <p:spPr>
          <a:xfrm rot="-5400000">
            <a:off x="5164034" y="-1108775"/>
            <a:ext cx="187800" cy="4390200"/>
          </a:xfrm>
          <a:prstGeom prst="rightBrace">
            <a:avLst>
              <a:gd fmla="val 47444"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2"/>
          <p:cNvSpPr txBox="1"/>
          <p:nvPr/>
        </p:nvSpPr>
        <p:spPr>
          <a:xfrm>
            <a:off x="4174325" y="663875"/>
            <a:ext cx="2175300" cy="2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TigerGraph Memory</a:t>
            </a:r>
            <a:endParaRPr b="1"/>
          </a:p>
        </p:txBody>
      </p:sp>
      <p:sp>
        <p:nvSpPr>
          <p:cNvPr id="1612" name="Google Shape;1612;p102"/>
          <p:cNvSpPr/>
          <p:nvPr/>
        </p:nvSpPr>
        <p:spPr>
          <a:xfrm rot="5400000">
            <a:off x="5731502" y="1245075"/>
            <a:ext cx="187800" cy="5572500"/>
          </a:xfrm>
          <a:prstGeom prst="rightBrace">
            <a:avLst>
              <a:gd fmla="val 47444"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03"/>
          <p:cNvSpPr txBox="1"/>
          <p:nvPr>
            <p:ph type="title"/>
          </p:nvPr>
        </p:nvSpPr>
        <p:spPr>
          <a:xfrm>
            <a:off x="408200" y="658576"/>
            <a:ext cx="61458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000"/>
              <a:t>How to check/monitor the memory usage.</a:t>
            </a:r>
            <a:endParaRPr sz="3000"/>
          </a:p>
        </p:txBody>
      </p:sp>
      <p:sp>
        <p:nvSpPr>
          <p:cNvPr id="1619" name="Google Shape;1619;p103"/>
          <p:cNvSpPr txBox="1"/>
          <p:nvPr/>
        </p:nvSpPr>
        <p:spPr>
          <a:xfrm>
            <a:off x="563675" y="2004175"/>
            <a:ext cx="5401800" cy="265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en">
                <a:solidFill>
                  <a:srgbClr val="FFFFFF"/>
                </a:solidFill>
              </a:rPr>
              <a:t>From command line</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From UI</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From Logs</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From RESTFUL API</a:t>
            </a: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04"/>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How to check/monitor the memory usage</a:t>
            </a:r>
            <a:endParaRPr sz="2100">
              <a:solidFill>
                <a:schemeClr val="accent6"/>
              </a:solidFill>
            </a:endParaRPr>
          </a:p>
        </p:txBody>
      </p:sp>
      <p:sp>
        <p:nvSpPr>
          <p:cNvPr id="1626" name="Google Shape;1626;p104"/>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627" name="Google Shape;1627;p104"/>
          <p:cNvSpPr txBox="1"/>
          <p:nvPr/>
        </p:nvSpPr>
        <p:spPr>
          <a:xfrm>
            <a:off x="320975" y="1009900"/>
            <a:ext cx="54723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From command line </a:t>
            </a:r>
            <a:r>
              <a:rPr lang="en"/>
              <a:t> </a:t>
            </a:r>
            <a:r>
              <a:rPr b="1" lang="en">
                <a:solidFill>
                  <a:srgbClr val="6AA84F"/>
                </a:solidFill>
              </a:rPr>
              <a:t>gadmin status -v graph</a:t>
            </a:r>
            <a:endParaRPr b="1">
              <a:solidFill>
                <a:srgbClr val="6AA84F"/>
              </a:solidFill>
            </a:endParaRPr>
          </a:p>
        </p:txBody>
      </p:sp>
      <p:pic>
        <p:nvPicPr>
          <p:cNvPr id="1628" name="Google Shape;1628;p104"/>
          <p:cNvPicPr preferRelativeResize="0"/>
          <p:nvPr/>
        </p:nvPicPr>
        <p:blipFill>
          <a:blip r:embed="rId3">
            <a:alphaModFix/>
          </a:blip>
          <a:stretch>
            <a:fillRect/>
          </a:stretch>
        </p:blipFill>
        <p:spPr>
          <a:xfrm>
            <a:off x="228600" y="1633625"/>
            <a:ext cx="8839202" cy="252471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05"/>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635" name="Google Shape;1635;p105"/>
          <p:cNvSpPr txBox="1"/>
          <p:nvPr/>
        </p:nvSpPr>
        <p:spPr>
          <a:xfrm>
            <a:off x="320975" y="1009900"/>
            <a:ext cx="54723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Check from Admin Portal UI</a:t>
            </a:r>
            <a:endParaRPr b="1">
              <a:solidFill>
                <a:srgbClr val="6AA84F"/>
              </a:solidFill>
            </a:endParaRPr>
          </a:p>
        </p:txBody>
      </p:sp>
      <p:pic>
        <p:nvPicPr>
          <p:cNvPr id="1636" name="Google Shape;1636;p105"/>
          <p:cNvPicPr preferRelativeResize="0"/>
          <p:nvPr/>
        </p:nvPicPr>
        <p:blipFill>
          <a:blip r:embed="rId3">
            <a:alphaModFix/>
          </a:blip>
          <a:stretch>
            <a:fillRect/>
          </a:stretch>
        </p:blipFill>
        <p:spPr>
          <a:xfrm>
            <a:off x="442050" y="1473400"/>
            <a:ext cx="6048964" cy="2997397"/>
          </a:xfrm>
          <a:prstGeom prst="rect">
            <a:avLst/>
          </a:prstGeom>
          <a:noFill/>
          <a:ln>
            <a:noFill/>
          </a:ln>
        </p:spPr>
      </p:pic>
      <p:sp>
        <p:nvSpPr>
          <p:cNvPr id="1637" name="Google Shape;1637;p105"/>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How to check/monitor the memory usage</a:t>
            </a:r>
            <a:endParaRPr sz="2100">
              <a:solidFill>
                <a:schemeClr val="accent6"/>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106"/>
          <p:cNvSpPr txBox="1"/>
          <p:nvPr/>
        </p:nvSpPr>
        <p:spPr>
          <a:xfrm>
            <a:off x="228600" y="790675"/>
            <a:ext cx="88371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50">
                <a:solidFill>
                  <a:schemeClr val="dk1"/>
                </a:solidFill>
                <a:highlight>
                  <a:srgbClr val="FEFFFE"/>
                </a:highlight>
              </a:rPr>
              <a:t>Check from LOG</a:t>
            </a:r>
            <a:endParaRPr b="1" sz="1450">
              <a:solidFill>
                <a:schemeClr val="dk1"/>
              </a:solidFill>
              <a:highlight>
                <a:srgbClr val="FEFFFE"/>
              </a:highlight>
            </a:endParaRPr>
          </a:p>
          <a:p>
            <a:pPr indent="0" lvl="0" marL="0" rtl="0" algn="l">
              <a:lnSpc>
                <a:spcPct val="115000"/>
              </a:lnSpc>
              <a:spcBef>
                <a:spcPts val="0"/>
              </a:spcBef>
              <a:spcAft>
                <a:spcPts val="0"/>
              </a:spcAft>
              <a:buNone/>
            </a:pPr>
            <a:r>
              <a:t/>
            </a:r>
            <a:endParaRPr sz="1450">
              <a:solidFill>
                <a:schemeClr val="dk1"/>
              </a:solidFill>
              <a:highlight>
                <a:srgbClr val="FEFFFE"/>
              </a:highlight>
            </a:endParaRPr>
          </a:p>
          <a:p>
            <a:pPr indent="0" lvl="0" marL="0" rtl="0" algn="l">
              <a:lnSpc>
                <a:spcPct val="115000"/>
              </a:lnSpc>
              <a:spcBef>
                <a:spcPts val="0"/>
              </a:spcBef>
              <a:spcAft>
                <a:spcPts val="0"/>
              </a:spcAft>
              <a:buNone/>
            </a:pPr>
            <a:r>
              <a:rPr lang="en" sz="1450">
                <a:solidFill>
                  <a:schemeClr val="dk1"/>
                </a:solidFill>
                <a:highlight>
                  <a:srgbClr val="FEFFFE"/>
                </a:highlight>
              </a:rPr>
              <a:t>In log.INFO of GPE</a:t>
            </a:r>
            <a:endParaRPr sz="1450">
              <a:solidFill>
                <a:schemeClr val="dk1"/>
              </a:solidFill>
              <a:highlight>
                <a:srgbClr val="FEFFFE"/>
              </a:highlight>
            </a:endParaRPr>
          </a:p>
          <a:p>
            <a:pPr indent="0" lvl="0" marL="0" rtl="0" algn="l">
              <a:lnSpc>
                <a:spcPct val="115000"/>
              </a:lnSpc>
              <a:spcBef>
                <a:spcPts val="0"/>
              </a:spcBef>
              <a:spcAft>
                <a:spcPts val="0"/>
              </a:spcAft>
              <a:buNone/>
            </a:pPr>
            <a:r>
              <a:rPr lang="en" sz="1450">
                <a:solidFill>
                  <a:schemeClr val="dk1"/>
                </a:solidFill>
                <a:highlight>
                  <a:srgbClr val="FEFFFE"/>
                </a:highlight>
              </a:rPr>
              <a:t>Default path: /home/tigergraph/tigergraph/log/gpe/GPE_1_1/log.INFO</a:t>
            </a:r>
            <a:endParaRPr sz="1450">
              <a:solidFill>
                <a:schemeClr val="dk1"/>
              </a:solidFill>
              <a:highlight>
                <a:srgbClr val="FEFFFE"/>
              </a:highlight>
            </a:endParaRPr>
          </a:p>
          <a:p>
            <a:pPr indent="0" lvl="0" marL="0" rtl="0" algn="l">
              <a:lnSpc>
                <a:spcPct val="115000"/>
              </a:lnSpc>
              <a:spcBef>
                <a:spcPts val="0"/>
              </a:spcBef>
              <a:spcAft>
                <a:spcPts val="0"/>
              </a:spcAft>
              <a:buNone/>
            </a:pPr>
            <a:r>
              <a:t/>
            </a:r>
            <a:endParaRPr sz="1450">
              <a:solidFill>
                <a:schemeClr val="dk1"/>
              </a:solidFill>
              <a:highlight>
                <a:srgbClr val="FEFFFE"/>
              </a:highlight>
            </a:endParaRPr>
          </a:p>
          <a:p>
            <a:pPr indent="0" lvl="0" marL="0" rtl="0" algn="l">
              <a:lnSpc>
                <a:spcPct val="115000"/>
              </a:lnSpc>
              <a:spcBef>
                <a:spcPts val="0"/>
              </a:spcBef>
              <a:spcAft>
                <a:spcPts val="0"/>
              </a:spcAft>
              <a:buNone/>
            </a:pPr>
            <a:r>
              <a:rPr b="1" lang="en" sz="1450">
                <a:solidFill>
                  <a:srgbClr val="FF9900"/>
                </a:solidFill>
                <a:highlight>
                  <a:srgbClr val="FEFFFE"/>
                </a:highlight>
              </a:rPr>
              <a:t>Log example:</a:t>
            </a:r>
            <a:endParaRPr b="1" sz="1450">
              <a:solidFill>
                <a:srgbClr val="FF9900"/>
              </a:solidFill>
              <a:highlight>
                <a:srgbClr val="FEFFFE"/>
              </a:highlight>
            </a:endParaRPr>
          </a:p>
          <a:p>
            <a:pPr indent="0" lvl="0" marL="0" rtl="0" algn="l">
              <a:lnSpc>
                <a:spcPct val="115000"/>
              </a:lnSpc>
              <a:spcBef>
                <a:spcPts val="0"/>
              </a:spcBef>
              <a:spcAft>
                <a:spcPts val="0"/>
              </a:spcAft>
              <a:buNone/>
            </a:pPr>
            <a:r>
              <a:rPr lang="en" sz="1450">
                <a:solidFill>
                  <a:schemeClr val="dk1"/>
                </a:solidFill>
                <a:highlight>
                  <a:srgbClr val="FEFFFE"/>
                </a:highlight>
              </a:rPr>
              <a:t>I0602 18:04:19.388418 70523 gsystem.cpp:490] System_GSystem|GSystemWatcher|Health|ProcMaxGB|0|ProcAlertGB|0|CurrentGB|78|SysMinFreePct|10|SysAlertFreePct|30|FreePct|87</a:t>
            </a:r>
            <a:endParaRPr sz="1450">
              <a:solidFill>
                <a:schemeClr val="dk1"/>
              </a:solidFill>
              <a:highlight>
                <a:srgbClr val="FEFFFE"/>
              </a:highlight>
            </a:endParaRPr>
          </a:p>
          <a:p>
            <a:pPr indent="0" lvl="0" marL="0" rtl="0" algn="l">
              <a:lnSpc>
                <a:spcPct val="115000"/>
              </a:lnSpc>
              <a:spcBef>
                <a:spcPts val="0"/>
              </a:spcBef>
              <a:spcAft>
                <a:spcPts val="0"/>
              </a:spcAft>
              <a:buNone/>
            </a:pPr>
            <a:r>
              <a:t/>
            </a:r>
            <a:endParaRPr sz="1450">
              <a:solidFill>
                <a:schemeClr val="dk1"/>
              </a:solidFill>
              <a:highlight>
                <a:srgbClr val="FEFFFE"/>
              </a:highlight>
            </a:endParaRPr>
          </a:p>
          <a:p>
            <a:pPr indent="0" lvl="0" marL="0" rtl="0" algn="l">
              <a:lnSpc>
                <a:spcPct val="115000"/>
              </a:lnSpc>
              <a:spcBef>
                <a:spcPts val="0"/>
              </a:spcBef>
              <a:spcAft>
                <a:spcPts val="0"/>
              </a:spcAft>
              <a:buNone/>
            </a:pPr>
            <a:r>
              <a:rPr b="1" lang="en" sz="1450">
                <a:solidFill>
                  <a:srgbClr val="FF9900"/>
                </a:solidFill>
                <a:highlight>
                  <a:srgbClr val="FEFFFE"/>
                </a:highlight>
              </a:rPr>
              <a:t>CurrentGB|78:</a:t>
            </a:r>
            <a:r>
              <a:rPr b="1" lang="en" sz="1450">
                <a:solidFill>
                  <a:schemeClr val="dk1"/>
                </a:solidFill>
                <a:highlight>
                  <a:srgbClr val="FEFFFE"/>
                </a:highlight>
              </a:rPr>
              <a:t> </a:t>
            </a:r>
            <a:r>
              <a:rPr lang="en" sz="1450">
                <a:solidFill>
                  <a:schemeClr val="dk1"/>
                </a:solidFill>
                <a:highlight>
                  <a:srgbClr val="FEFFFE"/>
                </a:highlight>
              </a:rPr>
              <a:t>currently GPE consumes 78GB memory</a:t>
            </a:r>
            <a:endParaRPr sz="1450">
              <a:solidFill>
                <a:schemeClr val="dk1"/>
              </a:solidFill>
              <a:highlight>
                <a:srgbClr val="FEFFFE"/>
              </a:highlight>
            </a:endParaRPr>
          </a:p>
          <a:p>
            <a:pPr indent="0" lvl="0" marL="0" rtl="0" algn="l">
              <a:lnSpc>
                <a:spcPct val="115000"/>
              </a:lnSpc>
              <a:spcBef>
                <a:spcPts val="0"/>
              </a:spcBef>
              <a:spcAft>
                <a:spcPts val="0"/>
              </a:spcAft>
              <a:buNone/>
            </a:pPr>
            <a:r>
              <a:rPr b="1" lang="en" sz="1450">
                <a:solidFill>
                  <a:srgbClr val="FF9900"/>
                </a:solidFill>
                <a:highlight>
                  <a:srgbClr val="FEFFFE"/>
                </a:highlight>
              </a:rPr>
              <a:t>SysMinFreePct|10:</a:t>
            </a:r>
            <a:r>
              <a:rPr lang="en" sz="1450">
                <a:solidFill>
                  <a:schemeClr val="dk1"/>
                </a:solidFill>
                <a:highlight>
                  <a:srgbClr val="FEFFFE"/>
                </a:highlight>
              </a:rPr>
              <a:t> when system has less than 10% of free memory it starts to abort the queries</a:t>
            </a:r>
            <a:endParaRPr sz="1450">
              <a:solidFill>
                <a:schemeClr val="dk1"/>
              </a:solidFill>
              <a:highlight>
                <a:srgbClr val="FEFFFE"/>
              </a:highlight>
            </a:endParaRPr>
          </a:p>
          <a:p>
            <a:pPr indent="0" lvl="0" marL="0" rtl="0" algn="l">
              <a:lnSpc>
                <a:spcPct val="115000"/>
              </a:lnSpc>
              <a:spcBef>
                <a:spcPts val="0"/>
              </a:spcBef>
              <a:spcAft>
                <a:spcPts val="0"/>
              </a:spcAft>
              <a:buNone/>
            </a:pPr>
            <a:r>
              <a:rPr b="1" lang="en" sz="1450">
                <a:solidFill>
                  <a:srgbClr val="FF9900"/>
                </a:solidFill>
                <a:highlight>
                  <a:srgbClr val="FEFFFE"/>
                </a:highlight>
              </a:rPr>
              <a:t>SysAlertFreePct|30:</a:t>
            </a:r>
            <a:r>
              <a:rPr b="1" lang="en" sz="1450">
                <a:solidFill>
                  <a:schemeClr val="dk1"/>
                </a:solidFill>
                <a:highlight>
                  <a:srgbClr val="FEFFFE"/>
                </a:highlight>
              </a:rPr>
              <a:t> </a:t>
            </a:r>
            <a:r>
              <a:rPr lang="en" sz="1450">
                <a:solidFill>
                  <a:schemeClr val="dk1"/>
                </a:solidFill>
                <a:highlight>
                  <a:srgbClr val="FEFFFE"/>
                </a:highlight>
              </a:rPr>
              <a:t>when system has less than 30% of free memory it slows down the graph update</a:t>
            </a:r>
            <a:endParaRPr sz="1450">
              <a:solidFill>
                <a:schemeClr val="dk1"/>
              </a:solidFill>
              <a:highlight>
                <a:srgbClr val="FEFFFE"/>
              </a:highlight>
            </a:endParaRPr>
          </a:p>
          <a:p>
            <a:pPr indent="0" lvl="0" marL="0" rtl="0" algn="l">
              <a:lnSpc>
                <a:spcPct val="115000"/>
              </a:lnSpc>
              <a:spcBef>
                <a:spcPts val="0"/>
              </a:spcBef>
              <a:spcAft>
                <a:spcPts val="0"/>
              </a:spcAft>
              <a:buNone/>
            </a:pPr>
            <a:r>
              <a:rPr b="1" lang="en" sz="1450">
                <a:solidFill>
                  <a:srgbClr val="FF9900"/>
                </a:solidFill>
                <a:highlight>
                  <a:srgbClr val="FEFFFE"/>
                </a:highlight>
              </a:rPr>
              <a:t>FreePct|87:</a:t>
            </a:r>
            <a:r>
              <a:rPr lang="en" sz="1450">
                <a:solidFill>
                  <a:schemeClr val="dk1"/>
                </a:solidFill>
                <a:highlight>
                  <a:srgbClr val="FEFFFE"/>
                </a:highlight>
              </a:rPr>
              <a:t> system has 87% of free memory</a:t>
            </a:r>
            <a:endParaRPr sz="1450">
              <a:solidFill>
                <a:schemeClr val="dk1"/>
              </a:solidFill>
              <a:highlight>
                <a:srgbClr val="FEFFFE"/>
              </a:highlight>
            </a:endParaRPr>
          </a:p>
        </p:txBody>
      </p:sp>
      <p:sp>
        <p:nvSpPr>
          <p:cNvPr id="1643" name="Google Shape;1643;p106"/>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How to check/monitor the memory usage</a:t>
            </a:r>
            <a:endParaRPr sz="2100">
              <a:solidFill>
                <a:schemeClr val="accent6"/>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07"/>
          <p:cNvSpPr txBox="1"/>
          <p:nvPr>
            <p:ph idx="1" type="body"/>
          </p:nvPr>
        </p:nvSpPr>
        <p:spPr>
          <a:xfrm>
            <a:off x="274850" y="990622"/>
            <a:ext cx="8382000" cy="3508200"/>
          </a:xfrm>
          <a:prstGeom prst="rect">
            <a:avLst/>
          </a:prstGeom>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1100"/>
              <a:buFont typeface="Arial"/>
              <a:buNone/>
            </a:pPr>
            <a:r>
              <a:rPr b="1" lang="en" sz="1250">
                <a:highlight>
                  <a:srgbClr val="FEFFFE"/>
                </a:highlight>
                <a:latin typeface="Arial"/>
                <a:ea typeface="Arial"/>
                <a:cs typeface="Arial"/>
                <a:sym typeface="Arial"/>
              </a:rPr>
              <a:t>Through RESTFUL API</a:t>
            </a:r>
            <a:endParaRPr b="1" sz="1250">
              <a:highlight>
                <a:srgbClr val="FEFFFE"/>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sz="1250">
                <a:highlight>
                  <a:srgbClr val="FEFFFE"/>
                </a:highlight>
                <a:latin typeface="Arial"/>
                <a:ea typeface="Arial"/>
                <a:cs typeface="Arial"/>
                <a:sym typeface="Arial"/>
              </a:rPr>
              <a:t>curl "http://127.0.0.1:19000/api/datapoints?from=1593040083&amp;to=1593044083&amp;what=mem&amp;who=GPE_1_1"</a:t>
            </a:r>
            <a:endParaRPr sz="1250">
              <a:highlight>
                <a:srgbClr val="FEFFFE"/>
              </a:highlight>
              <a:latin typeface="Arial"/>
              <a:ea typeface="Arial"/>
              <a:cs typeface="Arial"/>
              <a:sym typeface="Arial"/>
            </a:endParaRPr>
          </a:p>
          <a:p>
            <a:pPr indent="0" lvl="0" marL="0" rtl="0" algn="l">
              <a:spcBef>
                <a:spcPts val="80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450">
                <a:highlight>
                  <a:srgbClr val="FEFFFE"/>
                </a:highlight>
                <a:latin typeface="Arial"/>
                <a:ea typeface="Arial"/>
                <a:cs typeface="Arial"/>
                <a:sym typeface="Arial"/>
              </a:rPr>
              <a:t>[{"detail":77320,"when":1591112511,"where":"m1","who":"GPE_1_1","what":"mem"},{"detail":77320,"when":1591112571,"where":"m1","who":"GPE_1_1","what":"mem"},{"detail":77320,"when":1591112631,"where":"m1","who":"GPE_1_1","what":"mem"},{"detail":77320,"when":1591112691,"where":"m1","who":"GPE_1_1","what":"mem"},{"detail":77320,"when":1591112751,"where":"m1","who":"GPE_1_1","what":"mem"},{"detail":77320,"when":1591112811,"where":"m1","who":"GPE_1_1","what":"mem"},{"detail":77320,"when":1591112871,"where":"m1","who":"GPE_1_1","what":"mem"},{"detail":77320,"when":1591112931,"where":"m1","who":"GPE_1_1","what":"mem"},{"detail":77320,"when":1591112991,"where":"m1","who":"GPE_1_1","what":"mem"},{"detail":77321,"when":1591113051,"where":"m1","who":"GPE_1_1","what":"mem"}.....]</a:t>
            </a:r>
            <a:endParaRPr sz="1450">
              <a:highlight>
                <a:srgbClr val="FEFFFE"/>
              </a:highlight>
              <a:latin typeface="Arial"/>
              <a:ea typeface="Arial"/>
              <a:cs typeface="Arial"/>
              <a:sym typeface="Arial"/>
            </a:endParaRPr>
          </a:p>
          <a:p>
            <a:pPr indent="0" lvl="0" marL="0" rtl="0" algn="l">
              <a:spcBef>
                <a:spcPts val="800"/>
              </a:spcBef>
              <a:spcAft>
                <a:spcPts val="0"/>
              </a:spcAft>
              <a:buNone/>
            </a:pPr>
            <a:r>
              <a:t/>
            </a:r>
            <a:endParaRPr/>
          </a:p>
        </p:txBody>
      </p:sp>
      <p:sp>
        <p:nvSpPr>
          <p:cNvPr id="1649" name="Google Shape;1649;p107"/>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How to check/monitor the memory usage</a:t>
            </a:r>
            <a:endParaRPr sz="2100">
              <a:solidFill>
                <a:schemeClr val="accent6"/>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8"/>
          <p:cNvSpPr txBox="1"/>
          <p:nvPr>
            <p:ph type="title"/>
          </p:nvPr>
        </p:nvSpPr>
        <p:spPr>
          <a:xfrm>
            <a:off x="408200" y="658576"/>
            <a:ext cx="61458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000"/>
              <a:t>What query semantics are memory consuming</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09"/>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b="0" lang="en" sz="3200"/>
              <a:t>What query semantics are memory consuming</a:t>
            </a:r>
            <a:endParaRPr b="0" sz="3200"/>
          </a:p>
        </p:txBody>
      </p:sp>
      <p:sp>
        <p:nvSpPr>
          <p:cNvPr id="1662" name="Google Shape;1662;p109"/>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663" name="Google Shape;1663;p109"/>
          <p:cNvSpPr txBox="1"/>
          <p:nvPr/>
        </p:nvSpPr>
        <p:spPr>
          <a:xfrm>
            <a:off x="328800" y="1158650"/>
            <a:ext cx="8196600" cy="242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solidFill>
                  <a:srgbClr val="FF9900"/>
                </a:solidFill>
              </a:rPr>
              <a:t>Container type vertex-attached accumulators</a:t>
            </a:r>
            <a:br>
              <a:rPr b="1" lang="en">
                <a:solidFill>
                  <a:srgbClr val="FF9900"/>
                </a:solidFill>
              </a:rPr>
            </a:br>
            <a:r>
              <a:rPr lang="en"/>
              <a:t>Vertex-attached accumulators are defined on every each vertex being traversed. </a:t>
            </a:r>
            <a:br>
              <a:rPr lang="en"/>
            </a:br>
            <a:r>
              <a:rPr lang="en"/>
              <a:t>If millions of vertices are traversed, then millions of container type accumulators will be defined in the memory.</a:t>
            </a:r>
            <a:br>
              <a:rPr lang="en"/>
            </a:br>
            <a:r>
              <a:rPr lang="en"/>
              <a:t>The memory consumption is larger when populating the accumulators, since extra memory is needed to performance parallel processing.</a:t>
            </a:r>
            <a:br>
              <a:rPr lang="en"/>
            </a:br>
            <a:endParaRPr/>
          </a:p>
          <a:p>
            <a:pPr indent="-317500" lvl="0" marL="457200" rtl="0" algn="l">
              <a:spcBef>
                <a:spcPts val="0"/>
              </a:spcBef>
              <a:spcAft>
                <a:spcPts val="0"/>
              </a:spcAft>
              <a:buClr>
                <a:srgbClr val="FF9900"/>
              </a:buClr>
              <a:buSzPts val="1400"/>
              <a:buAutoNum type="arabicPeriod"/>
            </a:pPr>
            <a:r>
              <a:rPr b="1" lang="en">
                <a:solidFill>
                  <a:srgbClr val="FF9900"/>
                </a:solidFill>
              </a:rPr>
              <a:t>Large size container type global accumulators</a:t>
            </a:r>
            <a:br>
              <a:rPr b="1" lang="en">
                <a:solidFill>
                  <a:srgbClr val="FF9900"/>
                </a:solidFill>
              </a:rPr>
            </a:br>
            <a:r>
              <a:rPr lang="en">
                <a:solidFill>
                  <a:schemeClr val="dk1"/>
                </a:solidFill>
              </a:rPr>
              <a:t>Global accumulators with large number of elements and complex structure are memory consuming too.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rgbClr val="FF9900"/>
              </a:buClr>
              <a:buSzPts val="1400"/>
              <a:buAutoNum type="arabicPeriod"/>
            </a:pPr>
            <a:r>
              <a:rPr b="1" lang="en">
                <a:solidFill>
                  <a:srgbClr val="FF9900"/>
                </a:solidFill>
              </a:rPr>
              <a:t>Using attribute/accumulator on target vertex</a:t>
            </a:r>
            <a:endParaRPr b="1">
              <a:solidFill>
                <a:srgbClr val="FF99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64" name="Google Shape;1664;p109"/>
          <p:cNvSpPr txBox="1"/>
          <p:nvPr/>
        </p:nvSpPr>
        <p:spPr>
          <a:xfrm>
            <a:off x="720250" y="3412525"/>
            <a:ext cx="7022400" cy="596700"/>
          </a:xfrm>
          <a:prstGeom prst="rect">
            <a:avLst/>
          </a:prstGeom>
          <a:solidFill>
            <a:srgbClr val="EFEFEF"/>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Container type accumulator include : SetAccum, BagAccum, SetAccum, ListAccu, MapAccum, HeapAccum, ArrayAccum, GroupByAccum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6"/>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a:t>
            </a:r>
            <a:endParaRPr b="0" sz="3200"/>
          </a:p>
        </p:txBody>
      </p:sp>
      <p:pic>
        <p:nvPicPr>
          <p:cNvPr id="327" name="Google Shape;327;p56"/>
          <p:cNvPicPr preferRelativeResize="0"/>
          <p:nvPr/>
        </p:nvPicPr>
        <p:blipFill>
          <a:blip r:embed="rId3">
            <a:alphaModFix/>
          </a:blip>
          <a:stretch>
            <a:fillRect/>
          </a:stretch>
        </p:blipFill>
        <p:spPr>
          <a:xfrm>
            <a:off x="533400" y="810294"/>
            <a:ext cx="7010940" cy="3584304"/>
          </a:xfrm>
          <a:prstGeom prst="rect">
            <a:avLst/>
          </a:prstGeom>
          <a:noFill/>
          <a:ln>
            <a:noFill/>
          </a:ln>
        </p:spPr>
      </p:pic>
      <p:sp>
        <p:nvSpPr>
          <p:cNvPr id="328" name="Google Shape;328;p56"/>
          <p:cNvSpPr/>
          <p:nvPr/>
        </p:nvSpPr>
        <p:spPr>
          <a:xfrm>
            <a:off x="716300" y="1275775"/>
            <a:ext cx="4143900" cy="579900"/>
          </a:xfrm>
          <a:prstGeom prst="rect">
            <a:avLst/>
          </a:prstGeom>
          <a:noFill/>
          <a:ln cap="flat" cmpd="sng" w="3810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6"/>
          <p:cNvSpPr txBox="1"/>
          <p:nvPr/>
        </p:nvSpPr>
        <p:spPr>
          <a:xfrm>
            <a:off x="5057225" y="1284825"/>
            <a:ext cx="29271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Data Declare Session</a:t>
            </a:r>
            <a:endParaRPr b="1" sz="1800">
              <a:solidFill>
                <a:srgbClr val="6AA84F"/>
              </a:solidFill>
            </a:endParaRPr>
          </a:p>
        </p:txBody>
      </p:sp>
      <p:sp>
        <p:nvSpPr>
          <p:cNvPr id="330" name="Google Shape;330;p56"/>
          <p:cNvSpPr/>
          <p:nvPr/>
        </p:nvSpPr>
        <p:spPr>
          <a:xfrm>
            <a:off x="716300" y="1944750"/>
            <a:ext cx="4113300" cy="2131200"/>
          </a:xfrm>
          <a:prstGeom prst="rect">
            <a:avLst/>
          </a:prstGeom>
          <a:noFill/>
          <a:ln cap="flat" cmpd="sng" w="38100">
            <a:solidFill>
              <a:srgbClr val="6AA84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6"/>
          <p:cNvSpPr txBox="1"/>
          <p:nvPr/>
        </p:nvSpPr>
        <p:spPr>
          <a:xfrm>
            <a:off x="5120650" y="2666000"/>
            <a:ext cx="2927100" cy="5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Query Logic Session</a:t>
            </a:r>
            <a:endParaRPr b="1" sz="1800">
              <a:solidFill>
                <a:srgbClr val="6AA84F"/>
              </a:solidFill>
            </a:endParaRPr>
          </a:p>
        </p:txBody>
      </p:sp>
      <p:sp>
        <p:nvSpPr>
          <p:cNvPr id="332" name="Google Shape;332;p56"/>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33" name="Google Shape;333;p56"/>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10"/>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lang="en" sz="3600"/>
              <a:t>Techniques to optimize memory usage</a:t>
            </a:r>
            <a:endParaRPr sz="3600"/>
          </a:p>
        </p:txBody>
      </p:sp>
      <p:sp>
        <p:nvSpPr>
          <p:cNvPr id="1670" name="Google Shape;1670;p110"/>
          <p:cNvSpPr txBox="1"/>
          <p:nvPr>
            <p:ph idx="1" type="body"/>
          </p:nvPr>
        </p:nvSpPr>
        <p:spPr>
          <a:xfrm>
            <a:off x="641747" y="1750219"/>
            <a:ext cx="7886700" cy="678600"/>
          </a:xfrm>
          <a:prstGeom prst="rect">
            <a:avLst/>
          </a:prstGeom>
          <a:noFill/>
          <a:ln>
            <a:noFill/>
          </a:ln>
        </p:spPr>
        <p:txBody>
          <a:bodyPr anchorCtr="0" anchor="t" bIns="34275" lIns="68575" spcFirstLastPara="1" rIns="68575" wrap="square" tIns="34275">
            <a:noAutofit/>
          </a:bodyPr>
          <a:lstStyle/>
          <a:p>
            <a:pPr indent="-279400" lvl="0" marL="342900" marR="0" rtl="0" algn="l">
              <a:lnSpc>
                <a:spcPct val="115000"/>
              </a:lnSpc>
              <a:spcBef>
                <a:spcPts val="0"/>
              </a:spcBef>
              <a:spcAft>
                <a:spcPts val="0"/>
              </a:spcAft>
              <a:buSzPts val="1800"/>
              <a:buAutoNum type="arabicPeriod"/>
            </a:pPr>
            <a:r>
              <a:rPr lang="en"/>
              <a:t>Define light-weighted accumulators</a:t>
            </a:r>
            <a:endParaRPr/>
          </a:p>
          <a:p>
            <a:pPr indent="-279400" lvl="0" marL="342900" marR="0" rtl="0" algn="l">
              <a:lnSpc>
                <a:spcPct val="115000"/>
              </a:lnSpc>
              <a:spcBef>
                <a:spcPts val="0"/>
              </a:spcBef>
              <a:spcAft>
                <a:spcPts val="0"/>
              </a:spcAft>
              <a:buSzPts val="1800"/>
              <a:buAutoNum type="arabicPeriod"/>
            </a:pPr>
            <a:r>
              <a:rPr lang="en"/>
              <a:t>Split the query load into batches </a:t>
            </a:r>
            <a:endParaRPr b="1"/>
          </a:p>
          <a:p>
            <a:pPr indent="-279400" lvl="0" marL="342900" marR="0" rtl="0" algn="l">
              <a:lnSpc>
                <a:spcPct val="115000"/>
              </a:lnSpc>
              <a:spcBef>
                <a:spcPts val="0"/>
              </a:spcBef>
              <a:spcAft>
                <a:spcPts val="0"/>
              </a:spcAft>
              <a:buSzPts val="1800"/>
              <a:buAutoNum type="arabicPeriod"/>
            </a:pPr>
            <a:r>
              <a:rPr lang="en"/>
              <a:t>Query Calling Query </a:t>
            </a:r>
            <a:endParaRPr/>
          </a:p>
          <a:p>
            <a:pPr indent="-279400" lvl="0" marL="342900" marR="0" rtl="0" algn="l">
              <a:lnSpc>
                <a:spcPct val="115000"/>
              </a:lnSpc>
              <a:spcBef>
                <a:spcPts val="0"/>
              </a:spcBef>
              <a:spcAft>
                <a:spcPts val="0"/>
              </a:spcAft>
              <a:buSzPts val="1800"/>
              <a:buAutoNum type="arabicPeriod"/>
            </a:pPr>
            <a:r>
              <a:rPr lang="en"/>
              <a:t>Clear up used containers </a:t>
            </a:r>
            <a:endParaRPr/>
          </a:p>
        </p:txBody>
      </p:sp>
      <p:sp>
        <p:nvSpPr>
          <p:cNvPr id="1671" name="Google Shape;1671;p110"/>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0" i="0" lang="en" sz="1100" u="none" cap="none" strike="noStrike">
                <a:solidFill>
                  <a:schemeClr val="lt1"/>
                </a:solidFill>
                <a:latin typeface="Century Gothic"/>
                <a:ea typeface="Century Gothic"/>
                <a:cs typeface="Century Gothic"/>
                <a:sym typeface="Century Gothic"/>
              </a:rPr>
              <a:t>‹#›</a:t>
            </a:fld>
            <a:endParaRPr b="0" i="0" sz="11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11"/>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
        <p:nvSpPr>
          <p:cNvPr id="1678" name="Google Shape;1678;p111"/>
          <p:cNvSpPr txBox="1"/>
          <p:nvPr>
            <p:ph idx="1" type="body"/>
          </p:nvPr>
        </p:nvSpPr>
        <p:spPr>
          <a:xfrm>
            <a:off x="273475" y="659475"/>
            <a:ext cx="8382000" cy="56193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1. Define Light-Weighted Accumulators</a:t>
            </a:r>
            <a:endParaRPr/>
          </a:p>
          <a:p>
            <a:pPr indent="0" lvl="0" marL="0" rtl="0" algn="l">
              <a:spcBef>
                <a:spcPts val="800"/>
              </a:spcBef>
              <a:spcAft>
                <a:spcPts val="0"/>
              </a:spcAft>
              <a:buNone/>
            </a:pPr>
            <a:r>
              <a:rPr b="1" lang="en" sz="1400"/>
              <a:t>Calculate the sum of path weights to fraudulent account</a:t>
            </a:r>
            <a:endParaRPr b="1" sz="1400"/>
          </a:p>
          <a:p>
            <a:pPr indent="0" lvl="0" marL="0" rtl="0" algn="l">
              <a:spcBef>
                <a:spcPts val="800"/>
              </a:spcBef>
              <a:spcAft>
                <a:spcPts val="0"/>
              </a:spcAft>
              <a:buNone/>
            </a:pPr>
            <a:r>
              <a:t/>
            </a:r>
            <a:endParaRPr b="1" sz="1400"/>
          </a:p>
          <a:p>
            <a:pPr indent="0" lvl="0" marL="0" rtl="0" algn="l">
              <a:lnSpc>
                <a:spcPct val="100000"/>
              </a:lnSpc>
              <a:spcBef>
                <a:spcPts val="0"/>
              </a:spcBef>
              <a:spcAft>
                <a:spcPts val="0"/>
              </a:spcAft>
              <a:buClr>
                <a:schemeClr val="dk1"/>
              </a:buClr>
              <a:buFont typeface="Arial"/>
              <a:buNone/>
            </a:pPr>
            <a:r>
              <a:rPr lang="en" sz="1200">
                <a:latin typeface="Consolas"/>
                <a:ea typeface="Consolas"/>
                <a:cs typeface="Consolas"/>
                <a:sym typeface="Consolas"/>
              </a:rPr>
              <a:t>CREATE QUERY getPaths (</a:t>
            </a:r>
            <a:r>
              <a:rPr b="1" lang="en" sz="1200">
                <a:solidFill>
                  <a:srgbClr val="000000"/>
                </a:solidFill>
                <a:latin typeface="Consolas"/>
                <a:ea typeface="Consolas"/>
                <a:cs typeface="Consolas"/>
                <a:sym typeface="Consolas"/>
              </a:rPr>
              <a:t>vertex&lt;Account&gt; input, int k</a:t>
            </a:r>
            <a:r>
              <a:rPr lang="en" sz="1200">
                <a:latin typeface="Consolas"/>
                <a:ea typeface="Consolas"/>
                <a:cs typeface="Consolas"/>
                <a:sym typeface="Consolas"/>
              </a:rPr>
              <a:t>) FOR GRAPH exampleGraph {</a:t>
            </a:r>
            <a:endParaRPr sz="9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CC0000"/>
                </a:solidFill>
                <a:latin typeface="Consolas"/>
                <a:ea typeface="Consolas"/>
                <a:cs typeface="Consolas"/>
                <a:sym typeface="Consolas"/>
              </a:rPr>
              <a:t>ListAccum&lt;ListAccum&lt;String&gt;&gt; @paths;</a:t>
            </a:r>
            <a:endParaRPr b="1" sz="1200">
              <a:solidFill>
                <a:srgbClr val="CC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SetAccum&lt;VERTEX&gt; @@result_set;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Start (ANY) = {input};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Start = select s from Start:s post-accum s.@paths += [s.type];</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WHILE Start.size() &gt; 0 limit k DO</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Start = select t from Start:s-()-:t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WHERE t.@paths.size() != 0</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CC0000"/>
                </a:solidFill>
                <a:latin typeface="Consolas"/>
                <a:ea typeface="Consolas"/>
                <a:cs typeface="Consolas"/>
                <a:sym typeface="Consolas"/>
              </a:rPr>
              <a:t>ACCUM t.@paths += s.@paths</a:t>
            </a:r>
            <a:endParaRPr b="1" sz="1200">
              <a:solidFill>
                <a:srgbClr val="CC0000"/>
              </a:solidFill>
              <a:latin typeface="Consolas"/>
              <a:ea typeface="Consolas"/>
              <a:cs typeface="Consolas"/>
              <a:sym typeface="Consolas"/>
            </a:endParaRPr>
          </a:p>
          <a:p>
            <a:pPr indent="-57150" lvl="0" marL="0" rtl="0" algn="l">
              <a:lnSpc>
                <a:spcPct val="100000"/>
              </a:lnSpc>
              <a:spcBef>
                <a:spcPts val="0"/>
              </a:spcBef>
              <a:spcAft>
                <a:spcPts val="0"/>
              </a:spcAft>
              <a:buNone/>
            </a:pPr>
            <a:r>
              <a:rPr b="1" lang="en" sz="1200">
                <a:solidFill>
                  <a:srgbClr val="CC0000"/>
                </a:solidFill>
                <a:latin typeface="Consolas"/>
                <a:ea typeface="Consolas"/>
                <a:cs typeface="Consolas"/>
                <a:sym typeface="Consolas"/>
              </a:rPr>
              <a:t>	            POST-ACCUM t.@paths = t.@paths * [[t.type]],</a:t>
            </a:r>
            <a:endParaRPr b="1" sz="1200">
              <a:solidFill>
                <a:srgbClr val="CC0000"/>
              </a:solidFill>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CASE WHEN t.isFraud == true then</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@@result_set += 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result = @@result_set;</a:t>
            </a:r>
            <a:endParaRPr sz="1200">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200">
                <a:latin typeface="Consolas"/>
                <a:ea typeface="Consolas"/>
                <a:cs typeface="Consolas"/>
                <a:sym typeface="Consolas"/>
              </a:rPr>
              <a:t>  print result;</a:t>
            </a:r>
            <a:endParaRPr sz="1200">
              <a:latin typeface="Consolas"/>
              <a:ea typeface="Consolas"/>
              <a:cs typeface="Consolas"/>
              <a:sym typeface="Consolas"/>
            </a:endParaRPr>
          </a:p>
          <a:p>
            <a:pPr indent="0" lvl="0" marL="0" rtl="0" algn="l">
              <a:spcBef>
                <a:spcPts val="700"/>
              </a:spcBef>
              <a:spcAft>
                <a:spcPts val="0"/>
              </a:spcAft>
              <a:buClr>
                <a:schemeClr val="dk1"/>
              </a:buClr>
              <a:buFont typeface="Arial"/>
              <a:buNone/>
            </a:pPr>
            <a:r>
              <a:rPr lang="en" sz="1200">
                <a:latin typeface="Consolas"/>
                <a:ea typeface="Consolas"/>
                <a:cs typeface="Consolas"/>
                <a:sym typeface="Consolas"/>
              </a:rPr>
              <a:t>}</a:t>
            </a:r>
            <a:endParaRPr sz="1200"/>
          </a:p>
        </p:txBody>
      </p:sp>
      <p:sp>
        <p:nvSpPr>
          <p:cNvPr id="1679" name="Google Shape;1679;p111"/>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12"/>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
        <p:nvSpPr>
          <p:cNvPr id="1686" name="Google Shape;1686;p112"/>
          <p:cNvSpPr txBox="1"/>
          <p:nvPr>
            <p:ph idx="1" type="body"/>
          </p:nvPr>
        </p:nvSpPr>
        <p:spPr>
          <a:xfrm>
            <a:off x="273475" y="659475"/>
            <a:ext cx="8382000" cy="5619300"/>
          </a:xfrm>
          <a:prstGeom prst="rect">
            <a:avLst/>
          </a:prstGeom>
        </p:spPr>
        <p:txBody>
          <a:bodyPr anchorCtr="0" anchor="t" bIns="91425" lIns="0" spcFirstLastPara="1" rIns="91425" wrap="square" tIns="91425">
            <a:noAutofit/>
          </a:bodyPr>
          <a:lstStyle/>
          <a:p>
            <a:pPr indent="0" lvl="0" marL="0" rtl="0" algn="l">
              <a:spcBef>
                <a:spcPts val="800"/>
              </a:spcBef>
              <a:spcAft>
                <a:spcPts val="0"/>
              </a:spcAft>
              <a:buNone/>
            </a:pPr>
            <a:r>
              <a:rPr b="1" lang="en"/>
              <a:t>1. Define Light-Weighted Accumulators</a:t>
            </a:r>
            <a:endParaRPr/>
          </a:p>
          <a:p>
            <a:pPr indent="0" lvl="0" marL="0" rtl="0" algn="l">
              <a:spcBef>
                <a:spcPts val="800"/>
              </a:spcBef>
              <a:spcAft>
                <a:spcPts val="0"/>
              </a:spcAft>
              <a:buNone/>
            </a:pPr>
            <a:r>
              <a:rPr b="1" lang="en" sz="1400"/>
              <a:t>Calculate the sum of path weights to fraudulent account</a:t>
            </a:r>
            <a:endParaRPr b="1" sz="1400"/>
          </a:p>
          <a:p>
            <a:pPr indent="0" lvl="0" marL="0" rtl="0" algn="l">
              <a:spcBef>
                <a:spcPts val="800"/>
              </a:spcBef>
              <a:spcAft>
                <a:spcPts val="0"/>
              </a:spcAft>
              <a:buNone/>
            </a:pPr>
            <a:r>
              <a:t/>
            </a:r>
            <a:endParaRPr b="1" sz="1400"/>
          </a:p>
          <a:p>
            <a:pPr indent="0" lvl="0" marL="0" rtl="0" algn="l">
              <a:lnSpc>
                <a:spcPct val="100000"/>
              </a:lnSpc>
              <a:spcBef>
                <a:spcPts val="0"/>
              </a:spcBef>
              <a:spcAft>
                <a:spcPts val="0"/>
              </a:spcAft>
              <a:buNone/>
            </a:pPr>
            <a:r>
              <a:rPr lang="en" sz="1200">
                <a:latin typeface="Consolas"/>
                <a:ea typeface="Consolas"/>
                <a:cs typeface="Consolas"/>
                <a:sym typeface="Consolas"/>
              </a:rPr>
              <a:t>CREATE QUERY getPaths (</a:t>
            </a:r>
            <a:r>
              <a:rPr b="1" lang="en" sz="1200">
                <a:solidFill>
                  <a:srgbClr val="000000"/>
                </a:solidFill>
                <a:latin typeface="Consolas"/>
                <a:ea typeface="Consolas"/>
                <a:cs typeface="Consolas"/>
                <a:sym typeface="Consolas"/>
              </a:rPr>
              <a:t>vertex&lt;Account&gt; input, int k</a:t>
            </a:r>
            <a:r>
              <a:rPr lang="en" sz="1200">
                <a:latin typeface="Consolas"/>
                <a:ea typeface="Consolas"/>
                <a:cs typeface="Consolas"/>
                <a:sym typeface="Consolas"/>
              </a:rPr>
              <a:t>) FOR GRAPH exampleGraph {</a:t>
            </a:r>
            <a:endParaRPr sz="9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SumAccum&lt;float&gt; @score, @@result;</a:t>
            </a:r>
            <a:endParaRPr b="1" sz="1200">
              <a:solidFill>
                <a:srgbClr val="38761D"/>
              </a:solidFill>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Start (ANY) = {input};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WHILE Start.size() &gt; 0 limit k DO</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Start = select t from Start:s-()-:t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WHERE t.@score != 0 and t != input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ACCUM t.@score += s.@score</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POST-ACCUM </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CASE WHEN t.type == "typeA" then</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s.@score * 0.5</a:t>
            </a:r>
            <a:endParaRPr b="1" sz="1200">
              <a:solidFill>
                <a:srgbClr val="38761D"/>
              </a:solidFill>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WHEN...</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CASE WHEN t.isFraud == true then</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@@result += s.@score</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print @@result;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a:t>
            </a:r>
            <a:endParaRPr sz="1200"/>
          </a:p>
        </p:txBody>
      </p:sp>
      <p:sp>
        <p:nvSpPr>
          <p:cNvPr id="1687" name="Google Shape;1687;p112"/>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13"/>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
        <p:nvSpPr>
          <p:cNvPr id="1694" name="Google Shape;1694;p113"/>
          <p:cNvSpPr txBox="1"/>
          <p:nvPr>
            <p:ph idx="1" type="body"/>
          </p:nvPr>
        </p:nvSpPr>
        <p:spPr>
          <a:xfrm>
            <a:off x="304800" y="1028072"/>
            <a:ext cx="8382000" cy="3508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2. Split the query load into batches</a:t>
            </a:r>
            <a:r>
              <a:rPr lang="en"/>
              <a:t> </a:t>
            </a:r>
            <a:endParaRPr/>
          </a:p>
          <a:p>
            <a:pPr indent="0" lvl="0" marL="0" rtl="0" algn="l">
              <a:lnSpc>
                <a:spcPct val="100000"/>
              </a:lnSpc>
              <a:spcBef>
                <a:spcPts val="800"/>
              </a:spcBef>
              <a:spcAft>
                <a:spcPts val="0"/>
              </a:spcAft>
              <a:buNone/>
            </a:pPr>
            <a:r>
              <a:rPr lang="en"/>
              <a:t>When is this needed?</a:t>
            </a:r>
            <a:endParaRPr/>
          </a:p>
          <a:p>
            <a:pPr indent="-298450" lvl="0" marL="342900" rtl="0" algn="l">
              <a:lnSpc>
                <a:spcPct val="100000"/>
              </a:lnSpc>
              <a:spcBef>
                <a:spcPts val="800"/>
              </a:spcBef>
              <a:spcAft>
                <a:spcPts val="0"/>
              </a:spcAft>
              <a:buSzPts val="2100"/>
              <a:buAutoNum type="arabicPeriod"/>
            </a:pPr>
            <a:r>
              <a:rPr lang="en"/>
              <a:t>The query involves all or a significant fraction of all vertices.</a:t>
            </a:r>
            <a:endParaRPr/>
          </a:p>
          <a:p>
            <a:pPr indent="-298450" lvl="0" marL="342900" rtl="0" algn="l">
              <a:lnSpc>
                <a:spcPct val="100000"/>
              </a:lnSpc>
              <a:spcBef>
                <a:spcPts val="800"/>
              </a:spcBef>
              <a:spcAft>
                <a:spcPts val="0"/>
              </a:spcAft>
              <a:buSzPts val="2100"/>
              <a:buAutoNum type="arabicPeriod"/>
            </a:pPr>
            <a:r>
              <a:rPr lang="en"/>
              <a:t>Each hop accumulators a significant amount of data in every local accumulator or in global accumulator(s).</a:t>
            </a:r>
            <a:endParaRPr/>
          </a:p>
          <a:p>
            <a:pPr indent="0" lvl="0" marL="0" rtl="0" algn="l">
              <a:lnSpc>
                <a:spcPct val="100000"/>
              </a:lnSpc>
              <a:spcBef>
                <a:spcPts val="800"/>
              </a:spcBef>
              <a:spcAft>
                <a:spcPts val="800"/>
              </a:spcAft>
              <a:buNone/>
            </a:pPr>
            <a:r>
              <a:rPr lang="en"/>
              <a:t>The memory usage issue can be mitigated by splitting the query into batches.</a:t>
            </a:r>
            <a:endParaRPr/>
          </a:p>
        </p:txBody>
      </p:sp>
      <p:sp>
        <p:nvSpPr>
          <p:cNvPr id="1695" name="Google Shape;1695;p113"/>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114"/>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02" name="Google Shape;1702;p114"/>
          <p:cNvSpPr txBox="1"/>
          <p:nvPr>
            <p:ph idx="1" type="body"/>
          </p:nvPr>
        </p:nvSpPr>
        <p:spPr>
          <a:xfrm>
            <a:off x="304800" y="1028072"/>
            <a:ext cx="8382000" cy="3508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2. Split the query load into batches</a:t>
            </a:r>
            <a:r>
              <a:rPr lang="en"/>
              <a:t> </a:t>
            </a:r>
            <a:endParaRPr/>
          </a:p>
          <a:p>
            <a:pPr indent="0" lvl="0" marL="0" rtl="0" algn="l">
              <a:spcBef>
                <a:spcPts val="800"/>
              </a:spcBef>
              <a:spcAft>
                <a:spcPts val="0"/>
              </a:spcAft>
              <a:buClr>
                <a:schemeClr val="dk1"/>
              </a:buClr>
              <a:buSzPts val="800"/>
              <a:buFont typeface="Arial"/>
              <a:buNone/>
            </a:pPr>
            <a:r>
              <a:rPr b="1" lang="en" sz="1400">
                <a:latin typeface="Consolas"/>
                <a:ea typeface="Consolas"/>
                <a:cs typeface="Consolas"/>
                <a:sym typeface="Consolas"/>
              </a:rPr>
              <a:t>Foreach company, find majority type of the subsidiaries.</a:t>
            </a:r>
            <a:endParaRPr b="1" sz="14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200">
                <a:latin typeface="Consolas"/>
                <a:ea typeface="Consolas"/>
                <a:cs typeface="Consolas"/>
                <a:sym typeface="Consolas"/>
              </a:rPr>
              <a:t>// split the calculation into k batches</a:t>
            </a:r>
            <a:endParaRPr sz="1900"/>
          </a:p>
          <a:p>
            <a:pPr indent="0" lvl="0" marL="0" rtl="0" algn="l">
              <a:lnSpc>
                <a:spcPct val="100000"/>
              </a:lnSpc>
              <a:spcBef>
                <a:spcPts val="0"/>
              </a:spcBef>
              <a:spcAft>
                <a:spcPts val="0"/>
              </a:spcAft>
              <a:buClr>
                <a:srgbClr val="000000"/>
              </a:buClr>
              <a:buFont typeface="Arial"/>
              <a:buNone/>
            </a:pPr>
            <a:r>
              <a:rPr lang="en" sz="1200">
                <a:latin typeface="Consolas"/>
                <a:ea typeface="Consolas"/>
                <a:cs typeface="Consolas"/>
                <a:sym typeface="Consolas"/>
              </a:rPr>
              <a:t>CREATE QUERY </a:t>
            </a:r>
            <a:r>
              <a:rPr lang="en" sz="1200">
                <a:solidFill>
                  <a:srgbClr val="000000"/>
                </a:solidFill>
                <a:latin typeface="Consolas"/>
                <a:ea typeface="Consolas"/>
                <a:cs typeface="Consolas"/>
                <a:sym typeface="Consolas"/>
              </a:rPr>
              <a:t>split</a:t>
            </a: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int k</a:t>
            </a:r>
            <a:r>
              <a:rPr lang="en" sz="1200">
                <a:latin typeface="Consolas"/>
                <a:ea typeface="Consolas"/>
                <a:cs typeface="Consolas"/>
                <a:sym typeface="Consolas"/>
              </a:rPr>
              <a:t>) FOR GRAPH exampleGraph {</a:t>
            </a:r>
            <a:br>
              <a:rPr lang="en" sz="1200">
                <a:latin typeface="Consolas"/>
                <a:ea typeface="Consolas"/>
                <a:cs typeface="Consolas"/>
                <a:sym typeface="Consolas"/>
              </a:rPr>
            </a:br>
            <a:r>
              <a:rPr lang="en" sz="1200">
                <a:latin typeface="Consolas"/>
                <a:ea typeface="Consolas"/>
                <a:cs typeface="Consolas"/>
                <a:sym typeface="Consolas"/>
              </a:rPr>
              <a:t>  MapAccum&lt;string,int&gt; @map;</a:t>
            </a:r>
            <a:endParaRPr sz="1200">
              <a:latin typeface="Consolas"/>
              <a:ea typeface="Consolas"/>
              <a:cs typeface="Consolas"/>
              <a:sym typeface="Consolas"/>
            </a:endParaRPr>
          </a:p>
          <a:p>
            <a:pPr indent="0" lvl="0" marL="0" rtl="0" algn="l">
              <a:lnSpc>
                <a:spcPct val="100000"/>
              </a:lnSpc>
              <a:spcBef>
                <a:spcPts val="0"/>
              </a:spcBef>
              <a:spcAft>
                <a:spcPts val="0"/>
              </a:spcAft>
              <a:buClr>
                <a:srgbClr val="000000"/>
              </a:buClr>
              <a:buFont typeface="Arial"/>
              <a:buNone/>
            </a:pPr>
            <a:r>
              <a:rPr lang="en" sz="1200">
                <a:latin typeface="Consolas"/>
                <a:ea typeface="Consolas"/>
                <a:cs typeface="Consolas"/>
                <a:sym typeface="Consolas"/>
              </a:rPr>
              <a:t>  SumAccum&lt;string&gt; @majorityType;</a:t>
            </a:r>
            <a:br>
              <a:rPr lang="en" sz="1200">
                <a:latin typeface="Consolas"/>
                <a:ea typeface="Consolas"/>
                <a:cs typeface="Consolas"/>
                <a:sym typeface="Consolas"/>
              </a:rPr>
            </a:br>
            <a:r>
              <a:rPr lang="en" sz="1200">
                <a:latin typeface="Consolas"/>
                <a:ea typeface="Consolas"/>
                <a:cs typeface="Consolas"/>
                <a:sym typeface="Consolas"/>
              </a:rPr>
              <a:t>  // define local and global accumulators</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comps = {Company.*};</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FOREACH i IN range [0, k-1] DO</a:t>
            </a:r>
            <a:endParaRPr b="1" sz="1200">
              <a:solidFill>
                <a:srgbClr val="38761D"/>
              </a:solidFill>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tmp = SELECT s FROM comps:s</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WHERE getvid(s) % k == i</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tmp = select s from tmp:s-(subsidiary:e)-:t</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accum s.@map += (t.comp_type, 1)</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Post-accum foreach (k,v) in s.@map do</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a:t>
            </a:r>
            <a:r>
              <a:rPr b="1" lang="en" sz="1200">
                <a:solidFill>
                  <a:srgbClr val="38761D"/>
                </a:solidFill>
                <a:latin typeface="Consolas"/>
                <a:ea typeface="Consolas"/>
                <a:cs typeface="Consolas"/>
                <a:sym typeface="Consolas"/>
              </a:rPr>
              <a:t>s.@map.clear()</a:t>
            </a:r>
            <a:r>
              <a:rPr lang="en" sz="1200">
                <a:latin typeface="Consolas"/>
                <a:ea typeface="Consolas"/>
                <a:cs typeface="Consolas"/>
                <a:sym typeface="Consolas"/>
              </a:rPr>
              <a:t> ... </a:t>
            </a:r>
            <a:endParaRPr sz="1200">
              <a:latin typeface="Consolas"/>
              <a:ea typeface="Consolas"/>
              <a:cs typeface="Consolas"/>
              <a:sym typeface="Consolas"/>
            </a:endParaRPr>
          </a:p>
          <a:p>
            <a:pPr indent="0" lvl="0" marL="0" rtl="0" algn="l">
              <a:lnSpc>
                <a:spcPct val="100000"/>
              </a:lnSpc>
              <a:spcBef>
                <a:spcPts val="0"/>
              </a:spcBef>
              <a:spcAft>
                <a:spcPts val="0"/>
              </a:spcAft>
              <a:buNone/>
            </a:pPr>
            <a:r>
              <a:rPr lang="en" sz="1200">
                <a:latin typeface="Consolas"/>
                <a:ea typeface="Consolas"/>
                <a:cs typeface="Consolas"/>
                <a:sym typeface="Consolas"/>
              </a:rPr>
              <a:t>  END;</a:t>
            </a:r>
            <a:endParaRPr sz="1200">
              <a:latin typeface="Consolas"/>
              <a:ea typeface="Consolas"/>
              <a:cs typeface="Consolas"/>
              <a:sym typeface="Consolas"/>
            </a:endParaRPr>
          </a:p>
          <a:p>
            <a:pPr indent="0" lvl="0" marL="0" rtl="0" algn="l">
              <a:spcBef>
                <a:spcPts val="700"/>
              </a:spcBef>
              <a:spcAft>
                <a:spcPts val="0"/>
              </a:spcAft>
              <a:buClr>
                <a:srgbClr val="000000"/>
              </a:buClr>
              <a:buFont typeface="Arial"/>
              <a:buNone/>
            </a:pPr>
            <a:r>
              <a:rPr lang="en" sz="1200">
                <a:latin typeface="Consolas"/>
                <a:ea typeface="Consolas"/>
                <a:cs typeface="Consolas"/>
                <a:sym typeface="Consolas"/>
              </a:rPr>
              <a:t>}</a:t>
            </a:r>
            <a:endParaRPr sz="900">
              <a:solidFill>
                <a:srgbClr val="000000"/>
              </a:solidFill>
              <a:latin typeface="Consolas"/>
              <a:ea typeface="Consolas"/>
              <a:cs typeface="Consolas"/>
              <a:sym typeface="Consolas"/>
            </a:endParaRPr>
          </a:p>
          <a:p>
            <a:pPr indent="0" lvl="0" marL="0" rtl="0" algn="l">
              <a:spcBef>
                <a:spcPts val="700"/>
              </a:spcBef>
              <a:spcAft>
                <a:spcPts val="0"/>
              </a:spcAft>
              <a:buClr>
                <a:srgbClr val="000000"/>
              </a:buClr>
              <a:buFont typeface="Arial"/>
              <a:buNone/>
            </a:pPr>
            <a:r>
              <a:t/>
            </a:r>
            <a:endParaRPr b="1" sz="1400">
              <a:latin typeface="Belleza"/>
              <a:ea typeface="Belleza"/>
              <a:cs typeface="Belleza"/>
              <a:sym typeface="Belleza"/>
            </a:endParaRPr>
          </a:p>
          <a:p>
            <a:pPr indent="0" lvl="0" marL="0" rtl="0" algn="l">
              <a:spcBef>
                <a:spcPts val="700"/>
              </a:spcBef>
              <a:spcAft>
                <a:spcPts val="0"/>
              </a:spcAft>
              <a:buClr>
                <a:srgbClr val="000000"/>
              </a:buClr>
              <a:buFont typeface="Arial"/>
              <a:buNone/>
            </a:pPr>
            <a:r>
              <a:t/>
            </a:r>
            <a:endParaRPr sz="1100">
              <a:solidFill>
                <a:srgbClr val="000000"/>
              </a:solidFill>
            </a:endParaRPr>
          </a:p>
          <a:p>
            <a:pPr indent="0" lvl="0" marL="0" rtl="0" algn="l">
              <a:spcBef>
                <a:spcPts val="800"/>
              </a:spcBef>
              <a:spcAft>
                <a:spcPts val="0"/>
              </a:spcAft>
              <a:buNone/>
            </a:pPr>
            <a:r>
              <a:t/>
            </a:r>
            <a:endParaRPr/>
          </a:p>
        </p:txBody>
      </p:sp>
      <p:sp>
        <p:nvSpPr>
          <p:cNvPr id="1703" name="Google Shape;1703;p114"/>
          <p:cNvSpPr txBox="1"/>
          <p:nvPr/>
        </p:nvSpPr>
        <p:spPr>
          <a:xfrm>
            <a:off x="6327694" y="1907756"/>
            <a:ext cx="2698800" cy="22230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54000" lvl="0" marL="342900" marR="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k is the number of batches that the job will be split into</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8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Splitting the query into batches increases the execution time, but decreases peak memory usage.</a:t>
            </a:r>
            <a:endParaRPr sz="1400">
              <a:solidFill>
                <a:schemeClr val="dk1"/>
              </a:solidFill>
              <a:latin typeface="Century Gothic"/>
              <a:ea typeface="Century Gothic"/>
              <a:cs typeface="Century Gothic"/>
              <a:sym typeface="Century Gothic"/>
            </a:endParaRPr>
          </a:p>
        </p:txBody>
      </p:sp>
      <p:sp>
        <p:nvSpPr>
          <p:cNvPr id="1704" name="Google Shape;1704;p114"/>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15"/>
          <p:cNvSpPr txBox="1"/>
          <p:nvPr>
            <p:ph idx="1" type="body"/>
          </p:nvPr>
        </p:nvSpPr>
        <p:spPr>
          <a:xfrm>
            <a:off x="304800" y="1028072"/>
            <a:ext cx="8382000" cy="3508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3. Query Calling Query</a:t>
            </a:r>
            <a:endParaRPr b="1"/>
          </a:p>
          <a:p>
            <a:pPr indent="0" lvl="0" marL="0" rtl="0" algn="l">
              <a:spcBef>
                <a:spcPts val="800"/>
              </a:spcBef>
              <a:spcAft>
                <a:spcPts val="0"/>
              </a:spcAft>
              <a:buClr>
                <a:schemeClr val="dk1"/>
              </a:buClr>
              <a:buSzPts val="800"/>
              <a:buFont typeface="Arial"/>
              <a:buNone/>
            </a:pPr>
            <a:r>
              <a:rPr lang="en"/>
              <a:t>When is this needed?</a:t>
            </a:r>
            <a:endParaRPr/>
          </a:p>
          <a:p>
            <a:pPr indent="-298450" lvl="0" marL="342900" rtl="0" algn="l">
              <a:spcBef>
                <a:spcPts val="800"/>
              </a:spcBef>
              <a:spcAft>
                <a:spcPts val="0"/>
              </a:spcAft>
              <a:buSzPts val="2100"/>
              <a:buAutoNum type="arabicPeriod"/>
            </a:pPr>
            <a:r>
              <a:rPr lang="en"/>
              <a:t>Starting from a large amount of vertices</a:t>
            </a:r>
            <a:endParaRPr/>
          </a:p>
          <a:p>
            <a:pPr indent="-298450" lvl="0" marL="342900" rtl="0" algn="l">
              <a:spcBef>
                <a:spcPts val="0"/>
              </a:spcBef>
              <a:spcAft>
                <a:spcPts val="0"/>
              </a:spcAft>
              <a:buSzPts val="2100"/>
              <a:buAutoNum type="arabicPeriod"/>
            </a:pPr>
            <a:r>
              <a:rPr lang="en"/>
              <a:t>Result for each starting vertex needs to be collected from a subgraph in more than 1 hops.</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1711" name="Google Shape;1711;p115"/>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12" name="Google Shape;1712;p115"/>
          <p:cNvSpPr txBox="1"/>
          <p:nvPr/>
        </p:nvSpPr>
        <p:spPr>
          <a:xfrm>
            <a:off x="304800" y="2956425"/>
            <a:ext cx="8754000" cy="12312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79400" lvl="0" marL="342900" rtl="0" algn="l">
              <a:lnSpc>
                <a:spcPct val="90000"/>
              </a:lnSpc>
              <a:spcBef>
                <a:spcPts val="80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Breaking a query into subqueries usually results in simpler data structures. </a:t>
            </a:r>
            <a:endParaRPr sz="1800">
              <a:solidFill>
                <a:schemeClr val="dk1"/>
              </a:solidFill>
              <a:latin typeface="Century Gothic"/>
              <a:ea typeface="Century Gothic"/>
              <a:cs typeface="Century Gothic"/>
              <a:sym typeface="Century Gothic"/>
            </a:endParaRPr>
          </a:p>
          <a:p>
            <a:pPr indent="-279400" lvl="0" marL="342900" rtl="0" algn="l">
              <a:lnSpc>
                <a:spcPct val="90000"/>
              </a:lnSpc>
              <a:spcBef>
                <a:spcPts val="80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Only a limited amount of subqueries run in parallel</a:t>
            </a:r>
            <a:endParaRPr sz="1800">
              <a:solidFill>
                <a:schemeClr val="dk1"/>
              </a:solidFill>
              <a:latin typeface="Century Gothic"/>
              <a:ea typeface="Century Gothic"/>
              <a:cs typeface="Century Gothic"/>
              <a:sym typeface="Century Gothic"/>
            </a:endParaRPr>
          </a:p>
          <a:p>
            <a:pPr indent="-279400" lvl="0" marL="342900" rtl="0" algn="l">
              <a:lnSpc>
                <a:spcPct val="90000"/>
              </a:lnSpc>
              <a:spcBef>
                <a:spcPts val="80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Memory is recycled after a subquery is done.</a:t>
            </a:r>
            <a:endParaRPr sz="1800">
              <a:solidFill>
                <a:schemeClr val="dk1"/>
              </a:solidFill>
              <a:latin typeface="Century Gothic"/>
              <a:ea typeface="Century Gothic"/>
              <a:cs typeface="Century Gothic"/>
              <a:sym typeface="Century Gothic"/>
            </a:endParaRPr>
          </a:p>
        </p:txBody>
      </p:sp>
      <p:sp>
        <p:nvSpPr>
          <p:cNvPr id="1713" name="Google Shape;1713;p115"/>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116"/>
          <p:cNvSpPr txBox="1"/>
          <p:nvPr>
            <p:ph idx="1" type="body"/>
          </p:nvPr>
        </p:nvSpPr>
        <p:spPr>
          <a:xfrm>
            <a:off x="304800" y="764653"/>
            <a:ext cx="8382000" cy="3508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Clr>
                <a:schemeClr val="dk1"/>
              </a:buClr>
              <a:buSzPts val="800"/>
              <a:buFont typeface="Arial"/>
              <a:buNone/>
            </a:pPr>
            <a:r>
              <a:rPr b="1" lang="en"/>
              <a:t>3. Query Calling Query</a:t>
            </a:r>
            <a:endParaRPr/>
          </a:p>
          <a:p>
            <a:pPr indent="0" lvl="0" marL="0" rtl="0" algn="l">
              <a:spcBef>
                <a:spcPts val="800"/>
              </a:spcBef>
              <a:spcAft>
                <a:spcPts val="0"/>
              </a:spcAft>
              <a:buNone/>
            </a:pPr>
            <a:r>
              <a:rPr lang="en" sz="1700"/>
              <a:t>E.g. In a enterprise graph, find companies having more than n bankrupt subsidiaries within k hops.</a:t>
            </a:r>
            <a:br>
              <a:rPr lang="en" sz="1700"/>
            </a:br>
            <a:endParaRPr sz="1700"/>
          </a:p>
          <a:p>
            <a:pPr indent="0" lvl="0" marL="0" rtl="0" algn="l">
              <a:lnSpc>
                <a:spcPct val="100000"/>
              </a:lnSpc>
              <a:spcBef>
                <a:spcPts val="0"/>
              </a:spcBef>
              <a:spcAft>
                <a:spcPts val="0"/>
              </a:spcAft>
              <a:buNone/>
            </a:pPr>
            <a:r>
              <a:rPr lang="en" sz="1100">
                <a:latin typeface="Consolas"/>
                <a:ea typeface="Consolas"/>
                <a:cs typeface="Consolas"/>
                <a:sym typeface="Consolas"/>
              </a:rPr>
              <a:t>CREATE QUERY bankruptSub (int n, int k) FOR GRAPH exampleGraph {</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Font typeface="Arial"/>
              <a:buNone/>
            </a:pPr>
            <a:r>
              <a:rPr lang="en" sz="1100">
                <a:latin typeface="Consolas"/>
                <a:ea typeface="Consolas"/>
                <a:cs typeface="Consolas"/>
                <a:sym typeface="Consolas"/>
              </a:rPr>
              <a:t>  SetAccum&lt;vertex&gt; </a:t>
            </a:r>
            <a:r>
              <a:rPr b="1" lang="en" sz="1100">
                <a:solidFill>
                  <a:srgbClr val="E06666"/>
                </a:solidFill>
                <a:latin typeface="Consolas"/>
                <a:ea typeface="Consolas"/>
                <a:cs typeface="Consolas"/>
                <a:sym typeface="Consolas"/>
              </a:rPr>
              <a:t>@bankruptSet</a:t>
            </a:r>
            <a:r>
              <a:rPr lang="en" sz="1100">
                <a:latin typeface="Consolas"/>
                <a:ea typeface="Consolas"/>
                <a:cs typeface="Consolas"/>
                <a:sym typeface="Consolas"/>
              </a:rPr>
              <a:t>, @@result;</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Start = {Enterprise.*};</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Start = SELECT s FROM Start:s WHERE s.bankrupt == true ACCUM s.@bankruptSet += s;</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WHILE Start.size() &gt; 0  LIMIT k DO</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Start = SELECT t FROM Start:s-(ControlledBy)-&gt;:t</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a:t>
            </a:r>
            <a:r>
              <a:rPr b="1" lang="en" sz="1100">
                <a:solidFill>
                  <a:srgbClr val="E06666"/>
                </a:solidFill>
                <a:latin typeface="Consolas"/>
                <a:ea typeface="Consolas"/>
                <a:cs typeface="Consolas"/>
                <a:sym typeface="Consolas"/>
              </a:rPr>
              <a:t>ACCUM t.@bankruptSet += s.@bankruptSet,</a:t>
            </a:r>
            <a:endParaRPr b="1" sz="1100">
              <a:solidFill>
                <a:srgbClr val="E06666"/>
              </a:solidFill>
              <a:latin typeface="Consolas"/>
              <a:ea typeface="Consolas"/>
              <a:cs typeface="Consolas"/>
              <a:sym typeface="Consolas"/>
            </a:endParaRPr>
          </a:p>
          <a:p>
            <a:pPr indent="0" lvl="0" marL="0" rtl="0" algn="l">
              <a:lnSpc>
                <a:spcPct val="100000"/>
              </a:lnSpc>
              <a:spcBef>
                <a:spcPts val="0"/>
              </a:spcBef>
              <a:spcAft>
                <a:spcPts val="0"/>
              </a:spcAft>
              <a:buNone/>
            </a:pPr>
            <a:r>
              <a:rPr b="1" lang="en" sz="1100">
                <a:solidFill>
                  <a:srgbClr val="E06666"/>
                </a:solidFill>
                <a:latin typeface="Consolas"/>
                <a:ea typeface="Consolas"/>
                <a:cs typeface="Consolas"/>
                <a:sym typeface="Consolas"/>
              </a:rPr>
              <a:t>                  t.@bankruptSet += t</a:t>
            </a:r>
            <a:endParaRPr b="1" sz="1100">
              <a:solidFill>
                <a:srgbClr val="E06666"/>
              </a:solidFill>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POST-ACCUM</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CASE WHEN t.@bankruptSet.size() &gt; n THEN</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@@result += t</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END;</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END;</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  PRINT @@result;</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1720" name="Google Shape;1720;p116"/>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Font typeface="Arial"/>
              <a:buNone/>
            </a:pPr>
            <a:fld id="{00000000-1234-1234-1234-123412341234}" type="slidenum">
              <a:rPr lang="en" sz="800">
                <a:solidFill>
                  <a:srgbClr val="888888"/>
                </a:solidFill>
              </a:rPr>
              <a:t>‹#›</a:t>
            </a:fld>
            <a:endParaRPr sz="800">
              <a:solidFill>
                <a:srgbClr val="888888"/>
              </a:solidFill>
            </a:endParaRPr>
          </a:p>
        </p:txBody>
      </p:sp>
      <p:sp>
        <p:nvSpPr>
          <p:cNvPr id="1721" name="Google Shape;1721;p116"/>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117"/>
          <p:cNvSpPr txBox="1"/>
          <p:nvPr>
            <p:ph idx="1" type="body"/>
          </p:nvPr>
        </p:nvSpPr>
        <p:spPr>
          <a:xfrm>
            <a:off x="304800" y="764664"/>
            <a:ext cx="8382000" cy="40107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3. Query Calling Query</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lang="en" sz="1100">
                <a:latin typeface="Consolas"/>
                <a:ea typeface="Consolas"/>
                <a:cs typeface="Consolas"/>
                <a:sym typeface="Consolas"/>
              </a:rPr>
              <a:t>CREATE QUERY </a:t>
            </a:r>
            <a:r>
              <a:rPr b="1" lang="en" sz="1100">
                <a:solidFill>
                  <a:srgbClr val="6AA84F"/>
                </a:solidFill>
                <a:latin typeface="Consolas"/>
                <a:ea typeface="Consolas"/>
                <a:cs typeface="Consolas"/>
                <a:sym typeface="Consolas"/>
              </a:rPr>
              <a:t>subQuery</a:t>
            </a:r>
            <a:r>
              <a:rPr lang="en" sz="1100">
                <a:latin typeface="Consolas"/>
                <a:ea typeface="Consolas"/>
                <a:cs typeface="Consolas"/>
                <a:sym typeface="Consolas"/>
              </a:rPr>
              <a:t> (vertex v, int n, int k) FOR GRAPH exampleGraph RETURNS (BOOL){</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SumAccum @@cnt;</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Start = {v};</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WHILE Start.size() &gt; 0 AND @@cnt &lt;= n LIMIT k DO</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Start = SELECT t FROM Start:s-(Controls)-&gt;:t</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POST-ACCUM</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CASE WHEN t.bankrupt == true THEN</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@@cnt += 1</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END;</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END;</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CASE WHEN @@cnt &gt;= n THEN RETURN true ELSE RETURN false END;</a:t>
            </a:r>
            <a:endParaRPr sz="1100">
              <a:latin typeface="Consolas"/>
              <a:ea typeface="Consolas"/>
              <a:cs typeface="Consolas"/>
              <a:sym typeface="Consolas"/>
            </a:endParaRPr>
          </a:p>
          <a:p>
            <a:pPr indent="0" lvl="0" marL="0" rtl="0" algn="l">
              <a:lnSpc>
                <a:spcPct val="100000"/>
              </a:lnSpc>
              <a:spcBef>
                <a:spcPts val="0"/>
              </a:spcBef>
              <a:spcAft>
                <a:spcPts val="0"/>
              </a:spcAft>
              <a:buNone/>
            </a:pPr>
            <a:r>
              <a:rPr lang="en" sz="1100">
                <a:latin typeface="Consolas"/>
                <a:ea typeface="Consolas"/>
                <a:cs typeface="Consolas"/>
                <a:sym typeface="Consolas"/>
              </a:rPr>
              <a:t>}</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CREATE QUERY bankruptSub (int n, int k) FOR GRAPH exampleGraph {</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SetAccum&lt;vertex&gt; @@result;</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Start = {Enterprise.*};</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  Start = SELECT s FROM Start:s CASE WHEN </a:t>
            </a:r>
            <a:r>
              <a:rPr b="1" lang="en" sz="1100">
                <a:solidFill>
                  <a:srgbClr val="6AA84F"/>
                </a:solidFill>
                <a:latin typeface="Consolas"/>
                <a:ea typeface="Consolas"/>
                <a:cs typeface="Consolas"/>
                <a:sym typeface="Consolas"/>
              </a:rPr>
              <a:t>subQuery(s,n,k)</a:t>
            </a:r>
            <a:r>
              <a:rPr lang="en" sz="1100">
                <a:latin typeface="Consolas"/>
                <a:ea typeface="Consolas"/>
                <a:cs typeface="Consolas"/>
                <a:sym typeface="Consolas"/>
              </a:rPr>
              <a:t> THEN @@result += s END;</a:t>
            </a:r>
            <a:endParaRPr sz="1100">
              <a:latin typeface="Consolas"/>
              <a:ea typeface="Consolas"/>
              <a:cs typeface="Consolas"/>
              <a:sym typeface="Consolas"/>
            </a:endParaRPr>
          </a:p>
          <a:p>
            <a:pPr indent="0" lvl="0" marL="0" rtl="0" algn="l">
              <a:lnSpc>
                <a:spcPct val="100000"/>
              </a:lnSpc>
              <a:spcBef>
                <a:spcPts val="0"/>
              </a:spcBef>
              <a:spcAft>
                <a:spcPts val="0"/>
              </a:spcAft>
              <a:buClr>
                <a:schemeClr val="dk1"/>
              </a:buClr>
              <a:buSzPts val="800"/>
              <a:buFont typeface="Arial"/>
              <a:buNone/>
            </a:pPr>
            <a:r>
              <a:rPr lang="en" sz="1100">
                <a:latin typeface="Consolas"/>
                <a:ea typeface="Consolas"/>
                <a:cs typeface="Consolas"/>
                <a:sym typeface="Consolas"/>
              </a:rPr>
              <a:t>}</a:t>
            </a:r>
            <a:endParaRPr/>
          </a:p>
          <a:p>
            <a:pPr indent="0" lvl="0" marL="0" rtl="0" algn="l">
              <a:spcBef>
                <a:spcPts val="800"/>
              </a:spcBef>
              <a:spcAft>
                <a:spcPts val="0"/>
              </a:spcAft>
              <a:buNone/>
            </a:pPr>
            <a:r>
              <a:t/>
            </a:r>
            <a:endParaRPr/>
          </a:p>
        </p:txBody>
      </p:sp>
      <p:sp>
        <p:nvSpPr>
          <p:cNvPr id="1728" name="Google Shape;1728;p117"/>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Font typeface="Arial"/>
              <a:buNone/>
            </a:pPr>
            <a:fld id="{00000000-1234-1234-1234-123412341234}" type="slidenum">
              <a:rPr lang="en" sz="800">
                <a:solidFill>
                  <a:srgbClr val="888888"/>
                </a:solidFill>
              </a:rPr>
              <a:t>‹#›</a:t>
            </a:fld>
            <a:endParaRPr sz="800">
              <a:solidFill>
                <a:srgbClr val="888888"/>
              </a:solidFill>
            </a:endParaRPr>
          </a:p>
        </p:txBody>
      </p:sp>
      <p:sp>
        <p:nvSpPr>
          <p:cNvPr id="1729" name="Google Shape;1729;p117"/>
          <p:cNvSpPr txBox="1"/>
          <p:nvPr/>
        </p:nvSpPr>
        <p:spPr>
          <a:xfrm>
            <a:off x="5594006" y="2595038"/>
            <a:ext cx="3177600" cy="1295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90000"/>
              </a:lnSpc>
              <a:spcBef>
                <a:spcPts val="800"/>
              </a:spcBef>
              <a:spcAft>
                <a:spcPts val="0"/>
              </a:spcAft>
              <a:buNone/>
            </a:pPr>
            <a:r>
              <a:rPr lang="en" sz="1400">
                <a:solidFill>
                  <a:schemeClr val="dk1"/>
                </a:solidFill>
                <a:latin typeface="Century Gothic"/>
                <a:ea typeface="Century Gothic"/>
                <a:cs typeface="Century Gothic"/>
                <a:sym typeface="Century Gothic"/>
              </a:rPr>
              <a:t>When there are a huge amount of subqueries called, calling subquery </a:t>
            </a:r>
            <a:r>
              <a:rPr lang="en" sz="1400">
                <a:solidFill>
                  <a:schemeClr val="dk1"/>
                </a:solidFill>
                <a:highlight>
                  <a:srgbClr val="FFF2CC"/>
                </a:highlight>
                <a:latin typeface="Century Gothic"/>
                <a:ea typeface="Century Gothic"/>
                <a:cs typeface="Century Gothic"/>
                <a:sym typeface="Century Gothic"/>
              </a:rPr>
              <a:t>might be slower.</a:t>
            </a:r>
            <a:r>
              <a:rPr lang="en" sz="1400">
                <a:solidFill>
                  <a:schemeClr val="dk1"/>
                </a:solidFill>
                <a:latin typeface="Century Gothic"/>
                <a:ea typeface="Century Gothic"/>
                <a:cs typeface="Century Gothic"/>
                <a:sym typeface="Century Gothic"/>
              </a:rPr>
              <a:t>  It depends on the # of hops traversed. However with limited memory it is a better choice.</a:t>
            </a:r>
            <a:endParaRPr sz="1400">
              <a:solidFill>
                <a:schemeClr val="dk1"/>
              </a:solidFill>
              <a:latin typeface="Century Gothic"/>
              <a:ea typeface="Century Gothic"/>
              <a:cs typeface="Century Gothic"/>
              <a:sym typeface="Century Gothic"/>
            </a:endParaRPr>
          </a:p>
        </p:txBody>
      </p:sp>
      <p:sp>
        <p:nvSpPr>
          <p:cNvPr id="1730" name="Google Shape;1730;p117"/>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18"/>
          <p:cNvSpPr txBox="1"/>
          <p:nvPr>
            <p:ph idx="1" type="body"/>
          </p:nvPr>
        </p:nvSpPr>
        <p:spPr>
          <a:xfrm>
            <a:off x="304800" y="1028081"/>
            <a:ext cx="8559300" cy="35082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b="1" lang="en"/>
              <a:t>4. Clear Up Used Container</a:t>
            </a:r>
            <a:endParaRPr b="1"/>
          </a:p>
          <a:p>
            <a:pPr indent="0" lvl="0" marL="0" rtl="0" algn="l">
              <a:spcBef>
                <a:spcPts val="800"/>
              </a:spcBef>
              <a:spcAft>
                <a:spcPts val="0"/>
              </a:spcAft>
              <a:buClr>
                <a:schemeClr val="dk1"/>
              </a:buClr>
              <a:buSzPts val="800"/>
              <a:buFont typeface="Arial"/>
              <a:buNone/>
            </a:pPr>
            <a:r>
              <a:rPr lang="en"/>
              <a:t>When is this needed?</a:t>
            </a:r>
            <a:endParaRPr/>
          </a:p>
          <a:p>
            <a:pPr indent="-298450" lvl="0" marL="342900" rtl="0" algn="l">
              <a:lnSpc>
                <a:spcPct val="115000"/>
              </a:lnSpc>
              <a:spcBef>
                <a:spcPts val="0"/>
              </a:spcBef>
              <a:spcAft>
                <a:spcPts val="0"/>
              </a:spcAft>
              <a:buSzPts val="2100"/>
              <a:buAutoNum type="arabicPeriod"/>
            </a:pPr>
            <a:r>
              <a:rPr lang="en"/>
              <a:t>The query uses vertex-attached container type accumulators.</a:t>
            </a:r>
            <a:endParaRPr/>
          </a:p>
          <a:p>
            <a:pPr indent="-298450" lvl="0" marL="342900" rtl="0" algn="l">
              <a:lnSpc>
                <a:spcPct val="115000"/>
              </a:lnSpc>
              <a:spcBef>
                <a:spcPts val="800"/>
              </a:spcBef>
              <a:spcAft>
                <a:spcPts val="0"/>
              </a:spcAft>
              <a:buSzPts val="2100"/>
              <a:buAutoNum type="arabicPeriod"/>
            </a:pPr>
            <a:r>
              <a:rPr lang="en"/>
              <a:t>The query traverses multiple hops and doesn’t revisit vertices.</a:t>
            </a:r>
            <a:endParaRPr b="1"/>
          </a:p>
          <a:p>
            <a:pPr indent="0" lvl="0" marL="0" rtl="0" algn="l">
              <a:spcBef>
                <a:spcPts val="800"/>
              </a:spcBef>
              <a:spcAft>
                <a:spcPts val="0"/>
              </a:spcAft>
              <a:buNone/>
            </a:pPr>
            <a:r>
              <a:t/>
            </a:r>
            <a:endParaRPr b="1"/>
          </a:p>
          <a:p>
            <a:pPr indent="0" lvl="0" marL="0" rtl="0" algn="l">
              <a:spcBef>
                <a:spcPts val="800"/>
              </a:spcBef>
              <a:spcAft>
                <a:spcPts val="0"/>
              </a:spcAft>
              <a:buNone/>
            </a:pPr>
            <a:r>
              <a:t/>
            </a:r>
            <a:endParaRPr b="1"/>
          </a:p>
        </p:txBody>
      </p:sp>
      <p:sp>
        <p:nvSpPr>
          <p:cNvPr id="1737" name="Google Shape;1737;p118"/>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38" name="Google Shape;1738;p118"/>
          <p:cNvSpPr txBox="1"/>
          <p:nvPr/>
        </p:nvSpPr>
        <p:spPr>
          <a:xfrm>
            <a:off x="304800" y="3116700"/>
            <a:ext cx="8335800" cy="12312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79400" lvl="0" marL="342900" rtl="0" algn="l">
              <a:lnSpc>
                <a:spcPct val="90000"/>
              </a:lnSpc>
              <a:spcBef>
                <a:spcPts val="800"/>
              </a:spcBef>
              <a:spcAft>
                <a:spcPts val="0"/>
              </a:spcAft>
              <a:buClr>
                <a:schemeClr val="dk1"/>
              </a:buClr>
              <a:buSzPts val="1800"/>
              <a:buFont typeface="Century Gothic"/>
              <a:buChar char="●"/>
            </a:pPr>
            <a:r>
              <a:rPr lang="en" sz="1800">
                <a:solidFill>
                  <a:schemeClr val="dk1"/>
                </a:solidFill>
                <a:latin typeface="Century Gothic"/>
                <a:ea typeface="Century Gothic"/>
                <a:cs typeface="Century Gothic"/>
                <a:sym typeface="Century Gothic"/>
              </a:rPr>
              <a:t>Us the clear() function to empty container type accumulators  releases memory.</a:t>
            </a:r>
            <a:endParaRPr sz="1800">
              <a:solidFill>
                <a:schemeClr val="dk1"/>
              </a:solidFill>
              <a:latin typeface="Century Gothic"/>
              <a:ea typeface="Century Gothic"/>
              <a:cs typeface="Century Gothic"/>
              <a:sym typeface="Century Gothic"/>
            </a:endParaRPr>
          </a:p>
        </p:txBody>
      </p:sp>
      <p:sp>
        <p:nvSpPr>
          <p:cNvPr id="1739" name="Google Shape;1739;p118"/>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Techniques to optimize memory usage</a:t>
            </a:r>
            <a:endParaRPr sz="2100">
              <a:solidFill>
                <a:schemeClr val="accent6"/>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19"/>
          <p:cNvSpPr txBox="1"/>
          <p:nvPr>
            <p:ph type="ctrTitle"/>
          </p:nvPr>
        </p:nvSpPr>
        <p:spPr>
          <a:xfrm>
            <a:off x="5061125" y="1638100"/>
            <a:ext cx="3665100" cy="9381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Montserrat Light"/>
              <a:buNone/>
            </a:pPr>
            <a:r>
              <a:rPr lang="en" sz="2800"/>
              <a:t>Graph Gurus 38</a:t>
            </a:r>
            <a:endParaRPr sz="2800"/>
          </a:p>
        </p:txBody>
      </p:sp>
      <p:sp>
        <p:nvSpPr>
          <p:cNvPr id="1745" name="Google Shape;1745;p119"/>
          <p:cNvSpPr txBox="1"/>
          <p:nvPr>
            <p:ph idx="1" type="subTitle"/>
          </p:nvPr>
        </p:nvSpPr>
        <p:spPr>
          <a:xfrm>
            <a:off x="409850" y="2617775"/>
            <a:ext cx="8274900" cy="10146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Clr>
                <a:schemeClr val="dk1"/>
              </a:buClr>
              <a:buSzPts val="1100"/>
              <a:buFont typeface="Arial"/>
              <a:buNone/>
            </a:pPr>
            <a:r>
              <a:rPr lang="en" sz="3000"/>
              <a:t>GSQL Writing Best Practices</a:t>
            </a:r>
            <a:br>
              <a:rPr lang="en" sz="2500"/>
            </a:br>
            <a:r>
              <a:rPr b="1" lang="en" sz="2500"/>
              <a:t>Part 4 - Parallelization and Preprocessing</a:t>
            </a:r>
            <a:endParaRPr sz="2500"/>
          </a:p>
        </p:txBody>
      </p:sp>
      <p:pic>
        <p:nvPicPr>
          <p:cNvPr id="1746" name="Google Shape;1746;p119"/>
          <p:cNvPicPr preferRelativeResize="0"/>
          <p:nvPr/>
        </p:nvPicPr>
        <p:blipFill>
          <a:blip r:embed="rId3">
            <a:alphaModFix/>
          </a:blip>
          <a:stretch>
            <a:fillRect/>
          </a:stretch>
        </p:blipFill>
        <p:spPr>
          <a:xfrm>
            <a:off x="3838085" y="249256"/>
            <a:ext cx="1424175" cy="1424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a:t>
            </a:r>
            <a:endParaRPr b="0" sz="3200"/>
          </a:p>
        </p:txBody>
      </p:sp>
      <p:sp>
        <p:nvSpPr>
          <p:cNvPr id="340" name="Google Shape;340;p57"/>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341" name="Google Shape;341;p57"/>
          <p:cNvSpPr txBox="1"/>
          <p:nvPr/>
        </p:nvSpPr>
        <p:spPr>
          <a:xfrm>
            <a:off x="353425" y="886500"/>
            <a:ext cx="8101800" cy="3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GSQL traverses the graph from one set of vertices, through selected edges originated from the starting set, to another set of vertices: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2" name="Google Shape;342;p57"/>
          <p:cNvPicPr preferRelativeResize="0"/>
          <p:nvPr/>
        </p:nvPicPr>
        <p:blipFill>
          <a:blip r:embed="rId3">
            <a:alphaModFix/>
          </a:blip>
          <a:stretch>
            <a:fillRect/>
          </a:stretch>
        </p:blipFill>
        <p:spPr>
          <a:xfrm>
            <a:off x="398775" y="1582488"/>
            <a:ext cx="3183275" cy="2816274"/>
          </a:xfrm>
          <a:prstGeom prst="rect">
            <a:avLst/>
          </a:prstGeom>
          <a:noFill/>
          <a:ln>
            <a:noFill/>
          </a:ln>
        </p:spPr>
      </p:pic>
      <p:sp>
        <p:nvSpPr>
          <p:cNvPr id="343" name="Google Shape;343;p57"/>
          <p:cNvSpPr/>
          <p:nvPr/>
        </p:nvSpPr>
        <p:spPr>
          <a:xfrm>
            <a:off x="3833400" y="1467425"/>
            <a:ext cx="4621800" cy="301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7"/>
          <p:cNvSpPr/>
          <p:nvPr/>
        </p:nvSpPr>
        <p:spPr>
          <a:xfrm>
            <a:off x="2202175" y="1562775"/>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 name="Google Shape;345;p57"/>
          <p:cNvCxnSpPr>
            <a:stCxn id="344" idx="4"/>
            <a:endCxn id="346" idx="0"/>
          </p:cNvCxnSpPr>
          <p:nvPr/>
        </p:nvCxnSpPr>
        <p:spPr>
          <a:xfrm>
            <a:off x="2446825" y="2079375"/>
            <a:ext cx="9300" cy="676200"/>
          </a:xfrm>
          <a:prstGeom prst="straightConnector1">
            <a:avLst/>
          </a:prstGeom>
          <a:noFill/>
          <a:ln cap="flat" cmpd="sng" w="38100">
            <a:solidFill>
              <a:srgbClr val="93C47D"/>
            </a:solidFill>
            <a:prstDash val="solid"/>
            <a:round/>
            <a:headEnd len="med" w="med" type="none"/>
            <a:tailEnd len="med" w="med" type="triangle"/>
          </a:ln>
        </p:spPr>
      </p:cxnSp>
      <p:sp>
        <p:nvSpPr>
          <p:cNvPr id="346" name="Google Shape;346;p57"/>
          <p:cNvSpPr/>
          <p:nvPr/>
        </p:nvSpPr>
        <p:spPr>
          <a:xfrm>
            <a:off x="2211325" y="275565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57"/>
          <p:cNvCxnSpPr/>
          <p:nvPr/>
        </p:nvCxnSpPr>
        <p:spPr>
          <a:xfrm flipH="1">
            <a:off x="1712875" y="2983950"/>
            <a:ext cx="489300" cy="15600"/>
          </a:xfrm>
          <a:prstGeom prst="straightConnector1">
            <a:avLst/>
          </a:prstGeom>
          <a:noFill/>
          <a:ln cap="flat" cmpd="sng" w="38100">
            <a:solidFill>
              <a:srgbClr val="93C47D"/>
            </a:solidFill>
            <a:prstDash val="solid"/>
            <a:round/>
            <a:headEnd len="med" w="med" type="none"/>
            <a:tailEnd len="med" w="med" type="triangle"/>
          </a:ln>
        </p:spPr>
      </p:cxnSp>
      <p:sp>
        <p:nvSpPr>
          <p:cNvPr id="348" name="Google Shape;348;p57"/>
          <p:cNvSpPr/>
          <p:nvPr/>
        </p:nvSpPr>
        <p:spPr>
          <a:xfrm>
            <a:off x="1214425" y="275565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57"/>
          <p:cNvCxnSpPr>
            <a:stCxn id="348" idx="4"/>
          </p:cNvCxnSpPr>
          <p:nvPr/>
        </p:nvCxnSpPr>
        <p:spPr>
          <a:xfrm flipH="1">
            <a:off x="1440775" y="3272250"/>
            <a:ext cx="18300" cy="443400"/>
          </a:xfrm>
          <a:prstGeom prst="straightConnector1">
            <a:avLst/>
          </a:prstGeom>
          <a:noFill/>
          <a:ln cap="flat" cmpd="sng" w="38100">
            <a:solidFill>
              <a:srgbClr val="93C47D"/>
            </a:solidFill>
            <a:prstDash val="solid"/>
            <a:round/>
            <a:headEnd len="med" w="med" type="none"/>
            <a:tailEnd len="med" w="med" type="triangle"/>
          </a:ln>
        </p:spPr>
      </p:cxnSp>
      <p:sp>
        <p:nvSpPr>
          <p:cNvPr id="350" name="Google Shape;350;p57"/>
          <p:cNvSpPr/>
          <p:nvPr/>
        </p:nvSpPr>
        <p:spPr>
          <a:xfrm>
            <a:off x="1214425" y="371565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57"/>
          <p:cNvCxnSpPr>
            <a:stCxn id="350" idx="6"/>
          </p:cNvCxnSpPr>
          <p:nvPr/>
        </p:nvCxnSpPr>
        <p:spPr>
          <a:xfrm flipH="1" rot="10800000">
            <a:off x="1703725" y="3969450"/>
            <a:ext cx="552900" cy="4500"/>
          </a:xfrm>
          <a:prstGeom prst="straightConnector1">
            <a:avLst/>
          </a:prstGeom>
          <a:noFill/>
          <a:ln cap="flat" cmpd="sng" w="38100">
            <a:solidFill>
              <a:srgbClr val="93C47D"/>
            </a:solidFill>
            <a:prstDash val="solid"/>
            <a:round/>
            <a:headEnd len="med" w="med" type="none"/>
            <a:tailEnd len="med" w="med" type="triangle"/>
          </a:ln>
        </p:spPr>
      </p:cxnSp>
      <p:sp>
        <p:nvSpPr>
          <p:cNvPr id="352" name="Google Shape;352;p57"/>
          <p:cNvSpPr/>
          <p:nvPr/>
        </p:nvSpPr>
        <p:spPr>
          <a:xfrm>
            <a:off x="2211325" y="371565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7"/>
          <p:cNvSpPr/>
          <p:nvPr/>
        </p:nvSpPr>
        <p:spPr>
          <a:xfrm>
            <a:off x="4080125" y="2646225"/>
            <a:ext cx="399000" cy="4434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7"/>
          <p:cNvSpPr txBox="1"/>
          <p:nvPr/>
        </p:nvSpPr>
        <p:spPr>
          <a:xfrm>
            <a:off x="3901625" y="3089625"/>
            <a:ext cx="756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cardiology</a:t>
            </a:r>
            <a:endParaRPr sz="800"/>
          </a:p>
        </p:txBody>
      </p:sp>
      <p:sp>
        <p:nvSpPr>
          <p:cNvPr id="355" name="Google Shape;355;p57"/>
          <p:cNvSpPr/>
          <p:nvPr/>
        </p:nvSpPr>
        <p:spPr>
          <a:xfrm>
            <a:off x="4930350" y="1665800"/>
            <a:ext cx="399000" cy="443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7"/>
          <p:cNvSpPr txBox="1"/>
          <p:nvPr/>
        </p:nvSpPr>
        <p:spPr>
          <a:xfrm>
            <a:off x="4551450" y="2163575"/>
            <a:ext cx="11568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cardiac electrophysiology,</a:t>
            </a:r>
            <a:endParaRPr sz="800"/>
          </a:p>
        </p:txBody>
      </p:sp>
      <p:sp>
        <p:nvSpPr>
          <p:cNvPr id="357" name="Google Shape;357;p57"/>
          <p:cNvSpPr/>
          <p:nvPr/>
        </p:nvSpPr>
        <p:spPr>
          <a:xfrm>
            <a:off x="4930350" y="2663775"/>
            <a:ext cx="399000" cy="443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7"/>
          <p:cNvSpPr txBox="1"/>
          <p:nvPr/>
        </p:nvSpPr>
        <p:spPr>
          <a:xfrm>
            <a:off x="4751850" y="3144000"/>
            <a:ext cx="756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echocardiography</a:t>
            </a:r>
            <a:endParaRPr sz="800"/>
          </a:p>
        </p:txBody>
      </p:sp>
      <p:sp>
        <p:nvSpPr>
          <p:cNvPr id="359" name="Google Shape;359;p57"/>
          <p:cNvSpPr/>
          <p:nvPr/>
        </p:nvSpPr>
        <p:spPr>
          <a:xfrm>
            <a:off x="4930350" y="3610950"/>
            <a:ext cx="399000" cy="443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txBox="1"/>
          <p:nvPr/>
        </p:nvSpPr>
        <p:spPr>
          <a:xfrm>
            <a:off x="4751850" y="4054350"/>
            <a:ext cx="756000" cy="21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Cardiology</a:t>
            </a:r>
            <a:endParaRPr sz="800"/>
          </a:p>
        </p:txBody>
      </p:sp>
      <p:sp>
        <p:nvSpPr>
          <p:cNvPr id="361" name="Google Shape;361;p57"/>
          <p:cNvSpPr/>
          <p:nvPr/>
        </p:nvSpPr>
        <p:spPr>
          <a:xfrm>
            <a:off x="5999700" y="1665800"/>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a:off x="5999700" y="2163575"/>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a:off x="5999700" y="2661350"/>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a:off x="5999700" y="3159125"/>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7"/>
          <p:cNvSpPr/>
          <p:nvPr/>
        </p:nvSpPr>
        <p:spPr>
          <a:xfrm>
            <a:off x="5999700" y="3656900"/>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7"/>
          <p:cNvSpPr/>
          <p:nvPr/>
        </p:nvSpPr>
        <p:spPr>
          <a:xfrm>
            <a:off x="5999700" y="4104975"/>
            <a:ext cx="246600" cy="2739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7"/>
          <p:cNvSpPr/>
          <p:nvPr/>
        </p:nvSpPr>
        <p:spPr>
          <a:xfrm>
            <a:off x="6849925" y="16188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7"/>
          <p:cNvSpPr/>
          <p:nvPr/>
        </p:nvSpPr>
        <p:spPr>
          <a:xfrm>
            <a:off x="6849925" y="19887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7"/>
          <p:cNvSpPr/>
          <p:nvPr/>
        </p:nvSpPr>
        <p:spPr>
          <a:xfrm>
            <a:off x="6849925" y="23586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7"/>
          <p:cNvSpPr/>
          <p:nvPr/>
        </p:nvSpPr>
        <p:spPr>
          <a:xfrm>
            <a:off x="6855525" y="27285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7"/>
          <p:cNvSpPr/>
          <p:nvPr/>
        </p:nvSpPr>
        <p:spPr>
          <a:xfrm>
            <a:off x="6849925" y="30984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7"/>
          <p:cNvSpPr/>
          <p:nvPr/>
        </p:nvSpPr>
        <p:spPr>
          <a:xfrm>
            <a:off x="6855525" y="3468325"/>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7"/>
          <p:cNvSpPr/>
          <p:nvPr/>
        </p:nvSpPr>
        <p:spPr>
          <a:xfrm>
            <a:off x="6855525" y="3780450"/>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7"/>
          <p:cNvSpPr/>
          <p:nvPr/>
        </p:nvSpPr>
        <p:spPr>
          <a:xfrm>
            <a:off x="6849925" y="4104650"/>
            <a:ext cx="246600" cy="27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57"/>
          <p:cNvCxnSpPr>
            <a:stCxn id="353" idx="7"/>
            <a:endCxn id="355" idx="2"/>
          </p:cNvCxnSpPr>
          <p:nvPr/>
        </p:nvCxnSpPr>
        <p:spPr>
          <a:xfrm flipH="1" rot="10800000">
            <a:off x="4420693" y="1887359"/>
            <a:ext cx="509700" cy="8238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57"/>
          <p:cNvCxnSpPr>
            <a:stCxn id="353" idx="6"/>
            <a:endCxn id="357" idx="2"/>
          </p:cNvCxnSpPr>
          <p:nvPr/>
        </p:nvCxnSpPr>
        <p:spPr>
          <a:xfrm>
            <a:off x="4479125" y="2867925"/>
            <a:ext cx="451200" cy="177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57"/>
          <p:cNvCxnSpPr>
            <a:endCxn id="359" idx="2"/>
          </p:cNvCxnSpPr>
          <p:nvPr/>
        </p:nvCxnSpPr>
        <p:spPr>
          <a:xfrm>
            <a:off x="4449750" y="3008850"/>
            <a:ext cx="480600" cy="8238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57"/>
          <p:cNvCxnSpPr>
            <a:stCxn id="355" idx="6"/>
            <a:endCxn id="361" idx="2"/>
          </p:cNvCxnSpPr>
          <p:nvPr/>
        </p:nvCxnSpPr>
        <p:spPr>
          <a:xfrm flipH="1" rot="10800000">
            <a:off x="5329350" y="1802900"/>
            <a:ext cx="670500" cy="846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57"/>
          <p:cNvCxnSpPr>
            <a:endCxn id="362" idx="2"/>
          </p:cNvCxnSpPr>
          <p:nvPr/>
        </p:nvCxnSpPr>
        <p:spPr>
          <a:xfrm>
            <a:off x="5271000" y="2044325"/>
            <a:ext cx="728700" cy="256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57"/>
          <p:cNvCxnSpPr>
            <a:stCxn id="357" idx="6"/>
            <a:endCxn id="363" idx="2"/>
          </p:cNvCxnSpPr>
          <p:nvPr/>
        </p:nvCxnSpPr>
        <p:spPr>
          <a:xfrm flipH="1" rot="10800000">
            <a:off x="5329350" y="2798175"/>
            <a:ext cx="670500" cy="873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57"/>
          <p:cNvCxnSpPr>
            <a:endCxn id="364" idx="2"/>
          </p:cNvCxnSpPr>
          <p:nvPr/>
        </p:nvCxnSpPr>
        <p:spPr>
          <a:xfrm>
            <a:off x="5283300" y="3026975"/>
            <a:ext cx="716400" cy="2691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57"/>
          <p:cNvCxnSpPr>
            <a:stCxn id="359" idx="6"/>
            <a:endCxn id="365" idx="2"/>
          </p:cNvCxnSpPr>
          <p:nvPr/>
        </p:nvCxnSpPr>
        <p:spPr>
          <a:xfrm flipH="1" rot="10800000">
            <a:off x="5329350" y="3793950"/>
            <a:ext cx="670500" cy="3870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57"/>
          <p:cNvCxnSpPr>
            <a:stCxn id="360" idx="0"/>
            <a:endCxn id="366" idx="2"/>
          </p:cNvCxnSpPr>
          <p:nvPr/>
        </p:nvCxnSpPr>
        <p:spPr>
          <a:xfrm>
            <a:off x="5129850" y="4054350"/>
            <a:ext cx="870000" cy="18750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57"/>
          <p:cNvCxnSpPr>
            <a:endCxn id="367" idx="2"/>
          </p:cNvCxnSpPr>
          <p:nvPr/>
        </p:nvCxnSpPr>
        <p:spPr>
          <a:xfrm flipH="1" rot="10800000">
            <a:off x="6246325" y="1755775"/>
            <a:ext cx="603600" cy="471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57"/>
          <p:cNvCxnSpPr>
            <a:stCxn id="361" idx="5"/>
            <a:endCxn id="368" idx="2"/>
          </p:cNvCxnSpPr>
          <p:nvPr/>
        </p:nvCxnSpPr>
        <p:spPr>
          <a:xfrm>
            <a:off x="6210186" y="1899588"/>
            <a:ext cx="639600" cy="2262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57"/>
          <p:cNvCxnSpPr>
            <a:stCxn id="363" idx="6"/>
            <a:endCxn id="369" idx="2"/>
          </p:cNvCxnSpPr>
          <p:nvPr/>
        </p:nvCxnSpPr>
        <p:spPr>
          <a:xfrm flipH="1" rot="10800000">
            <a:off x="6246300" y="2495600"/>
            <a:ext cx="603600" cy="302700"/>
          </a:xfrm>
          <a:prstGeom prst="straightConnector1">
            <a:avLst/>
          </a:prstGeom>
          <a:noFill/>
          <a:ln cap="flat" cmpd="sng" w="9525">
            <a:solidFill>
              <a:schemeClr val="dk2"/>
            </a:solidFill>
            <a:prstDash val="solid"/>
            <a:round/>
            <a:headEnd len="med" w="med" type="none"/>
            <a:tailEnd len="med" w="med" type="none"/>
          </a:ln>
        </p:spPr>
      </p:cxnSp>
      <p:cxnSp>
        <p:nvCxnSpPr>
          <p:cNvPr id="387" name="Google Shape;387;p57"/>
          <p:cNvCxnSpPr>
            <a:stCxn id="363" idx="5"/>
            <a:endCxn id="370" idx="2"/>
          </p:cNvCxnSpPr>
          <p:nvPr/>
        </p:nvCxnSpPr>
        <p:spPr>
          <a:xfrm flipH="1" rot="10800000">
            <a:off x="6210186" y="2865438"/>
            <a:ext cx="645300" cy="29700"/>
          </a:xfrm>
          <a:prstGeom prst="straightConnector1">
            <a:avLst/>
          </a:prstGeom>
          <a:noFill/>
          <a:ln cap="flat" cmpd="sng" w="9525">
            <a:solidFill>
              <a:schemeClr val="dk2"/>
            </a:solidFill>
            <a:prstDash val="solid"/>
            <a:round/>
            <a:headEnd len="med" w="med" type="none"/>
            <a:tailEnd len="med" w="med" type="none"/>
          </a:ln>
        </p:spPr>
      </p:cxnSp>
      <p:cxnSp>
        <p:nvCxnSpPr>
          <p:cNvPr id="388" name="Google Shape;388;p57"/>
          <p:cNvCxnSpPr>
            <a:stCxn id="364" idx="6"/>
            <a:endCxn id="371" idx="2"/>
          </p:cNvCxnSpPr>
          <p:nvPr/>
        </p:nvCxnSpPr>
        <p:spPr>
          <a:xfrm flipH="1" rot="10800000">
            <a:off x="6246300" y="3235475"/>
            <a:ext cx="603600" cy="60600"/>
          </a:xfrm>
          <a:prstGeom prst="straightConnector1">
            <a:avLst/>
          </a:prstGeom>
          <a:noFill/>
          <a:ln cap="flat" cmpd="sng" w="9525">
            <a:solidFill>
              <a:schemeClr val="dk2"/>
            </a:solidFill>
            <a:prstDash val="solid"/>
            <a:round/>
            <a:headEnd len="med" w="med" type="none"/>
            <a:tailEnd len="med" w="med" type="none"/>
          </a:ln>
        </p:spPr>
      </p:cxnSp>
      <p:cxnSp>
        <p:nvCxnSpPr>
          <p:cNvPr id="389" name="Google Shape;389;p57"/>
          <p:cNvCxnSpPr>
            <a:stCxn id="364" idx="5"/>
            <a:endCxn id="372" idx="2"/>
          </p:cNvCxnSpPr>
          <p:nvPr/>
        </p:nvCxnSpPr>
        <p:spPr>
          <a:xfrm>
            <a:off x="6210186" y="3392913"/>
            <a:ext cx="645300" cy="2124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57"/>
          <p:cNvCxnSpPr>
            <a:stCxn id="365" idx="6"/>
            <a:endCxn id="373" idx="2"/>
          </p:cNvCxnSpPr>
          <p:nvPr/>
        </p:nvCxnSpPr>
        <p:spPr>
          <a:xfrm>
            <a:off x="6246300" y="3793850"/>
            <a:ext cx="609300" cy="1236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57"/>
          <p:cNvCxnSpPr>
            <a:stCxn id="366" idx="6"/>
            <a:endCxn id="374" idx="2"/>
          </p:cNvCxnSpPr>
          <p:nvPr/>
        </p:nvCxnSpPr>
        <p:spPr>
          <a:xfrm flipH="1" rot="10800000">
            <a:off x="6246300" y="4241625"/>
            <a:ext cx="603600" cy="3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57"/>
          <p:cNvSpPr/>
          <p:nvPr/>
        </p:nvSpPr>
        <p:spPr>
          <a:xfrm>
            <a:off x="7772550" y="16107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7"/>
          <p:cNvSpPr/>
          <p:nvPr/>
        </p:nvSpPr>
        <p:spPr>
          <a:xfrm>
            <a:off x="7772550" y="19806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7"/>
          <p:cNvSpPr/>
          <p:nvPr/>
        </p:nvSpPr>
        <p:spPr>
          <a:xfrm>
            <a:off x="7772550" y="23505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7"/>
          <p:cNvSpPr/>
          <p:nvPr/>
        </p:nvSpPr>
        <p:spPr>
          <a:xfrm>
            <a:off x="7778150" y="27204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7"/>
          <p:cNvSpPr/>
          <p:nvPr/>
        </p:nvSpPr>
        <p:spPr>
          <a:xfrm>
            <a:off x="7772550" y="30903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7"/>
          <p:cNvSpPr/>
          <p:nvPr/>
        </p:nvSpPr>
        <p:spPr>
          <a:xfrm>
            <a:off x="7778150" y="3460250"/>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7"/>
          <p:cNvSpPr/>
          <p:nvPr/>
        </p:nvSpPr>
        <p:spPr>
          <a:xfrm>
            <a:off x="7778150" y="3772375"/>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7"/>
          <p:cNvSpPr/>
          <p:nvPr/>
        </p:nvSpPr>
        <p:spPr>
          <a:xfrm>
            <a:off x="7772550" y="4096575"/>
            <a:ext cx="246600" cy="273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57"/>
          <p:cNvCxnSpPr>
            <a:stCxn id="367" idx="6"/>
            <a:endCxn id="392" idx="2"/>
          </p:cNvCxnSpPr>
          <p:nvPr/>
        </p:nvCxnSpPr>
        <p:spPr>
          <a:xfrm flipH="1" rot="10800000">
            <a:off x="7096525" y="17476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57"/>
          <p:cNvCxnSpPr>
            <a:stCxn id="368" idx="6"/>
            <a:endCxn id="393" idx="2"/>
          </p:cNvCxnSpPr>
          <p:nvPr/>
        </p:nvCxnSpPr>
        <p:spPr>
          <a:xfrm flipH="1" rot="10800000">
            <a:off x="7096525" y="21175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57"/>
          <p:cNvCxnSpPr>
            <a:stCxn id="369" idx="6"/>
            <a:endCxn id="394" idx="2"/>
          </p:cNvCxnSpPr>
          <p:nvPr/>
        </p:nvCxnSpPr>
        <p:spPr>
          <a:xfrm flipH="1" rot="10800000">
            <a:off x="7096525" y="24874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57"/>
          <p:cNvCxnSpPr>
            <a:stCxn id="370" idx="6"/>
            <a:endCxn id="395" idx="2"/>
          </p:cNvCxnSpPr>
          <p:nvPr/>
        </p:nvCxnSpPr>
        <p:spPr>
          <a:xfrm flipH="1" rot="10800000">
            <a:off x="7102125" y="28573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57"/>
          <p:cNvCxnSpPr>
            <a:stCxn id="371" idx="6"/>
            <a:endCxn id="396" idx="2"/>
          </p:cNvCxnSpPr>
          <p:nvPr/>
        </p:nvCxnSpPr>
        <p:spPr>
          <a:xfrm flipH="1" rot="10800000">
            <a:off x="7096525" y="32272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5" name="Google Shape;405;p57"/>
          <p:cNvCxnSpPr>
            <a:stCxn id="372" idx="6"/>
            <a:endCxn id="397" idx="2"/>
          </p:cNvCxnSpPr>
          <p:nvPr/>
        </p:nvCxnSpPr>
        <p:spPr>
          <a:xfrm flipH="1" rot="10800000">
            <a:off x="7102125" y="3597175"/>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57"/>
          <p:cNvCxnSpPr>
            <a:stCxn id="373" idx="6"/>
            <a:endCxn id="398" idx="2"/>
          </p:cNvCxnSpPr>
          <p:nvPr/>
        </p:nvCxnSpPr>
        <p:spPr>
          <a:xfrm flipH="1" rot="10800000">
            <a:off x="7102125" y="3909300"/>
            <a:ext cx="675900" cy="81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57"/>
          <p:cNvCxnSpPr>
            <a:stCxn id="374" idx="6"/>
            <a:endCxn id="399" idx="2"/>
          </p:cNvCxnSpPr>
          <p:nvPr/>
        </p:nvCxnSpPr>
        <p:spPr>
          <a:xfrm flipH="1" rot="10800000">
            <a:off x="7096525" y="4233500"/>
            <a:ext cx="675900" cy="81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57"/>
          <p:cNvSpPr/>
          <p:nvPr/>
        </p:nvSpPr>
        <p:spPr>
          <a:xfrm>
            <a:off x="4034975" y="2609625"/>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57"/>
          <p:cNvCxnSpPr>
            <a:stCxn id="408" idx="7"/>
            <a:endCxn id="355" idx="2"/>
          </p:cNvCxnSpPr>
          <p:nvPr/>
        </p:nvCxnSpPr>
        <p:spPr>
          <a:xfrm flipH="1" rot="10800000">
            <a:off x="4452619" y="1887579"/>
            <a:ext cx="477600" cy="797700"/>
          </a:xfrm>
          <a:prstGeom prst="straightConnector1">
            <a:avLst/>
          </a:prstGeom>
          <a:noFill/>
          <a:ln cap="flat" cmpd="sng" w="38100">
            <a:solidFill>
              <a:srgbClr val="93C47D"/>
            </a:solidFill>
            <a:prstDash val="solid"/>
            <a:round/>
            <a:headEnd len="med" w="med" type="none"/>
            <a:tailEnd len="med" w="med" type="triangle"/>
          </a:ln>
        </p:spPr>
      </p:cxnSp>
      <p:cxnSp>
        <p:nvCxnSpPr>
          <p:cNvPr id="410" name="Google Shape;410;p57"/>
          <p:cNvCxnSpPr>
            <a:stCxn id="408" idx="6"/>
            <a:endCxn id="357" idx="2"/>
          </p:cNvCxnSpPr>
          <p:nvPr/>
        </p:nvCxnSpPr>
        <p:spPr>
          <a:xfrm>
            <a:off x="4524275" y="2867925"/>
            <a:ext cx="406200" cy="17700"/>
          </a:xfrm>
          <a:prstGeom prst="straightConnector1">
            <a:avLst/>
          </a:prstGeom>
          <a:noFill/>
          <a:ln cap="flat" cmpd="sng" w="38100">
            <a:solidFill>
              <a:srgbClr val="93C47D"/>
            </a:solidFill>
            <a:prstDash val="solid"/>
            <a:round/>
            <a:headEnd len="med" w="med" type="none"/>
            <a:tailEnd len="med" w="med" type="triangle"/>
          </a:ln>
        </p:spPr>
      </p:cxnSp>
      <p:cxnSp>
        <p:nvCxnSpPr>
          <p:cNvPr id="411" name="Google Shape;411;p57"/>
          <p:cNvCxnSpPr>
            <a:stCxn id="408" idx="5"/>
            <a:endCxn id="359" idx="2"/>
          </p:cNvCxnSpPr>
          <p:nvPr/>
        </p:nvCxnSpPr>
        <p:spPr>
          <a:xfrm>
            <a:off x="4452619" y="3050571"/>
            <a:ext cx="477600" cy="782100"/>
          </a:xfrm>
          <a:prstGeom prst="straightConnector1">
            <a:avLst/>
          </a:prstGeom>
          <a:noFill/>
          <a:ln cap="flat" cmpd="sng" w="38100">
            <a:solidFill>
              <a:srgbClr val="93C47D"/>
            </a:solidFill>
            <a:prstDash val="solid"/>
            <a:round/>
            <a:headEnd len="med" w="med" type="none"/>
            <a:tailEnd len="med" w="med" type="triangle"/>
          </a:ln>
        </p:spPr>
      </p:cxnSp>
      <p:sp>
        <p:nvSpPr>
          <p:cNvPr id="412" name="Google Shape;412;p57"/>
          <p:cNvSpPr/>
          <p:nvPr/>
        </p:nvSpPr>
        <p:spPr>
          <a:xfrm>
            <a:off x="4869688" y="161890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7"/>
          <p:cNvSpPr/>
          <p:nvPr/>
        </p:nvSpPr>
        <p:spPr>
          <a:xfrm>
            <a:off x="4872475" y="2614925"/>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7"/>
          <p:cNvSpPr/>
          <p:nvPr/>
        </p:nvSpPr>
        <p:spPr>
          <a:xfrm>
            <a:off x="4901163" y="3624350"/>
            <a:ext cx="489300" cy="5166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57"/>
          <p:cNvCxnSpPr>
            <a:stCxn id="412" idx="6"/>
            <a:endCxn id="361" idx="2"/>
          </p:cNvCxnSpPr>
          <p:nvPr/>
        </p:nvCxnSpPr>
        <p:spPr>
          <a:xfrm flipH="1" rot="10800000">
            <a:off x="5358988" y="1802800"/>
            <a:ext cx="640800" cy="74400"/>
          </a:xfrm>
          <a:prstGeom prst="straightConnector1">
            <a:avLst/>
          </a:prstGeom>
          <a:noFill/>
          <a:ln cap="flat" cmpd="sng" w="38100">
            <a:solidFill>
              <a:srgbClr val="93C47D"/>
            </a:solidFill>
            <a:prstDash val="solid"/>
            <a:round/>
            <a:headEnd len="med" w="med" type="none"/>
            <a:tailEnd len="med" w="med" type="triangle"/>
          </a:ln>
        </p:spPr>
      </p:cxnSp>
      <p:cxnSp>
        <p:nvCxnSpPr>
          <p:cNvPr id="416" name="Google Shape;416;p57"/>
          <p:cNvCxnSpPr>
            <a:stCxn id="412" idx="5"/>
            <a:endCxn id="362" idx="2"/>
          </p:cNvCxnSpPr>
          <p:nvPr/>
        </p:nvCxnSpPr>
        <p:spPr>
          <a:xfrm>
            <a:off x="5287331" y="2059846"/>
            <a:ext cx="712500" cy="240600"/>
          </a:xfrm>
          <a:prstGeom prst="straightConnector1">
            <a:avLst/>
          </a:prstGeom>
          <a:noFill/>
          <a:ln cap="flat" cmpd="sng" w="38100">
            <a:solidFill>
              <a:srgbClr val="93C47D"/>
            </a:solidFill>
            <a:prstDash val="solid"/>
            <a:round/>
            <a:headEnd len="med" w="med" type="none"/>
            <a:tailEnd len="med" w="med" type="triangle"/>
          </a:ln>
        </p:spPr>
      </p:cxnSp>
      <p:cxnSp>
        <p:nvCxnSpPr>
          <p:cNvPr id="417" name="Google Shape;417;p57"/>
          <p:cNvCxnSpPr>
            <a:stCxn id="413" idx="6"/>
            <a:endCxn id="363" idx="2"/>
          </p:cNvCxnSpPr>
          <p:nvPr/>
        </p:nvCxnSpPr>
        <p:spPr>
          <a:xfrm flipH="1" rot="10800000">
            <a:off x="5361775" y="2798225"/>
            <a:ext cx="637800" cy="75000"/>
          </a:xfrm>
          <a:prstGeom prst="straightConnector1">
            <a:avLst/>
          </a:prstGeom>
          <a:noFill/>
          <a:ln cap="flat" cmpd="sng" w="38100">
            <a:solidFill>
              <a:srgbClr val="93C47D"/>
            </a:solidFill>
            <a:prstDash val="solid"/>
            <a:round/>
            <a:headEnd len="med" w="med" type="none"/>
            <a:tailEnd len="med" w="med" type="triangle"/>
          </a:ln>
        </p:spPr>
      </p:cxnSp>
      <p:cxnSp>
        <p:nvCxnSpPr>
          <p:cNvPr id="418" name="Google Shape;418;p57"/>
          <p:cNvCxnSpPr>
            <a:stCxn id="413" idx="5"/>
            <a:endCxn id="364" idx="2"/>
          </p:cNvCxnSpPr>
          <p:nvPr/>
        </p:nvCxnSpPr>
        <p:spPr>
          <a:xfrm>
            <a:off x="5290119" y="3055871"/>
            <a:ext cx="709500" cy="240300"/>
          </a:xfrm>
          <a:prstGeom prst="straightConnector1">
            <a:avLst/>
          </a:prstGeom>
          <a:noFill/>
          <a:ln cap="flat" cmpd="sng" w="38100">
            <a:solidFill>
              <a:srgbClr val="93C47D"/>
            </a:solidFill>
            <a:prstDash val="solid"/>
            <a:round/>
            <a:headEnd len="med" w="med" type="none"/>
            <a:tailEnd len="med" w="med" type="triangle"/>
          </a:ln>
        </p:spPr>
      </p:cxnSp>
      <p:cxnSp>
        <p:nvCxnSpPr>
          <p:cNvPr id="419" name="Google Shape;419;p57"/>
          <p:cNvCxnSpPr>
            <a:stCxn id="414" idx="6"/>
            <a:endCxn id="365" idx="2"/>
          </p:cNvCxnSpPr>
          <p:nvPr/>
        </p:nvCxnSpPr>
        <p:spPr>
          <a:xfrm flipH="1" rot="10800000">
            <a:off x="5390463" y="3793850"/>
            <a:ext cx="609300" cy="88800"/>
          </a:xfrm>
          <a:prstGeom prst="straightConnector1">
            <a:avLst/>
          </a:prstGeom>
          <a:noFill/>
          <a:ln cap="flat" cmpd="sng" w="38100">
            <a:solidFill>
              <a:srgbClr val="93C47D"/>
            </a:solidFill>
            <a:prstDash val="solid"/>
            <a:round/>
            <a:headEnd len="med" w="med" type="none"/>
            <a:tailEnd len="med" w="med" type="triangle"/>
          </a:ln>
        </p:spPr>
      </p:cxnSp>
      <p:cxnSp>
        <p:nvCxnSpPr>
          <p:cNvPr id="420" name="Google Shape;420;p57"/>
          <p:cNvCxnSpPr>
            <a:stCxn id="414" idx="5"/>
            <a:endCxn id="366" idx="2"/>
          </p:cNvCxnSpPr>
          <p:nvPr/>
        </p:nvCxnSpPr>
        <p:spPr>
          <a:xfrm>
            <a:off x="5318806" y="4065296"/>
            <a:ext cx="681000" cy="176700"/>
          </a:xfrm>
          <a:prstGeom prst="straightConnector1">
            <a:avLst/>
          </a:prstGeom>
          <a:noFill/>
          <a:ln cap="flat" cmpd="sng" w="38100">
            <a:solidFill>
              <a:srgbClr val="93C47D"/>
            </a:solidFill>
            <a:prstDash val="solid"/>
            <a:round/>
            <a:headEnd len="med" w="med" type="none"/>
            <a:tailEnd len="med" w="med" type="triangle"/>
          </a:ln>
        </p:spPr>
      </p:cxnSp>
      <p:sp>
        <p:nvSpPr>
          <p:cNvPr id="421" name="Google Shape;421;p57"/>
          <p:cNvSpPr/>
          <p:nvPr/>
        </p:nvSpPr>
        <p:spPr>
          <a:xfrm>
            <a:off x="5961075" y="162257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7"/>
          <p:cNvSpPr/>
          <p:nvPr/>
        </p:nvSpPr>
        <p:spPr>
          <a:xfrm>
            <a:off x="5943962" y="211737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7"/>
          <p:cNvSpPr/>
          <p:nvPr/>
        </p:nvSpPr>
        <p:spPr>
          <a:xfrm>
            <a:off x="5945350" y="25866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7"/>
          <p:cNvSpPr/>
          <p:nvPr/>
        </p:nvSpPr>
        <p:spPr>
          <a:xfrm>
            <a:off x="5945350" y="3088038"/>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7"/>
          <p:cNvSpPr/>
          <p:nvPr/>
        </p:nvSpPr>
        <p:spPr>
          <a:xfrm>
            <a:off x="5962500" y="3596513"/>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7"/>
          <p:cNvSpPr/>
          <p:nvPr/>
        </p:nvSpPr>
        <p:spPr>
          <a:xfrm>
            <a:off x="5959700" y="40453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 name="Google Shape;427;p57"/>
          <p:cNvCxnSpPr>
            <a:stCxn id="421" idx="6"/>
            <a:endCxn id="367" idx="2"/>
          </p:cNvCxnSpPr>
          <p:nvPr/>
        </p:nvCxnSpPr>
        <p:spPr>
          <a:xfrm flipH="1" rot="10800000">
            <a:off x="6282075" y="1755625"/>
            <a:ext cx="567900" cy="50100"/>
          </a:xfrm>
          <a:prstGeom prst="straightConnector1">
            <a:avLst/>
          </a:prstGeom>
          <a:noFill/>
          <a:ln cap="flat" cmpd="sng" w="38100">
            <a:solidFill>
              <a:srgbClr val="93C47D"/>
            </a:solidFill>
            <a:prstDash val="solid"/>
            <a:round/>
            <a:headEnd len="med" w="med" type="none"/>
            <a:tailEnd len="med" w="med" type="triangle"/>
          </a:ln>
        </p:spPr>
      </p:cxnSp>
      <p:cxnSp>
        <p:nvCxnSpPr>
          <p:cNvPr id="428" name="Google Shape;428;p57"/>
          <p:cNvCxnSpPr>
            <a:stCxn id="421" idx="5"/>
            <a:endCxn id="368" idx="2"/>
          </p:cNvCxnSpPr>
          <p:nvPr/>
        </p:nvCxnSpPr>
        <p:spPr>
          <a:xfrm>
            <a:off x="6235065" y="1935232"/>
            <a:ext cx="615000" cy="190500"/>
          </a:xfrm>
          <a:prstGeom prst="straightConnector1">
            <a:avLst/>
          </a:prstGeom>
          <a:noFill/>
          <a:ln cap="flat" cmpd="sng" w="38100">
            <a:solidFill>
              <a:srgbClr val="93C47D"/>
            </a:solidFill>
            <a:prstDash val="solid"/>
            <a:round/>
            <a:headEnd len="med" w="med" type="none"/>
            <a:tailEnd len="med" w="med" type="triangle"/>
          </a:ln>
        </p:spPr>
      </p:cxnSp>
      <p:cxnSp>
        <p:nvCxnSpPr>
          <p:cNvPr id="429" name="Google Shape;429;p57"/>
          <p:cNvCxnSpPr>
            <a:stCxn id="423" idx="6"/>
            <a:endCxn id="369" idx="2"/>
          </p:cNvCxnSpPr>
          <p:nvPr/>
        </p:nvCxnSpPr>
        <p:spPr>
          <a:xfrm flipH="1" rot="10800000">
            <a:off x="6266350" y="2495575"/>
            <a:ext cx="583500" cy="274200"/>
          </a:xfrm>
          <a:prstGeom prst="straightConnector1">
            <a:avLst/>
          </a:prstGeom>
          <a:noFill/>
          <a:ln cap="flat" cmpd="sng" w="38100">
            <a:solidFill>
              <a:srgbClr val="93C47D"/>
            </a:solidFill>
            <a:prstDash val="solid"/>
            <a:round/>
            <a:headEnd len="med" w="med" type="none"/>
            <a:tailEnd len="med" w="med" type="triangle"/>
          </a:ln>
        </p:spPr>
      </p:cxnSp>
      <p:cxnSp>
        <p:nvCxnSpPr>
          <p:cNvPr id="430" name="Google Shape;430;p57"/>
          <p:cNvCxnSpPr>
            <a:stCxn id="423" idx="5"/>
            <a:endCxn id="370" idx="2"/>
          </p:cNvCxnSpPr>
          <p:nvPr/>
        </p:nvCxnSpPr>
        <p:spPr>
          <a:xfrm flipH="1" rot="10800000">
            <a:off x="6219340" y="2865382"/>
            <a:ext cx="636300" cy="33900"/>
          </a:xfrm>
          <a:prstGeom prst="straightConnector1">
            <a:avLst/>
          </a:prstGeom>
          <a:noFill/>
          <a:ln cap="flat" cmpd="sng" w="38100">
            <a:solidFill>
              <a:srgbClr val="93C47D"/>
            </a:solidFill>
            <a:prstDash val="solid"/>
            <a:round/>
            <a:headEnd len="med" w="med" type="none"/>
            <a:tailEnd len="med" w="med" type="triangle"/>
          </a:ln>
        </p:spPr>
      </p:cxnSp>
      <p:cxnSp>
        <p:nvCxnSpPr>
          <p:cNvPr id="431" name="Google Shape;431;p57"/>
          <p:cNvCxnSpPr>
            <a:stCxn id="424" idx="6"/>
            <a:endCxn id="371" idx="2"/>
          </p:cNvCxnSpPr>
          <p:nvPr/>
        </p:nvCxnSpPr>
        <p:spPr>
          <a:xfrm flipH="1" rot="10800000">
            <a:off x="6266350" y="3235488"/>
            <a:ext cx="583500" cy="35700"/>
          </a:xfrm>
          <a:prstGeom prst="straightConnector1">
            <a:avLst/>
          </a:prstGeom>
          <a:noFill/>
          <a:ln cap="flat" cmpd="sng" w="38100">
            <a:solidFill>
              <a:srgbClr val="93C47D"/>
            </a:solidFill>
            <a:prstDash val="solid"/>
            <a:round/>
            <a:headEnd len="med" w="med" type="none"/>
            <a:tailEnd len="med" w="med" type="triangle"/>
          </a:ln>
        </p:spPr>
      </p:cxnSp>
      <p:cxnSp>
        <p:nvCxnSpPr>
          <p:cNvPr id="432" name="Google Shape;432;p57"/>
          <p:cNvCxnSpPr>
            <a:stCxn id="424" idx="5"/>
            <a:endCxn id="372" idx="2"/>
          </p:cNvCxnSpPr>
          <p:nvPr/>
        </p:nvCxnSpPr>
        <p:spPr>
          <a:xfrm>
            <a:off x="6219340" y="3400694"/>
            <a:ext cx="636300" cy="204600"/>
          </a:xfrm>
          <a:prstGeom prst="straightConnector1">
            <a:avLst/>
          </a:prstGeom>
          <a:noFill/>
          <a:ln cap="flat" cmpd="sng" w="38100">
            <a:solidFill>
              <a:srgbClr val="93C47D"/>
            </a:solidFill>
            <a:prstDash val="solid"/>
            <a:round/>
            <a:headEnd len="med" w="med" type="none"/>
            <a:tailEnd len="med" w="med" type="triangle"/>
          </a:ln>
        </p:spPr>
      </p:cxnSp>
      <p:cxnSp>
        <p:nvCxnSpPr>
          <p:cNvPr id="433" name="Google Shape;433;p57"/>
          <p:cNvCxnSpPr>
            <a:stCxn id="425" idx="6"/>
            <a:endCxn id="373" idx="2"/>
          </p:cNvCxnSpPr>
          <p:nvPr/>
        </p:nvCxnSpPr>
        <p:spPr>
          <a:xfrm>
            <a:off x="6283500" y="3779663"/>
            <a:ext cx="572100" cy="137700"/>
          </a:xfrm>
          <a:prstGeom prst="straightConnector1">
            <a:avLst/>
          </a:prstGeom>
          <a:noFill/>
          <a:ln cap="flat" cmpd="sng" w="38100">
            <a:solidFill>
              <a:srgbClr val="93C47D"/>
            </a:solidFill>
            <a:prstDash val="solid"/>
            <a:round/>
            <a:headEnd len="med" w="med" type="none"/>
            <a:tailEnd len="med" w="med" type="triangle"/>
          </a:ln>
        </p:spPr>
      </p:cxnSp>
      <p:cxnSp>
        <p:nvCxnSpPr>
          <p:cNvPr id="434" name="Google Shape;434;p57"/>
          <p:cNvCxnSpPr>
            <a:stCxn id="426" idx="6"/>
            <a:endCxn id="374" idx="2"/>
          </p:cNvCxnSpPr>
          <p:nvPr/>
        </p:nvCxnSpPr>
        <p:spPr>
          <a:xfrm>
            <a:off x="6280700" y="4228475"/>
            <a:ext cx="569100" cy="13200"/>
          </a:xfrm>
          <a:prstGeom prst="straightConnector1">
            <a:avLst/>
          </a:prstGeom>
          <a:noFill/>
          <a:ln cap="flat" cmpd="sng" w="38100">
            <a:solidFill>
              <a:srgbClr val="93C47D"/>
            </a:solidFill>
            <a:prstDash val="solid"/>
            <a:round/>
            <a:headEnd len="med" w="med" type="none"/>
            <a:tailEnd len="med" w="med" type="triangle"/>
          </a:ln>
        </p:spPr>
      </p:cxnSp>
      <p:sp>
        <p:nvSpPr>
          <p:cNvPr id="435" name="Google Shape;435;p57"/>
          <p:cNvSpPr/>
          <p:nvPr/>
        </p:nvSpPr>
        <p:spPr>
          <a:xfrm>
            <a:off x="6812725" y="158497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p:nvPr/>
        </p:nvSpPr>
        <p:spPr>
          <a:xfrm>
            <a:off x="6812725" y="19425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p:nvPr/>
        </p:nvSpPr>
        <p:spPr>
          <a:xfrm>
            <a:off x="6812725" y="23124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p:nvPr/>
        </p:nvSpPr>
        <p:spPr>
          <a:xfrm>
            <a:off x="6804925" y="26823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p:nvPr/>
        </p:nvSpPr>
        <p:spPr>
          <a:xfrm>
            <a:off x="6803875" y="30522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p:nvPr/>
        </p:nvSpPr>
        <p:spPr>
          <a:xfrm>
            <a:off x="6803875" y="3399938"/>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7"/>
          <p:cNvSpPr/>
          <p:nvPr/>
        </p:nvSpPr>
        <p:spPr>
          <a:xfrm>
            <a:off x="6803875" y="3740325"/>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7"/>
          <p:cNvSpPr/>
          <p:nvPr/>
        </p:nvSpPr>
        <p:spPr>
          <a:xfrm>
            <a:off x="6803875" y="4060450"/>
            <a:ext cx="3210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 name="Google Shape;443;p57"/>
          <p:cNvCxnSpPr>
            <a:stCxn id="435" idx="6"/>
            <a:endCxn id="392" idx="2"/>
          </p:cNvCxnSpPr>
          <p:nvPr/>
        </p:nvCxnSpPr>
        <p:spPr>
          <a:xfrm flipH="1" rot="10800000">
            <a:off x="7133725" y="1747725"/>
            <a:ext cx="638700" cy="20400"/>
          </a:xfrm>
          <a:prstGeom prst="straightConnector1">
            <a:avLst/>
          </a:prstGeom>
          <a:noFill/>
          <a:ln cap="flat" cmpd="sng" w="38100">
            <a:solidFill>
              <a:srgbClr val="93C47D"/>
            </a:solidFill>
            <a:prstDash val="solid"/>
            <a:round/>
            <a:headEnd len="med" w="med" type="none"/>
            <a:tailEnd len="med" w="med" type="triangle"/>
          </a:ln>
        </p:spPr>
      </p:cxnSp>
      <p:cxnSp>
        <p:nvCxnSpPr>
          <p:cNvPr id="444" name="Google Shape;444;p57"/>
          <p:cNvCxnSpPr>
            <a:stCxn id="436" idx="6"/>
            <a:endCxn id="393" idx="2"/>
          </p:cNvCxnSpPr>
          <p:nvPr/>
        </p:nvCxnSpPr>
        <p:spPr>
          <a:xfrm flipH="1" rot="10800000">
            <a:off x="7133725" y="2117575"/>
            <a:ext cx="638700" cy="8100"/>
          </a:xfrm>
          <a:prstGeom prst="straightConnector1">
            <a:avLst/>
          </a:prstGeom>
          <a:noFill/>
          <a:ln cap="flat" cmpd="sng" w="38100">
            <a:solidFill>
              <a:srgbClr val="93C47D"/>
            </a:solidFill>
            <a:prstDash val="solid"/>
            <a:round/>
            <a:headEnd len="med" w="med" type="none"/>
            <a:tailEnd len="med" w="med" type="triangle"/>
          </a:ln>
        </p:spPr>
      </p:cxnSp>
      <p:cxnSp>
        <p:nvCxnSpPr>
          <p:cNvPr id="445" name="Google Shape;445;p57"/>
          <p:cNvCxnSpPr>
            <a:stCxn id="437" idx="6"/>
            <a:endCxn id="394" idx="2"/>
          </p:cNvCxnSpPr>
          <p:nvPr/>
        </p:nvCxnSpPr>
        <p:spPr>
          <a:xfrm flipH="1" rot="10800000">
            <a:off x="7133725" y="2487475"/>
            <a:ext cx="638700" cy="8100"/>
          </a:xfrm>
          <a:prstGeom prst="straightConnector1">
            <a:avLst/>
          </a:prstGeom>
          <a:noFill/>
          <a:ln cap="flat" cmpd="sng" w="38100">
            <a:solidFill>
              <a:srgbClr val="93C47D"/>
            </a:solidFill>
            <a:prstDash val="solid"/>
            <a:round/>
            <a:headEnd len="med" w="med" type="none"/>
            <a:tailEnd len="med" w="med" type="triangle"/>
          </a:ln>
        </p:spPr>
      </p:cxnSp>
      <p:cxnSp>
        <p:nvCxnSpPr>
          <p:cNvPr id="446" name="Google Shape;446;p57"/>
          <p:cNvCxnSpPr>
            <a:stCxn id="438" idx="6"/>
            <a:endCxn id="395" idx="2"/>
          </p:cNvCxnSpPr>
          <p:nvPr/>
        </p:nvCxnSpPr>
        <p:spPr>
          <a:xfrm flipH="1" rot="10800000">
            <a:off x="7125925" y="2857375"/>
            <a:ext cx="652200" cy="8100"/>
          </a:xfrm>
          <a:prstGeom prst="straightConnector1">
            <a:avLst/>
          </a:prstGeom>
          <a:noFill/>
          <a:ln cap="flat" cmpd="sng" w="38100">
            <a:solidFill>
              <a:srgbClr val="93C47D"/>
            </a:solidFill>
            <a:prstDash val="solid"/>
            <a:round/>
            <a:headEnd len="med" w="med" type="none"/>
            <a:tailEnd len="med" w="med" type="triangle"/>
          </a:ln>
        </p:spPr>
      </p:cxnSp>
      <p:cxnSp>
        <p:nvCxnSpPr>
          <p:cNvPr id="447" name="Google Shape;447;p57"/>
          <p:cNvCxnSpPr>
            <a:stCxn id="439" idx="6"/>
            <a:endCxn id="396" idx="2"/>
          </p:cNvCxnSpPr>
          <p:nvPr/>
        </p:nvCxnSpPr>
        <p:spPr>
          <a:xfrm flipH="1" rot="10800000">
            <a:off x="7124875" y="3227275"/>
            <a:ext cx="647700" cy="8100"/>
          </a:xfrm>
          <a:prstGeom prst="straightConnector1">
            <a:avLst/>
          </a:prstGeom>
          <a:noFill/>
          <a:ln cap="flat" cmpd="sng" w="38100">
            <a:solidFill>
              <a:srgbClr val="93C47D"/>
            </a:solidFill>
            <a:prstDash val="solid"/>
            <a:round/>
            <a:headEnd len="med" w="med" type="none"/>
            <a:tailEnd len="med" w="med" type="triangle"/>
          </a:ln>
        </p:spPr>
      </p:cxnSp>
      <p:cxnSp>
        <p:nvCxnSpPr>
          <p:cNvPr id="448" name="Google Shape;448;p57"/>
          <p:cNvCxnSpPr>
            <a:stCxn id="440" idx="6"/>
            <a:endCxn id="397" idx="2"/>
          </p:cNvCxnSpPr>
          <p:nvPr/>
        </p:nvCxnSpPr>
        <p:spPr>
          <a:xfrm>
            <a:off x="7124875" y="3583088"/>
            <a:ext cx="653400" cy="14100"/>
          </a:xfrm>
          <a:prstGeom prst="straightConnector1">
            <a:avLst/>
          </a:prstGeom>
          <a:noFill/>
          <a:ln cap="flat" cmpd="sng" w="38100">
            <a:solidFill>
              <a:srgbClr val="93C47D"/>
            </a:solidFill>
            <a:prstDash val="solid"/>
            <a:round/>
            <a:headEnd len="med" w="med" type="none"/>
            <a:tailEnd len="med" w="med" type="triangle"/>
          </a:ln>
        </p:spPr>
      </p:cxnSp>
      <p:cxnSp>
        <p:nvCxnSpPr>
          <p:cNvPr id="449" name="Google Shape;449;p57"/>
          <p:cNvCxnSpPr>
            <a:stCxn id="441" idx="6"/>
            <a:endCxn id="398" idx="2"/>
          </p:cNvCxnSpPr>
          <p:nvPr/>
        </p:nvCxnSpPr>
        <p:spPr>
          <a:xfrm flipH="1" rot="10800000">
            <a:off x="7124875" y="3909375"/>
            <a:ext cx="653400" cy="14100"/>
          </a:xfrm>
          <a:prstGeom prst="straightConnector1">
            <a:avLst/>
          </a:prstGeom>
          <a:noFill/>
          <a:ln cap="flat" cmpd="sng" w="38100">
            <a:solidFill>
              <a:srgbClr val="93C47D"/>
            </a:solidFill>
            <a:prstDash val="solid"/>
            <a:round/>
            <a:headEnd len="med" w="med" type="none"/>
            <a:tailEnd len="med" w="med" type="triangle"/>
          </a:ln>
        </p:spPr>
      </p:cxnSp>
      <p:cxnSp>
        <p:nvCxnSpPr>
          <p:cNvPr id="450" name="Google Shape;450;p57"/>
          <p:cNvCxnSpPr>
            <a:stCxn id="442" idx="6"/>
            <a:endCxn id="399" idx="2"/>
          </p:cNvCxnSpPr>
          <p:nvPr/>
        </p:nvCxnSpPr>
        <p:spPr>
          <a:xfrm flipH="1" rot="10800000">
            <a:off x="7124875" y="4233400"/>
            <a:ext cx="647700" cy="10200"/>
          </a:xfrm>
          <a:prstGeom prst="straightConnector1">
            <a:avLst/>
          </a:prstGeom>
          <a:noFill/>
          <a:ln cap="flat" cmpd="sng" w="38100">
            <a:solidFill>
              <a:srgbClr val="93C47D"/>
            </a:solidFill>
            <a:prstDash val="solid"/>
            <a:round/>
            <a:headEnd len="med" w="med" type="none"/>
            <a:tailEnd len="med" w="med" type="triangle"/>
          </a:ln>
        </p:spPr>
      </p:cxnSp>
      <p:sp>
        <p:nvSpPr>
          <p:cNvPr id="451" name="Google Shape;451;p57"/>
          <p:cNvSpPr/>
          <p:nvPr/>
        </p:nvSpPr>
        <p:spPr>
          <a:xfrm>
            <a:off x="7722249" y="157085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7"/>
          <p:cNvSpPr/>
          <p:nvPr/>
        </p:nvSpPr>
        <p:spPr>
          <a:xfrm>
            <a:off x="7722249" y="192840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7"/>
          <p:cNvSpPr/>
          <p:nvPr/>
        </p:nvSpPr>
        <p:spPr>
          <a:xfrm>
            <a:off x="7722249" y="229830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7"/>
          <p:cNvSpPr/>
          <p:nvPr/>
        </p:nvSpPr>
        <p:spPr>
          <a:xfrm>
            <a:off x="7712643" y="266820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7"/>
          <p:cNvSpPr/>
          <p:nvPr/>
        </p:nvSpPr>
        <p:spPr>
          <a:xfrm>
            <a:off x="7711350" y="303810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7"/>
          <p:cNvSpPr/>
          <p:nvPr/>
        </p:nvSpPr>
        <p:spPr>
          <a:xfrm>
            <a:off x="7711350" y="3385813"/>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7"/>
          <p:cNvSpPr/>
          <p:nvPr/>
        </p:nvSpPr>
        <p:spPr>
          <a:xfrm>
            <a:off x="7711350" y="3726200"/>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7"/>
          <p:cNvSpPr/>
          <p:nvPr/>
        </p:nvSpPr>
        <p:spPr>
          <a:xfrm>
            <a:off x="7711350" y="4046325"/>
            <a:ext cx="395400" cy="3663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par>
                                <p:cTn fill="hold" nodeType="with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20"/>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Memory Optimization - Agenda</a:t>
            </a:r>
            <a:endParaRPr sz="2100">
              <a:solidFill>
                <a:schemeClr val="accent6"/>
              </a:solidFill>
            </a:endParaRPr>
          </a:p>
        </p:txBody>
      </p:sp>
      <p:sp>
        <p:nvSpPr>
          <p:cNvPr id="1753" name="Google Shape;1753;p120"/>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54" name="Google Shape;1754;p120"/>
          <p:cNvSpPr txBox="1"/>
          <p:nvPr>
            <p:ph idx="1" type="body"/>
          </p:nvPr>
        </p:nvSpPr>
        <p:spPr>
          <a:xfrm>
            <a:off x="571500" y="1028075"/>
            <a:ext cx="8115300" cy="3508200"/>
          </a:xfrm>
          <a:prstGeom prst="rect">
            <a:avLst/>
          </a:prstGeom>
        </p:spPr>
        <p:txBody>
          <a:bodyPr anchorCtr="0" anchor="t" bIns="68575" lIns="68575" spcFirstLastPara="1" rIns="68575" wrap="square" tIns="68575">
            <a:noAutofit/>
          </a:bodyPr>
          <a:lstStyle/>
          <a:p>
            <a:pPr indent="-298450" lvl="0" marL="342900" rtl="0" algn="l">
              <a:lnSpc>
                <a:spcPct val="115000"/>
              </a:lnSpc>
              <a:spcBef>
                <a:spcPts val="800"/>
              </a:spcBef>
              <a:spcAft>
                <a:spcPts val="0"/>
              </a:spcAft>
              <a:buSzPts val="2100"/>
              <a:buAutoNum type="arabicPeriod"/>
            </a:pPr>
            <a:r>
              <a:rPr lang="en"/>
              <a:t>Query Execution Flow</a:t>
            </a:r>
            <a:endParaRPr/>
          </a:p>
          <a:p>
            <a:pPr indent="-298450" lvl="0" marL="342900" rtl="0" algn="l">
              <a:lnSpc>
                <a:spcPct val="115000"/>
              </a:lnSpc>
              <a:spcBef>
                <a:spcPts val="0"/>
              </a:spcBef>
              <a:spcAft>
                <a:spcPts val="0"/>
              </a:spcAft>
              <a:buSzPts val="2100"/>
              <a:buAutoNum type="arabicPeriod"/>
            </a:pPr>
            <a:r>
              <a:rPr lang="en"/>
              <a:t>Distributed Native Graph Storage</a:t>
            </a:r>
            <a:endParaRPr/>
          </a:p>
          <a:p>
            <a:pPr indent="-298450" lvl="0" marL="342900" rtl="0" algn="l">
              <a:lnSpc>
                <a:spcPct val="115000"/>
              </a:lnSpc>
              <a:spcBef>
                <a:spcPts val="0"/>
              </a:spcBef>
              <a:spcAft>
                <a:spcPts val="0"/>
              </a:spcAft>
              <a:buSzPts val="2100"/>
              <a:buAutoNum type="arabicPeriod"/>
            </a:pPr>
            <a:r>
              <a:rPr lang="en"/>
              <a:t>MPP mechanism of TigerGraph.</a:t>
            </a:r>
            <a:endParaRPr/>
          </a:p>
          <a:p>
            <a:pPr indent="-298450" lvl="0" marL="342900" rtl="0" algn="l">
              <a:lnSpc>
                <a:spcPct val="115000"/>
              </a:lnSpc>
              <a:spcBef>
                <a:spcPts val="0"/>
              </a:spcBef>
              <a:spcAft>
                <a:spcPts val="0"/>
              </a:spcAft>
              <a:buSzPts val="2100"/>
              <a:buAutoNum type="arabicPeriod"/>
            </a:pPr>
            <a:r>
              <a:rPr lang="en"/>
              <a:t>Best practices to make the query more parallel.</a:t>
            </a:r>
            <a:endParaRPr/>
          </a:p>
          <a:p>
            <a:pPr indent="-298450" lvl="0" marL="342900" rtl="0" algn="l">
              <a:lnSpc>
                <a:spcPct val="115000"/>
              </a:lnSpc>
              <a:spcBef>
                <a:spcPts val="0"/>
              </a:spcBef>
              <a:spcAft>
                <a:spcPts val="0"/>
              </a:spcAft>
              <a:buSzPts val="2100"/>
              <a:buAutoNum type="arabicPeriod"/>
            </a:pPr>
            <a:r>
              <a:rPr lang="en"/>
              <a:t>How to do preprocessing.</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21"/>
          <p:cNvSpPr txBox="1"/>
          <p:nvPr>
            <p:ph type="title"/>
          </p:nvPr>
        </p:nvSpPr>
        <p:spPr>
          <a:xfrm>
            <a:off x="408200" y="658575"/>
            <a:ext cx="73500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300"/>
              <a:t>Query Execution Flow</a:t>
            </a:r>
            <a:endParaRPr sz="33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22"/>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Query Execution Flow</a:t>
            </a:r>
            <a:endParaRPr/>
          </a:p>
        </p:txBody>
      </p:sp>
      <p:sp>
        <p:nvSpPr>
          <p:cNvPr id="1767" name="Google Shape;1767;p122"/>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1768" name="Google Shape;1768;p122"/>
          <p:cNvSpPr/>
          <p:nvPr/>
        </p:nvSpPr>
        <p:spPr>
          <a:xfrm>
            <a:off x="2940113" y="1280438"/>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Nginx</a:t>
            </a:r>
            <a:endParaRPr b="1" sz="1100"/>
          </a:p>
        </p:txBody>
      </p:sp>
      <p:sp>
        <p:nvSpPr>
          <p:cNvPr id="1769" name="Google Shape;1769;p122"/>
          <p:cNvSpPr/>
          <p:nvPr/>
        </p:nvSpPr>
        <p:spPr>
          <a:xfrm>
            <a:off x="4677413" y="1297875"/>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Restpp</a:t>
            </a:r>
            <a:endParaRPr b="1" sz="1100"/>
          </a:p>
        </p:txBody>
      </p:sp>
      <p:sp>
        <p:nvSpPr>
          <p:cNvPr id="1770" name="Google Shape;1770;p122"/>
          <p:cNvSpPr/>
          <p:nvPr/>
        </p:nvSpPr>
        <p:spPr>
          <a:xfrm>
            <a:off x="6289631" y="728344"/>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GSE(IDS)</a:t>
            </a:r>
            <a:endParaRPr b="1" sz="1100"/>
          </a:p>
        </p:txBody>
      </p:sp>
      <p:sp>
        <p:nvSpPr>
          <p:cNvPr id="1771" name="Google Shape;1771;p122"/>
          <p:cNvSpPr/>
          <p:nvPr/>
        </p:nvSpPr>
        <p:spPr>
          <a:xfrm>
            <a:off x="6289631" y="2014163"/>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GPE</a:t>
            </a:r>
            <a:endParaRPr b="1" sz="1100"/>
          </a:p>
        </p:txBody>
      </p:sp>
      <p:cxnSp>
        <p:nvCxnSpPr>
          <p:cNvPr id="1772" name="Google Shape;1772;p122"/>
          <p:cNvCxnSpPr/>
          <p:nvPr/>
        </p:nvCxnSpPr>
        <p:spPr>
          <a:xfrm>
            <a:off x="249094" y="4362300"/>
            <a:ext cx="1230000" cy="6900"/>
          </a:xfrm>
          <a:prstGeom prst="straightConnector1">
            <a:avLst/>
          </a:prstGeom>
          <a:noFill/>
          <a:ln cap="flat" cmpd="sng" w="38100">
            <a:solidFill>
              <a:srgbClr val="E06666"/>
            </a:solidFill>
            <a:prstDash val="solid"/>
            <a:round/>
            <a:headEnd len="med" w="med" type="none"/>
            <a:tailEnd len="med" w="med" type="triangle"/>
          </a:ln>
        </p:spPr>
      </p:cxnSp>
      <p:sp>
        <p:nvSpPr>
          <p:cNvPr id="1773" name="Google Shape;1773;p122"/>
          <p:cNvSpPr txBox="1"/>
          <p:nvPr/>
        </p:nvSpPr>
        <p:spPr>
          <a:xfrm>
            <a:off x="1555931" y="3943969"/>
            <a:ext cx="719700" cy="32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Incoming</a:t>
            </a:r>
            <a:endParaRPr sz="1100"/>
          </a:p>
        </p:txBody>
      </p:sp>
      <p:cxnSp>
        <p:nvCxnSpPr>
          <p:cNvPr id="1774" name="Google Shape;1774;p122"/>
          <p:cNvCxnSpPr/>
          <p:nvPr/>
        </p:nvCxnSpPr>
        <p:spPr>
          <a:xfrm>
            <a:off x="249094" y="4101244"/>
            <a:ext cx="1230000" cy="6900"/>
          </a:xfrm>
          <a:prstGeom prst="straightConnector1">
            <a:avLst/>
          </a:prstGeom>
          <a:noFill/>
          <a:ln cap="flat" cmpd="sng" w="38100">
            <a:solidFill>
              <a:srgbClr val="93C47D"/>
            </a:solidFill>
            <a:prstDash val="solid"/>
            <a:round/>
            <a:headEnd len="med" w="med" type="none"/>
            <a:tailEnd len="med" w="med" type="triangle"/>
          </a:ln>
        </p:spPr>
      </p:cxnSp>
      <p:sp>
        <p:nvSpPr>
          <p:cNvPr id="1775" name="Google Shape;1775;p122"/>
          <p:cNvSpPr txBox="1"/>
          <p:nvPr/>
        </p:nvSpPr>
        <p:spPr>
          <a:xfrm>
            <a:off x="1555931" y="4205025"/>
            <a:ext cx="719700" cy="32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Outgoing</a:t>
            </a:r>
            <a:endParaRPr sz="1100"/>
          </a:p>
        </p:txBody>
      </p:sp>
      <p:sp>
        <p:nvSpPr>
          <p:cNvPr id="1776" name="Google Shape;1776;p122"/>
          <p:cNvSpPr/>
          <p:nvPr/>
        </p:nvSpPr>
        <p:spPr>
          <a:xfrm>
            <a:off x="830878" y="1263000"/>
            <a:ext cx="810702" cy="468234"/>
          </a:xfrm>
          <a:prstGeom prst="flowChartTerminator">
            <a:avLst/>
          </a:prstGeom>
          <a:solidFill>
            <a:srgbClr val="D0E0E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Request</a:t>
            </a:r>
            <a:endParaRPr b="1" sz="1100"/>
          </a:p>
        </p:txBody>
      </p:sp>
      <p:cxnSp>
        <p:nvCxnSpPr>
          <p:cNvPr id="1777" name="Google Shape;1777;p122"/>
          <p:cNvCxnSpPr>
            <a:stCxn id="1776" idx="3"/>
            <a:endCxn id="1768" idx="1"/>
          </p:cNvCxnSpPr>
          <p:nvPr/>
        </p:nvCxnSpPr>
        <p:spPr>
          <a:xfrm>
            <a:off x="1641580" y="1497117"/>
            <a:ext cx="1298400" cy="0"/>
          </a:xfrm>
          <a:prstGeom prst="straightConnector1">
            <a:avLst/>
          </a:prstGeom>
          <a:noFill/>
          <a:ln cap="flat" cmpd="sng" w="38100">
            <a:solidFill>
              <a:srgbClr val="93C47D"/>
            </a:solidFill>
            <a:prstDash val="solid"/>
            <a:round/>
            <a:headEnd len="med" w="med" type="none"/>
            <a:tailEnd len="med" w="med" type="triangle"/>
          </a:ln>
        </p:spPr>
      </p:cxnSp>
      <p:sp>
        <p:nvSpPr>
          <p:cNvPr id="1778" name="Google Shape;1778;p122"/>
          <p:cNvSpPr txBox="1"/>
          <p:nvPr/>
        </p:nvSpPr>
        <p:spPr>
          <a:xfrm>
            <a:off x="1740581" y="933094"/>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Query Name, parameters, vertexes</a:t>
            </a:r>
            <a:endParaRPr b="1" sz="1100">
              <a:solidFill>
                <a:srgbClr val="38761D"/>
              </a:solidFill>
            </a:endParaRPr>
          </a:p>
        </p:txBody>
      </p:sp>
      <p:cxnSp>
        <p:nvCxnSpPr>
          <p:cNvPr id="1779" name="Google Shape;1779;p122"/>
          <p:cNvCxnSpPr>
            <a:stCxn id="1768" idx="3"/>
            <a:endCxn id="1769" idx="1"/>
          </p:cNvCxnSpPr>
          <p:nvPr/>
        </p:nvCxnSpPr>
        <p:spPr>
          <a:xfrm>
            <a:off x="3820913" y="1497038"/>
            <a:ext cx="856500" cy="17400"/>
          </a:xfrm>
          <a:prstGeom prst="straightConnector1">
            <a:avLst/>
          </a:prstGeom>
          <a:noFill/>
          <a:ln cap="flat" cmpd="sng" w="38100">
            <a:solidFill>
              <a:srgbClr val="93C47D"/>
            </a:solidFill>
            <a:prstDash val="solid"/>
            <a:round/>
            <a:headEnd len="med" w="med" type="none"/>
            <a:tailEnd len="med" w="med" type="triangle"/>
          </a:ln>
        </p:spPr>
      </p:cxnSp>
      <p:cxnSp>
        <p:nvCxnSpPr>
          <p:cNvPr id="1780" name="Google Shape;1780;p122"/>
          <p:cNvCxnSpPr>
            <a:stCxn id="1769" idx="3"/>
            <a:endCxn id="1770" idx="1"/>
          </p:cNvCxnSpPr>
          <p:nvPr/>
        </p:nvCxnSpPr>
        <p:spPr>
          <a:xfrm flipH="1" rot="10800000">
            <a:off x="5558213" y="945075"/>
            <a:ext cx="731400" cy="569400"/>
          </a:xfrm>
          <a:prstGeom prst="straightConnector1">
            <a:avLst/>
          </a:prstGeom>
          <a:noFill/>
          <a:ln cap="flat" cmpd="sng" w="38100">
            <a:solidFill>
              <a:srgbClr val="93C47D"/>
            </a:solidFill>
            <a:prstDash val="solid"/>
            <a:round/>
            <a:headEnd len="med" w="med" type="none"/>
            <a:tailEnd len="med" w="med" type="triangle"/>
          </a:ln>
        </p:spPr>
      </p:cxnSp>
      <p:sp>
        <p:nvSpPr>
          <p:cNvPr id="1781" name="Google Shape;1781;p122"/>
          <p:cNvSpPr txBox="1"/>
          <p:nvPr/>
        </p:nvSpPr>
        <p:spPr>
          <a:xfrm>
            <a:off x="5335050" y="762544"/>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External </a:t>
            </a:r>
            <a:endParaRPr b="1" sz="1100">
              <a:solidFill>
                <a:srgbClr val="38761D"/>
              </a:solidFill>
            </a:endParaRPr>
          </a:p>
          <a:p>
            <a:pPr indent="0" lvl="0" marL="0" rtl="0" algn="l">
              <a:spcBef>
                <a:spcPts val="0"/>
              </a:spcBef>
              <a:spcAft>
                <a:spcPts val="0"/>
              </a:spcAft>
              <a:buNone/>
            </a:pPr>
            <a:r>
              <a:rPr b="1" lang="en" sz="1100">
                <a:solidFill>
                  <a:srgbClr val="38761D"/>
                </a:solidFill>
              </a:rPr>
              <a:t>Vertex ID</a:t>
            </a:r>
            <a:endParaRPr b="1" sz="1100">
              <a:solidFill>
                <a:srgbClr val="38761D"/>
              </a:solidFill>
            </a:endParaRPr>
          </a:p>
        </p:txBody>
      </p:sp>
      <p:cxnSp>
        <p:nvCxnSpPr>
          <p:cNvPr id="1782" name="Google Shape;1782;p122"/>
          <p:cNvCxnSpPr/>
          <p:nvPr/>
        </p:nvCxnSpPr>
        <p:spPr>
          <a:xfrm>
            <a:off x="5560425" y="1542938"/>
            <a:ext cx="726900" cy="670800"/>
          </a:xfrm>
          <a:prstGeom prst="straightConnector1">
            <a:avLst/>
          </a:prstGeom>
          <a:noFill/>
          <a:ln cap="flat" cmpd="sng" w="38100">
            <a:solidFill>
              <a:srgbClr val="93C47D"/>
            </a:solidFill>
            <a:prstDash val="solid"/>
            <a:round/>
            <a:headEnd len="med" w="med" type="none"/>
            <a:tailEnd len="med" w="med" type="triangle"/>
          </a:ln>
        </p:spPr>
      </p:cxnSp>
      <p:cxnSp>
        <p:nvCxnSpPr>
          <p:cNvPr id="1783" name="Google Shape;1783;p122"/>
          <p:cNvCxnSpPr/>
          <p:nvPr/>
        </p:nvCxnSpPr>
        <p:spPr>
          <a:xfrm>
            <a:off x="6653081" y="1161694"/>
            <a:ext cx="0" cy="852600"/>
          </a:xfrm>
          <a:prstGeom prst="straightConnector1">
            <a:avLst/>
          </a:prstGeom>
          <a:noFill/>
          <a:ln cap="flat" cmpd="sng" w="38100">
            <a:solidFill>
              <a:srgbClr val="93C47D"/>
            </a:solidFill>
            <a:prstDash val="solid"/>
            <a:round/>
            <a:headEnd len="med" w="med" type="none"/>
            <a:tailEnd len="med" w="med" type="triangle"/>
          </a:ln>
        </p:spPr>
      </p:cxnSp>
      <p:sp>
        <p:nvSpPr>
          <p:cNvPr id="1784" name="Google Shape;1784;p122"/>
          <p:cNvSpPr txBox="1"/>
          <p:nvPr/>
        </p:nvSpPr>
        <p:spPr>
          <a:xfrm>
            <a:off x="6697500" y="1284216"/>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Translated</a:t>
            </a:r>
            <a:endParaRPr b="1" sz="1100">
              <a:solidFill>
                <a:srgbClr val="38761D"/>
              </a:solidFill>
            </a:endParaRPr>
          </a:p>
          <a:p>
            <a:pPr indent="0" lvl="0" marL="0" rtl="0" algn="l">
              <a:spcBef>
                <a:spcPts val="0"/>
              </a:spcBef>
              <a:spcAft>
                <a:spcPts val="0"/>
              </a:spcAft>
              <a:buNone/>
            </a:pPr>
            <a:r>
              <a:rPr b="1" lang="en" sz="1100">
                <a:solidFill>
                  <a:srgbClr val="38761D"/>
                </a:solidFill>
              </a:rPr>
              <a:t>Internal </a:t>
            </a:r>
            <a:br>
              <a:rPr b="1" lang="en" sz="1100">
                <a:solidFill>
                  <a:srgbClr val="38761D"/>
                </a:solidFill>
              </a:rPr>
            </a:br>
            <a:r>
              <a:rPr b="1" lang="en" sz="1100">
                <a:solidFill>
                  <a:srgbClr val="38761D"/>
                </a:solidFill>
              </a:rPr>
              <a:t>Vertex ID</a:t>
            </a:r>
            <a:endParaRPr b="1" sz="1100">
              <a:solidFill>
                <a:srgbClr val="38761D"/>
              </a:solidFill>
            </a:endParaRPr>
          </a:p>
        </p:txBody>
      </p:sp>
      <p:sp>
        <p:nvSpPr>
          <p:cNvPr id="1785" name="Google Shape;1785;p122"/>
          <p:cNvSpPr txBox="1"/>
          <p:nvPr/>
        </p:nvSpPr>
        <p:spPr>
          <a:xfrm>
            <a:off x="5017706" y="1780013"/>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38761D"/>
                </a:solidFill>
              </a:rPr>
              <a:t>Query Name, Parameters</a:t>
            </a:r>
            <a:endParaRPr b="1" sz="1100">
              <a:solidFill>
                <a:srgbClr val="38761D"/>
              </a:solidFill>
            </a:endParaRPr>
          </a:p>
        </p:txBody>
      </p:sp>
      <p:sp>
        <p:nvSpPr>
          <p:cNvPr id="1786" name="Google Shape;1786;p122"/>
          <p:cNvSpPr txBox="1"/>
          <p:nvPr/>
        </p:nvSpPr>
        <p:spPr>
          <a:xfrm>
            <a:off x="7233094" y="2070075"/>
            <a:ext cx="2082600" cy="321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t>Process Query Logic….</a:t>
            </a:r>
            <a:endParaRPr b="1" sz="1100"/>
          </a:p>
        </p:txBody>
      </p:sp>
      <p:cxnSp>
        <p:nvCxnSpPr>
          <p:cNvPr id="1787" name="Google Shape;1787;p122"/>
          <p:cNvCxnSpPr/>
          <p:nvPr/>
        </p:nvCxnSpPr>
        <p:spPr>
          <a:xfrm rot="10800000">
            <a:off x="6756384" y="3148838"/>
            <a:ext cx="6900" cy="873600"/>
          </a:xfrm>
          <a:prstGeom prst="straightConnector1">
            <a:avLst/>
          </a:prstGeom>
          <a:noFill/>
          <a:ln cap="flat" cmpd="sng" w="38100">
            <a:solidFill>
              <a:srgbClr val="E06666"/>
            </a:solidFill>
            <a:prstDash val="solid"/>
            <a:round/>
            <a:headEnd len="med" w="med" type="none"/>
            <a:tailEnd len="med" w="med" type="triangle"/>
          </a:ln>
        </p:spPr>
      </p:cxnSp>
      <p:sp>
        <p:nvSpPr>
          <p:cNvPr id="1788" name="Google Shape;1788;p122"/>
          <p:cNvSpPr txBox="1"/>
          <p:nvPr/>
        </p:nvSpPr>
        <p:spPr>
          <a:xfrm>
            <a:off x="6870216" y="3284934"/>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06666"/>
                </a:solidFill>
              </a:rPr>
              <a:t>Internal </a:t>
            </a:r>
            <a:br>
              <a:rPr b="1" lang="en" sz="1100">
                <a:solidFill>
                  <a:srgbClr val="E06666"/>
                </a:solidFill>
              </a:rPr>
            </a:br>
            <a:r>
              <a:rPr b="1" lang="en" sz="1100">
                <a:solidFill>
                  <a:srgbClr val="E06666"/>
                </a:solidFill>
              </a:rPr>
              <a:t>Vertex ID</a:t>
            </a:r>
            <a:endParaRPr b="1" sz="1100">
              <a:solidFill>
                <a:srgbClr val="E06666"/>
              </a:solidFill>
            </a:endParaRPr>
          </a:p>
          <a:p>
            <a:pPr indent="0" lvl="0" marL="0" rtl="0" algn="l">
              <a:spcBef>
                <a:spcPts val="0"/>
              </a:spcBef>
              <a:spcAft>
                <a:spcPts val="0"/>
              </a:spcAft>
              <a:buNone/>
            </a:pPr>
            <a:r>
              <a:rPr b="1" lang="en" sz="1100">
                <a:solidFill>
                  <a:srgbClr val="E06666"/>
                </a:solidFill>
              </a:rPr>
              <a:t>In Response</a:t>
            </a:r>
            <a:endParaRPr b="1" sz="1100">
              <a:solidFill>
                <a:srgbClr val="E06666"/>
              </a:solidFill>
            </a:endParaRPr>
          </a:p>
        </p:txBody>
      </p:sp>
      <p:sp>
        <p:nvSpPr>
          <p:cNvPr id="1789" name="Google Shape;1789;p122"/>
          <p:cNvSpPr/>
          <p:nvPr/>
        </p:nvSpPr>
        <p:spPr>
          <a:xfrm>
            <a:off x="2940113" y="3271894"/>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Nginx</a:t>
            </a:r>
            <a:endParaRPr b="1" sz="1100"/>
          </a:p>
        </p:txBody>
      </p:sp>
      <p:sp>
        <p:nvSpPr>
          <p:cNvPr id="1790" name="Google Shape;1790;p122"/>
          <p:cNvSpPr/>
          <p:nvPr/>
        </p:nvSpPr>
        <p:spPr>
          <a:xfrm>
            <a:off x="4677413" y="3277959"/>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Restpp</a:t>
            </a:r>
            <a:endParaRPr b="1" sz="1100"/>
          </a:p>
        </p:txBody>
      </p:sp>
      <p:sp>
        <p:nvSpPr>
          <p:cNvPr id="1791" name="Google Shape;1791;p122"/>
          <p:cNvSpPr/>
          <p:nvPr/>
        </p:nvSpPr>
        <p:spPr>
          <a:xfrm>
            <a:off x="6319472" y="2715413"/>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GSE(IDS)</a:t>
            </a:r>
            <a:endParaRPr b="1" sz="1100"/>
          </a:p>
        </p:txBody>
      </p:sp>
      <p:sp>
        <p:nvSpPr>
          <p:cNvPr id="1792" name="Google Shape;1792;p122"/>
          <p:cNvSpPr/>
          <p:nvPr/>
        </p:nvSpPr>
        <p:spPr>
          <a:xfrm>
            <a:off x="6319472" y="4001231"/>
            <a:ext cx="880800" cy="433200"/>
          </a:xfrm>
          <a:prstGeom prst="rect">
            <a:avLst/>
          </a:prstGeom>
          <a:solidFill>
            <a:srgbClr val="F3F3F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GPE</a:t>
            </a:r>
            <a:endParaRPr b="1" sz="1100"/>
          </a:p>
        </p:txBody>
      </p:sp>
      <p:sp>
        <p:nvSpPr>
          <p:cNvPr id="1793" name="Google Shape;1793;p122"/>
          <p:cNvSpPr/>
          <p:nvPr/>
        </p:nvSpPr>
        <p:spPr>
          <a:xfrm>
            <a:off x="830878" y="3254456"/>
            <a:ext cx="810702" cy="468234"/>
          </a:xfrm>
          <a:prstGeom prst="flowChartTerminator">
            <a:avLst/>
          </a:prstGeom>
          <a:solidFill>
            <a:srgbClr val="D0E0E3"/>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b="1" lang="en" sz="1100"/>
              <a:t>Request</a:t>
            </a:r>
            <a:endParaRPr b="1" sz="1100"/>
          </a:p>
        </p:txBody>
      </p:sp>
      <p:cxnSp>
        <p:nvCxnSpPr>
          <p:cNvPr id="1794" name="Google Shape;1794;p122"/>
          <p:cNvCxnSpPr>
            <a:stCxn id="1792" idx="1"/>
            <a:endCxn id="1790" idx="3"/>
          </p:cNvCxnSpPr>
          <p:nvPr/>
        </p:nvCxnSpPr>
        <p:spPr>
          <a:xfrm rot="10800000">
            <a:off x="5558072" y="3494531"/>
            <a:ext cx="761400" cy="723300"/>
          </a:xfrm>
          <a:prstGeom prst="straightConnector1">
            <a:avLst/>
          </a:prstGeom>
          <a:noFill/>
          <a:ln cap="flat" cmpd="sng" w="38100">
            <a:solidFill>
              <a:srgbClr val="E06666"/>
            </a:solidFill>
            <a:prstDash val="solid"/>
            <a:round/>
            <a:headEnd len="med" w="med" type="none"/>
            <a:tailEnd len="med" w="med" type="triangle"/>
          </a:ln>
        </p:spPr>
      </p:cxnSp>
      <p:cxnSp>
        <p:nvCxnSpPr>
          <p:cNvPr id="1795" name="Google Shape;1795;p122"/>
          <p:cNvCxnSpPr>
            <a:stCxn id="1791" idx="1"/>
            <a:endCxn id="1790" idx="3"/>
          </p:cNvCxnSpPr>
          <p:nvPr/>
        </p:nvCxnSpPr>
        <p:spPr>
          <a:xfrm flipH="1">
            <a:off x="5558072" y="2932013"/>
            <a:ext cx="761400" cy="562500"/>
          </a:xfrm>
          <a:prstGeom prst="straightConnector1">
            <a:avLst/>
          </a:prstGeom>
          <a:noFill/>
          <a:ln cap="flat" cmpd="sng" w="38100">
            <a:solidFill>
              <a:srgbClr val="E06666"/>
            </a:solidFill>
            <a:prstDash val="solid"/>
            <a:round/>
            <a:headEnd len="med" w="med" type="none"/>
            <a:tailEnd len="med" w="med" type="triangle"/>
          </a:ln>
        </p:spPr>
      </p:cxnSp>
      <p:cxnSp>
        <p:nvCxnSpPr>
          <p:cNvPr id="1796" name="Google Shape;1796;p122"/>
          <p:cNvCxnSpPr>
            <a:stCxn id="1790" idx="1"/>
            <a:endCxn id="1789" idx="3"/>
          </p:cNvCxnSpPr>
          <p:nvPr/>
        </p:nvCxnSpPr>
        <p:spPr>
          <a:xfrm rot="10800000">
            <a:off x="3820913" y="3488559"/>
            <a:ext cx="856500" cy="6000"/>
          </a:xfrm>
          <a:prstGeom prst="straightConnector1">
            <a:avLst/>
          </a:prstGeom>
          <a:noFill/>
          <a:ln cap="flat" cmpd="sng" w="38100">
            <a:solidFill>
              <a:srgbClr val="E06666"/>
            </a:solidFill>
            <a:prstDash val="solid"/>
            <a:round/>
            <a:headEnd len="med" w="med" type="none"/>
            <a:tailEnd len="med" w="med" type="triangle"/>
          </a:ln>
        </p:spPr>
      </p:cxnSp>
      <p:cxnSp>
        <p:nvCxnSpPr>
          <p:cNvPr id="1797" name="Google Shape;1797;p122"/>
          <p:cNvCxnSpPr>
            <a:stCxn id="1789" idx="1"/>
            <a:endCxn id="1793" idx="3"/>
          </p:cNvCxnSpPr>
          <p:nvPr/>
        </p:nvCxnSpPr>
        <p:spPr>
          <a:xfrm rot="10800000">
            <a:off x="1641713" y="3488494"/>
            <a:ext cx="1298400" cy="0"/>
          </a:xfrm>
          <a:prstGeom prst="straightConnector1">
            <a:avLst/>
          </a:prstGeom>
          <a:noFill/>
          <a:ln cap="flat" cmpd="sng" w="38100">
            <a:solidFill>
              <a:srgbClr val="E06666"/>
            </a:solidFill>
            <a:prstDash val="solid"/>
            <a:round/>
            <a:headEnd len="med" w="med" type="none"/>
            <a:tailEnd len="med" w="med" type="triangle"/>
          </a:ln>
        </p:spPr>
      </p:cxnSp>
      <p:sp>
        <p:nvSpPr>
          <p:cNvPr id="1798" name="Google Shape;1798;p122"/>
          <p:cNvSpPr txBox="1"/>
          <p:nvPr/>
        </p:nvSpPr>
        <p:spPr>
          <a:xfrm>
            <a:off x="5367281" y="3797588"/>
            <a:ext cx="9522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06666"/>
                </a:solidFill>
              </a:rPr>
              <a:t>JSON Response</a:t>
            </a:r>
            <a:endParaRPr b="1" sz="1100">
              <a:solidFill>
                <a:srgbClr val="E06666"/>
              </a:solidFill>
            </a:endParaRPr>
          </a:p>
        </p:txBody>
      </p:sp>
      <p:sp>
        <p:nvSpPr>
          <p:cNvPr id="1799" name="Google Shape;1799;p122"/>
          <p:cNvSpPr txBox="1"/>
          <p:nvPr/>
        </p:nvSpPr>
        <p:spPr>
          <a:xfrm>
            <a:off x="5317772" y="2672156"/>
            <a:ext cx="12720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06666"/>
                </a:solidFill>
              </a:rPr>
              <a:t>Translated </a:t>
            </a:r>
            <a:br>
              <a:rPr b="1" lang="en" sz="1100">
                <a:solidFill>
                  <a:srgbClr val="E06666"/>
                </a:solidFill>
              </a:rPr>
            </a:br>
            <a:r>
              <a:rPr b="1" lang="en" sz="1100">
                <a:solidFill>
                  <a:srgbClr val="E06666"/>
                </a:solidFill>
              </a:rPr>
              <a:t>External</a:t>
            </a:r>
            <a:endParaRPr b="1" sz="1100">
              <a:solidFill>
                <a:srgbClr val="E06666"/>
              </a:solidFill>
            </a:endParaRPr>
          </a:p>
          <a:p>
            <a:pPr indent="0" lvl="0" marL="0" rtl="0" algn="l">
              <a:spcBef>
                <a:spcPts val="0"/>
              </a:spcBef>
              <a:spcAft>
                <a:spcPts val="0"/>
              </a:spcAft>
              <a:buNone/>
            </a:pPr>
            <a:r>
              <a:rPr b="1" lang="en" sz="1100">
                <a:solidFill>
                  <a:srgbClr val="E06666"/>
                </a:solidFill>
              </a:rPr>
              <a:t>VertexID</a:t>
            </a:r>
            <a:endParaRPr b="1" sz="1100">
              <a:solidFill>
                <a:srgbClr val="E06666"/>
              </a:solidFill>
            </a:endParaRPr>
          </a:p>
        </p:txBody>
      </p:sp>
      <p:sp>
        <p:nvSpPr>
          <p:cNvPr id="1800" name="Google Shape;1800;p122"/>
          <p:cNvSpPr txBox="1"/>
          <p:nvPr/>
        </p:nvSpPr>
        <p:spPr>
          <a:xfrm>
            <a:off x="3875606" y="3002203"/>
            <a:ext cx="9522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06666"/>
                </a:solidFill>
              </a:rPr>
              <a:t>Combined Response</a:t>
            </a:r>
            <a:endParaRPr b="1" sz="1100">
              <a:solidFill>
                <a:srgbClr val="E06666"/>
              </a:solidFill>
            </a:endParaRPr>
          </a:p>
        </p:txBody>
      </p:sp>
      <p:sp>
        <p:nvSpPr>
          <p:cNvPr id="1801" name="Google Shape;1801;p122"/>
          <p:cNvSpPr txBox="1"/>
          <p:nvPr/>
        </p:nvSpPr>
        <p:spPr>
          <a:xfrm>
            <a:off x="1800769" y="3076425"/>
            <a:ext cx="1151700" cy="273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E06666"/>
                </a:solidFill>
              </a:rPr>
              <a:t>Query Result</a:t>
            </a:r>
            <a:endParaRPr b="1" sz="1100">
              <a:solidFill>
                <a:srgbClr val="E06666"/>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23"/>
          <p:cNvSpPr txBox="1"/>
          <p:nvPr>
            <p:ph type="title"/>
          </p:nvPr>
        </p:nvSpPr>
        <p:spPr>
          <a:xfrm>
            <a:off x="408200" y="658575"/>
            <a:ext cx="73500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300"/>
              <a:t>Distributed Native Graph Storage</a:t>
            </a:r>
            <a:endParaRPr sz="33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124"/>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Distributed Native Graph Storage</a:t>
            </a:r>
            <a:endParaRPr/>
          </a:p>
        </p:txBody>
      </p:sp>
      <p:sp>
        <p:nvSpPr>
          <p:cNvPr id="1814" name="Google Shape;1814;p124"/>
          <p:cNvSpPr/>
          <p:nvPr/>
        </p:nvSpPr>
        <p:spPr>
          <a:xfrm>
            <a:off x="507850" y="1009500"/>
            <a:ext cx="2500800" cy="7848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“USER123” &lt;---&gt;  1234321</a:t>
            </a:r>
            <a:endParaRPr b="1"/>
          </a:p>
        </p:txBody>
      </p:sp>
      <p:sp>
        <p:nvSpPr>
          <p:cNvPr id="1815" name="Google Shape;1815;p124"/>
          <p:cNvSpPr txBox="1"/>
          <p:nvPr/>
        </p:nvSpPr>
        <p:spPr>
          <a:xfrm>
            <a:off x="3235300" y="1169050"/>
            <a:ext cx="4259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IDS</a:t>
            </a:r>
            <a:r>
              <a:rPr lang="en"/>
              <a:t>: Bidirectional external ID to Internal ID mapping</a:t>
            </a:r>
            <a:endParaRPr/>
          </a:p>
        </p:txBody>
      </p:sp>
      <p:sp>
        <p:nvSpPr>
          <p:cNvPr id="1816" name="Google Shape;1816;p124"/>
          <p:cNvSpPr/>
          <p:nvPr/>
        </p:nvSpPr>
        <p:spPr>
          <a:xfrm>
            <a:off x="507850" y="2138925"/>
            <a:ext cx="2500800" cy="7848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1234321, John, 33, </a:t>
            </a:r>
            <a:r>
              <a:rPr b="1" lang="en" sz="1000" u="sng">
                <a:solidFill>
                  <a:schemeClr val="hlink"/>
                </a:solidFill>
                <a:hlinkClick r:id="rId3"/>
              </a:rPr>
              <a:t>john@abc.com</a:t>
            </a:r>
            <a:br>
              <a:rPr b="1" lang="en" sz="1000">
                <a:solidFill>
                  <a:schemeClr val="dk1"/>
                </a:solidFill>
              </a:rPr>
            </a:br>
            <a:r>
              <a:rPr b="1" lang="en" sz="1000">
                <a:solidFill>
                  <a:schemeClr val="dk1"/>
                </a:solidFill>
              </a:rPr>
              <a:t>1234322, Tom, 27, </a:t>
            </a:r>
            <a:r>
              <a:rPr b="1" lang="en" sz="1000" u="sng">
                <a:solidFill>
                  <a:schemeClr val="hlink"/>
                </a:solidFill>
              </a:rPr>
              <a:t>tom</a:t>
            </a:r>
            <a:r>
              <a:rPr b="1" lang="en" sz="1000" u="sng">
                <a:solidFill>
                  <a:schemeClr val="hlink"/>
                </a:solidFill>
                <a:hlinkClick r:id="rId4"/>
              </a:rPr>
              <a:t>@abc.com</a:t>
            </a:r>
            <a:endParaRPr b="1" sz="1000"/>
          </a:p>
          <a:p>
            <a:pPr indent="0" lvl="0" marL="0" rtl="0" algn="ctr">
              <a:spcBef>
                <a:spcPts val="0"/>
              </a:spcBef>
              <a:spcAft>
                <a:spcPts val="0"/>
              </a:spcAft>
              <a:buClr>
                <a:schemeClr val="dk1"/>
              </a:buClr>
              <a:buSzPts val="1100"/>
              <a:buFont typeface="Arial"/>
              <a:buNone/>
            </a:pPr>
            <a:r>
              <a:rPr b="1" lang="en" sz="1000"/>
              <a:t>...</a:t>
            </a:r>
            <a:endParaRPr b="1" sz="1000"/>
          </a:p>
        </p:txBody>
      </p:sp>
      <p:sp>
        <p:nvSpPr>
          <p:cNvPr id="1817" name="Google Shape;1817;p124"/>
          <p:cNvSpPr txBox="1"/>
          <p:nvPr/>
        </p:nvSpPr>
        <p:spPr>
          <a:xfrm>
            <a:off x="3235300" y="2331975"/>
            <a:ext cx="4259400" cy="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Vertex Partitions</a:t>
            </a:r>
            <a:r>
              <a:rPr lang="en"/>
              <a:t>: Vertex internal ID and attributes</a:t>
            </a:r>
            <a:endParaRPr/>
          </a:p>
        </p:txBody>
      </p:sp>
      <p:sp>
        <p:nvSpPr>
          <p:cNvPr id="1818" name="Google Shape;1818;p124"/>
          <p:cNvSpPr/>
          <p:nvPr/>
        </p:nvSpPr>
        <p:spPr>
          <a:xfrm>
            <a:off x="507850" y="3351650"/>
            <a:ext cx="2500800" cy="7848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rPr>
              <a:t>1234321, 1234322, 2020-04-23, 3.3</a:t>
            </a:r>
            <a:br>
              <a:rPr b="1" lang="en" sz="1000">
                <a:solidFill>
                  <a:schemeClr val="dk1"/>
                </a:solidFill>
              </a:rPr>
            </a:br>
            <a:r>
              <a:rPr b="1" lang="en" sz="1000">
                <a:solidFill>
                  <a:schemeClr val="dk1"/>
                </a:solidFill>
              </a:rPr>
              <a:t> 1234321, 1234324, 2020-02-13, 2.3</a:t>
            </a:r>
            <a:br>
              <a:rPr b="1" lang="en" sz="1000">
                <a:solidFill>
                  <a:schemeClr val="dk1"/>
                </a:solidFill>
              </a:rPr>
            </a:br>
            <a:r>
              <a:rPr b="1" lang="en" sz="1000">
                <a:solidFill>
                  <a:schemeClr val="dk1"/>
                </a:solidFill>
              </a:rPr>
              <a:t>...</a:t>
            </a:r>
            <a:br>
              <a:rPr b="1" lang="en" sz="1000">
                <a:solidFill>
                  <a:schemeClr val="dk1"/>
                </a:solidFill>
              </a:rPr>
            </a:br>
            <a:endParaRPr b="1"/>
          </a:p>
        </p:txBody>
      </p:sp>
      <p:sp>
        <p:nvSpPr>
          <p:cNvPr id="1819" name="Google Shape;1819;p124"/>
          <p:cNvSpPr txBox="1"/>
          <p:nvPr/>
        </p:nvSpPr>
        <p:spPr>
          <a:xfrm>
            <a:off x="3235300" y="3494900"/>
            <a:ext cx="42594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Edge Partitions</a:t>
            </a:r>
            <a:r>
              <a:rPr lang="en"/>
              <a:t>: Source vertex internal ID target vertex internal ID, edge attributes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125"/>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Distributed Native Graph Storage</a:t>
            </a:r>
            <a:endParaRPr/>
          </a:p>
        </p:txBody>
      </p:sp>
      <p:grpSp>
        <p:nvGrpSpPr>
          <p:cNvPr id="1825" name="Google Shape;1825;p125"/>
          <p:cNvGrpSpPr/>
          <p:nvPr/>
        </p:nvGrpSpPr>
        <p:grpSpPr>
          <a:xfrm>
            <a:off x="345649" y="1998258"/>
            <a:ext cx="1676594" cy="2386887"/>
            <a:chOff x="1024050" y="2751675"/>
            <a:chExt cx="1368425" cy="1788600"/>
          </a:xfrm>
        </p:grpSpPr>
        <p:sp>
          <p:nvSpPr>
            <p:cNvPr id="1826" name="Google Shape;1826;p125"/>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125"/>
          <p:cNvGrpSpPr/>
          <p:nvPr/>
        </p:nvGrpSpPr>
        <p:grpSpPr>
          <a:xfrm>
            <a:off x="2262801" y="1998258"/>
            <a:ext cx="1676594" cy="2386887"/>
            <a:chOff x="1024050" y="2751675"/>
            <a:chExt cx="1368425" cy="1788600"/>
          </a:xfrm>
        </p:grpSpPr>
        <p:sp>
          <p:nvSpPr>
            <p:cNvPr id="1830" name="Google Shape;1830;p125"/>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1" name="Google Shape;1831;p125"/>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2" name="Google Shape;1832;p125"/>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grpSp>
        <p:nvGrpSpPr>
          <p:cNvPr id="1833" name="Google Shape;1833;p125"/>
          <p:cNvGrpSpPr/>
          <p:nvPr/>
        </p:nvGrpSpPr>
        <p:grpSpPr>
          <a:xfrm>
            <a:off x="4256153" y="1998258"/>
            <a:ext cx="1676594" cy="2386887"/>
            <a:chOff x="1024050" y="2751675"/>
            <a:chExt cx="1368425" cy="1788600"/>
          </a:xfrm>
        </p:grpSpPr>
        <p:sp>
          <p:nvSpPr>
            <p:cNvPr id="1834" name="Google Shape;1834;p125"/>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5" name="Google Shape;1835;p125"/>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36" name="Google Shape;1836;p125"/>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sp>
        <p:nvSpPr>
          <p:cNvPr id="1837" name="Google Shape;1837;p125"/>
          <p:cNvSpPr/>
          <p:nvPr/>
        </p:nvSpPr>
        <p:spPr>
          <a:xfrm>
            <a:off x="5920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838" name="Google Shape;1838;p125"/>
          <p:cNvSpPr/>
          <p:nvPr/>
        </p:nvSpPr>
        <p:spPr>
          <a:xfrm>
            <a:off x="10072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839" name="Google Shape;1839;p125"/>
          <p:cNvSpPr/>
          <p:nvPr/>
        </p:nvSpPr>
        <p:spPr>
          <a:xfrm>
            <a:off x="14224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840" name="Google Shape;1840;p125"/>
          <p:cNvSpPr/>
          <p:nvPr/>
        </p:nvSpPr>
        <p:spPr>
          <a:xfrm>
            <a:off x="5920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1841" name="Google Shape;1841;p125"/>
          <p:cNvSpPr/>
          <p:nvPr/>
        </p:nvSpPr>
        <p:spPr>
          <a:xfrm>
            <a:off x="10072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1842" name="Google Shape;1842;p125"/>
          <p:cNvSpPr/>
          <p:nvPr/>
        </p:nvSpPr>
        <p:spPr>
          <a:xfrm>
            <a:off x="14224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1843" name="Google Shape;1843;p125"/>
          <p:cNvSpPr/>
          <p:nvPr/>
        </p:nvSpPr>
        <p:spPr>
          <a:xfrm>
            <a:off x="5920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1</a:t>
            </a:r>
            <a:endParaRPr b="1" sz="1000"/>
          </a:p>
        </p:txBody>
      </p:sp>
      <p:sp>
        <p:nvSpPr>
          <p:cNvPr id="1844" name="Google Shape;1844;p125"/>
          <p:cNvSpPr/>
          <p:nvPr/>
        </p:nvSpPr>
        <p:spPr>
          <a:xfrm>
            <a:off x="10072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2</a:t>
            </a:r>
            <a:endParaRPr b="1" sz="1000"/>
          </a:p>
        </p:txBody>
      </p:sp>
      <p:sp>
        <p:nvSpPr>
          <p:cNvPr id="1845" name="Google Shape;1845;p125"/>
          <p:cNvSpPr/>
          <p:nvPr/>
        </p:nvSpPr>
        <p:spPr>
          <a:xfrm>
            <a:off x="14224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3</a:t>
            </a:r>
            <a:endParaRPr b="1" sz="1000"/>
          </a:p>
        </p:txBody>
      </p:sp>
      <p:sp>
        <p:nvSpPr>
          <p:cNvPr id="1846" name="Google Shape;1846;p125"/>
          <p:cNvSpPr/>
          <p:nvPr/>
        </p:nvSpPr>
        <p:spPr>
          <a:xfrm>
            <a:off x="5920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4</a:t>
            </a:r>
            <a:endParaRPr b="1" sz="1000"/>
          </a:p>
        </p:txBody>
      </p:sp>
      <p:sp>
        <p:nvSpPr>
          <p:cNvPr id="1847" name="Google Shape;1847;p125"/>
          <p:cNvSpPr/>
          <p:nvPr/>
        </p:nvSpPr>
        <p:spPr>
          <a:xfrm>
            <a:off x="10072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5</a:t>
            </a:r>
            <a:endParaRPr b="1" sz="1000"/>
          </a:p>
        </p:txBody>
      </p:sp>
      <p:sp>
        <p:nvSpPr>
          <p:cNvPr id="1848" name="Google Shape;1848;p125"/>
          <p:cNvSpPr/>
          <p:nvPr/>
        </p:nvSpPr>
        <p:spPr>
          <a:xfrm>
            <a:off x="14224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6</a:t>
            </a:r>
            <a:endParaRPr b="1" sz="1000"/>
          </a:p>
        </p:txBody>
      </p:sp>
      <p:sp>
        <p:nvSpPr>
          <p:cNvPr id="1849" name="Google Shape;1849;p125"/>
          <p:cNvSpPr/>
          <p:nvPr/>
        </p:nvSpPr>
        <p:spPr>
          <a:xfrm>
            <a:off x="5920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850" name="Google Shape;1850;p125"/>
          <p:cNvSpPr/>
          <p:nvPr/>
        </p:nvSpPr>
        <p:spPr>
          <a:xfrm>
            <a:off x="10072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851" name="Google Shape;1851;p125"/>
          <p:cNvSpPr/>
          <p:nvPr/>
        </p:nvSpPr>
        <p:spPr>
          <a:xfrm>
            <a:off x="14224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852" name="Google Shape;1852;p125"/>
          <p:cNvSpPr/>
          <p:nvPr/>
        </p:nvSpPr>
        <p:spPr>
          <a:xfrm>
            <a:off x="5920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1853" name="Google Shape;1853;p125"/>
          <p:cNvSpPr/>
          <p:nvPr/>
        </p:nvSpPr>
        <p:spPr>
          <a:xfrm>
            <a:off x="10072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1854" name="Google Shape;1854;p125"/>
          <p:cNvSpPr/>
          <p:nvPr/>
        </p:nvSpPr>
        <p:spPr>
          <a:xfrm>
            <a:off x="14224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1855" name="Google Shape;1855;p125"/>
          <p:cNvSpPr/>
          <p:nvPr/>
        </p:nvSpPr>
        <p:spPr>
          <a:xfrm>
            <a:off x="249460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7</a:t>
            </a:r>
            <a:endParaRPr b="1"/>
          </a:p>
        </p:txBody>
      </p:sp>
      <p:sp>
        <p:nvSpPr>
          <p:cNvPr id="1856" name="Google Shape;1856;p125"/>
          <p:cNvSpPr/>
          <p:nvPr/>
        </p:nvSpPr>
        <p:spPr>
          <a:xfrm>
            <a:off x="290980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8</a:t>
            </a:r>
            <a:endParaRPr b="1"/>
          </a:p>
        </p:txBody>
      </p:sp>
      <p:sp>
        <p:nvSpPr>
          <p:cNvPr id="1857" name="Google Shape;1857;p125"/>
          <p:cNvSpPr/>
          <p:nvPr/>
        </p:nvSpPr>
        <p:spPr>
          <a:xfrm>
            <a:off x="332500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9</a:t>
            </a:r>
            <a:endParaRPr b="1"/>
          </a:p>
        </p:txBody>
      </p:sp>
      <p:sp>
        <p:nvSpPr>
          <p:cNvPr id="1858" name="Google Shape;1858;p125"/>
          <p:cNvSpPr/>
          <p:nvPr/>
        </p:nvSpPr>
        <p:spPr>
          <a:xfrm>
            <a:off x="249460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sp>
        <p:nvSpPr>
          <p:cNvPr id="1859" name="Google Shape;1859;p125"/>
          <p:cNvSpPr/>
          <p:nvPr/>
        </p:nvSpPr>
        <p:spPr>
          <a:xfrm>
            <a:off x="290980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11</a:t>
            </a:r>
            <a:endParaRPr b="1"/>
          </a:p>
        </p:txBody>
      </p:sp>
      <p:sp>
        <p:nvSpPr>
          <p:cNvPr id="1860" name="Google Shape;1860;p125"/>
          <p:cNvSpPr/>
          <p:nvPr/>
        </p:nvSpPr>
        <p:spPr>
          <a:xfrm>
            <a:off x="332500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12</a:t>
            </a:r>
            <a:endParaRPr b="1"/>
          </a:p>
        </p:txBody>
      </p:sp>
      <p:sp>
        <p:nvSpPr>
          <p:cNvPr id="1861" name="Google Shape;1861;p125"/>
          <p:cNvSpPr/>
          <p:nvPr/>
        </p:nvSpPr>
        <p:spPr>
          <a:xfrm>
            <a:off x="249460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7</a:t>
            </a:r>
            <a:endParaRPr b="1" sz="1000"/>
          </a:p>
        </p:txBody>
      </p:sp>
      <p:sp>
        <p:nvSpPr>
          <p:cNvPr id="1862" name="Google Shape;1862;p125"/>
          <p:cNvSpPr/>
          <p:nvPr/>
        </p:nvSpPr>
        <p:spPr>
          <a:xfrm>
            <a:off x="290980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8</a:t>
            </a:r>
            <a:endParaRPr b="1" sz="1000"/>
          </a:p>
        </p:txBody>
      </p:sp>
      <p:sp>
        <p:nvSpPr>
          <p:cNvPr id="1863" name="Google Shape;1863;p125"/>
          <p:cNvSpPr/>
          <p:nvPr/>
        </p:nvSpPr>
        <p:spPr>
          <a:xfrm>
            <a:off x="332500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9</a:t>
            </a:r>
            <a:endParaRPr b="1" sz="1000"/>
          </a:p>
        </p:txBody>
      </p:sp>
      <p:sp>
        <p:nvSpPr>
          <p:cNvPr id="1864" name="Google Shape;1864;p125"/>
          <p:cNvSpPr/>
          <p:nvPr/>
        </p:nvSpPr>
        <p:spPr>
          <a:xfrm>
            <a:off x="249460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10</a:t>
            </a:r>
            <a:endParaRPr b="1" sz="1000"/>
          </a:p>
        </p:txBody>
      </p:sp>
      <p:sp>
        <p:nvSpPr>
          <p:cNvPr id="1865" name="Google Shape;1865;p125"/>
          <p:cNvSpPr/>
          <p:nvPr/>
        </p:nvSpPr>
        <p:spPr>
          <a:xfrm>
            <a:off x="290980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11</a:t>
            </a:r>
            <a:endParaRPr b="1" sz="1000"/>
          </a:p>
        </p:txBody>
      </p:sp>
      <p:sp>
        <p:nvSpPr>
          <p:cNvPr id="1866" name="Google Shape;1866;p125"/>
          <p:cNvSpPr/>
          <p:nvPr/>
        </p:nvSpPr>
        <p:spPr>
          <a:xfrm>
            <a:off x="332500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12</a:t>
            </a:r>
            <a:endParaRPr b="1" sz="1000"/>
          </a:p>
        </p:txBody>
      </p:sp>
      <p:sp>
        <p:nvSpPr>
          <p:cNvPr id="1867" name="Google Shape;1867;p125"/>
          <p:cNvSpPr/>
          <p:nvPr/>
        </p:nvSpPr>
        <p:spPr>
          <a:xfrm>
            <a:off x="249460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7</a:t>
            </a:r>
            <a:endParaRPr b="1"/>
          </a:p>
        </p:txBody>
      </p:sp>
      <p:sp>
        <p:nvSpPr>
          <p:cNvPr id="1868" name="Google Shape;1868;p125"/>
          <p:cNvSpPr/>
          <p:nvPr/>
        </p:nvSpPr>
        <p:spPr>
          <a:xfrm>
            <a:off x="290980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8</a:t>
            </a:r>
            <a:endParaRPr b="1"/>
          </a:p>
        </p:txBody>
      </p:sp>
      <p:sp>
        <p:nvSpPr>
          <p:cNvPr id="1869" name="Google Shape;1869;p125"/>
          <p:cNvSpPr/>
          <p:nvPr/>
        </p:nvSpPr>
        <p:spPr>
          <a:xfrm>
            <a:off x="332500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9</a:t>
            </a:r>
            <a:endParaRPr b="1"/>
          </a:p>
        </p:txBody>
      </p:sp>
      <p:sp>
        <p:nvSpPr>
          <p:cNvPr id="1870" name="Google Shape;1870;p125"/>
          <p:cNvSpPr/>
          <p:nvPr/>
        </p:nvSpPr>
        <p:spPr>
          <a:xfrm>
            <a:off x="249460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sp>
        <p:nvSpPr>
          <p:cNvPr id="1871" name="Google Shape;1871;p125"/>
          <p:cNvSpPr/>
          <p:nvPr/>
        </p:nvSpPr>
        <p:spPr>
          <a:xfrm>
            <a:off x="290980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11</a:t>
            </a:r>
            <a:endParaRPr b="1"/>
          </a:p>
        </p:txBody>
      </p:sp>
      <p:sp>
        <p:nvSpPr>
          <p:cNvPr id="1872" name="Google Shape;1872;p125"/>
          <p:cNvSpPr/>
          <p:nvPr/>
        </p:nvSpPr>
        <p:spPr>
          <a:xfrm>
            <a:off x="332500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12</a:t>
            </a:r>
            <a:endParaRPr b="1"/>
          </a:p>
        </p:txBody>
      </p:sp>
      <p:sp>
        <p:nvSpPr>
          <p:cNvPr id="1873" name="Google Shape;1873;p125"/>
          <p:cNvSpPr/>
          <p:nvPr/>
        </p:nvSpPr>
        <p:spPr>
          <a:xfrm>
            <a:off x="45025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13</a:t>
            </a:r>
            <a:endParaRPr b="1"/>
          </a:p>
        </p:txBody>
      </p:sp>
      <p:sp>
        <p:nvSpPr>
          <p:cNvPr id="1874" name="Google Shape;1874;p125"/>
          <p:cNvSpPr/>
          <p:nvPr/>
        </p:nvSpPr>
        <p:spPr>
          <a:xfrm>
            <a:off x="49177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14</a:t>
            </a:r>
            <a:endParaRPr b="1"/>
          </a:p>
        </p:txBody>
      </p:sp>
      <p:sp>
        <p:nvSpPr>
          <p:cNvPr id="1875" name="Google Shape;1875;p125"/>
          <p:cNvSpPr/>
          <p:nvPr/>
        </p:nvSpPr>
        <p:spPr>
          <a:xfrm>
            <a:off x="5332950" y="24418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15</a:t>
            </a:r>
            <a:endParaRPr b="1"/>
          </a:p>
        </p:txBody>
      </p:sp>
      <p:sp>
        <p:nvSpPr>
          <p:cNvPr id="1876" name="Google Shape;1876;p125"/>
          <p:cNvSpPr/>
          <p:nvPr/>
        </p:nvSpPr>
        <p:spPr>
          <a:xfrm>
            <a:off x="45025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16</a:t>
            </a:r>
            <a:endParaRPr b="1"/>
          </a:p>
        </p:txBody>
      </p:sp>
      <p:sp>
        <p:nvSpPr>
          <p:cNvPr id="1877" name="Google Shape;1877;p125"/>
          <p:cNvSpPr/>
          <p:nvPr/>
        </p:nvSpPr>
        <p:spPr>
          <a:xfrm>
            <a:off x="49177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17</a:t>
            </a:r>
            <a:endParaRPr b="1"/>
          </a:p>
        </p:txBody>
      </p:sp>
      <p:sp>
        <p:nvSpPr>
          <p:cNvPr id="1878" name="Google Shape;1878;p125"/>
          <p:cNvSpPr/>
          <p:nvPr/>
        </p:nvSpPr>
        <p:spPr>
          <a:xfrm>
            <a:off x="5332950" y="270875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18</a:t>
            </a:r>
            <a:endParaRPr b="1"/>
          </a:p>
        </p:txBody>
      </p:sp>
      <p:sp>
        <p:nvSpPr>
          <p:cNvPr id="1879" name="Google Shape;1879;p125"/>
          <p:cNvSpPr/>
          <p:nvPr/>
        </p:nvSpPr>
        <p:spPr>
          <a:xfrm>
            <a:off x="45025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13</a:t>
            </a:r>
            <a:endParaRPr b="1" sz="1000"/>
          </a:p>
        </p:txBody>
      </p:sp>
      <p:sp>
        <p:nvSpPr>
          <p:cNvPr id="1880" name="Google Shape;1880;p125"/>
          <p:cNvSpPr/>
          <p:nvPr/>
        </p:nvSpPr>
        <p:spPr>
          <a:xfrm>
            <a:off x="49177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14</a:t>
            </a:r>
            <a:endParaRPr b="1" sz="1000"/>
          </a:p>
        </p:txBody>
      </p:sp>
      <p:sp>
        <p:nvSpPr>
          <p:cNvPr id="1881" name="Google Shape;1881;p125"/>
          <p:cNvSpPr/>
          <p:nvPr/>
        </p:nvSpPr>
        <p:spPr>
          <a:xfrm>
            <a:off x="5332950" y="310145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15</a:t>
            </a:r>
            <a:endParaRPr b="1" sz="1000"/>
          </a:p>
        </p:txBody>
      </p:sp>
      <p:sp>
        <p:nvSpPr>
          <p:cNvPr id="1882" name="Google Shape;1882;p125"/>
          <p:cNvSpPr/>
          <p:nvPr/>
        </p:nvSpPr>
        <p:spPr>
          <a:xfrm>
            <a:off x="45025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16</a:t>
            </a:r>
            <a:endParaRPr b="1" sz="1000"/>
          </a:p>
        </p:txBody>
      </p:sp>
      <p:sp>
        <p:nvSpPr>
          <p:cNvPr id="1883" name="Google Shape;1883;p125"/>
          <p:cNvSpPr/>
          <p:nvPr/>
        </p:nvSpPr>
        <p:spPr>
          <a:xfrm>
            <a:off x="49177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17</a:t>
            </a:r>
            <a:endParaRPr b="1" sz="1000"/>
          </a:p>
        </p:txBody>
      </p:sp>
      <p:sp>
        <p:nvSpPr>
          <p:cNvPr id="1884" name="Google Shape;1884;p125"/>
          <p:cNvSpPr/>
          <p:nvPr/>
        </p:nvSpPr>
        <p:spPr>
          <a:xfrm>
            <a:off x="5332950" y="338647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18</a:t>
            </a:r>
            <a:endParaRPr b="1" sz="1000"/>
          </a:p>
        </p:txBody>
      </p:sp>
      <p:sp>
        <p:nvSpPr>
          <p:cNvPr id="1885" name="Google Shape;1885;p125"/>
          <p:cNvSpPr/>
          <p:nvPr/>
        </p:nvSpPr>
        <p:spPr>
          <a:xfrm>
            <a:off x="45025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13</a:t>
            </a:r>
            <a:endParaRPr b="1"/>
          </a:p>
        </p:txBody>
      </p:sp>
      <p:sp>
        <p:nvSpPr>
          <p:cNvPr id="1886" name="Google Shape;1886;p125"/>
          <p:cNvSpPr/>
          <p:nvPr/>
        </p:nvSpPr>
        <p:spPr>
          <a:xfrm>
            <a:off x="49177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14</a:t>
            </a:r>
            <a:endParaRPr b="1"/>
          </a:p>
        </p:txBody>
      </p:sp>
      <p:sp>
        <p:nvSpPr>
          <p:cNvPr id="1887" name="Google Shape;1887;p125"/>
          <p:cNvSpPr/>
          <p:nvPr/>
        </p:nvSpPr>
        <p:spPr>
          <a:xfrm>
            <a:off x="5332950" y="380527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15</a:t>
            </a:r>
            <a:endParaRPr b="1"/>
          </a:p>
        </p:txBody>
      </p:sp>
      <p:sp>
        <p:nvSpPr>
          <p:cNvPr id="1888" name="Google Shape;1888;p125"/>
          <p:cNvSpPr/>
          <p:nvPr/>
        </p:nvSpPr>
        <p:spPr>
          <a:xfrm>
            <a:off x="45025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16</a:t>
            </a:r>
            <a:endParaRPr b="1"/>
          </a:p>
        </p:txBody>
      </p:sp>
      <p:sp>
        <p:nvSpPr>
          <p:cNvPr id="1889" name="Google Shape;1889;p125"/>
          <p:cNvSpPr/>
          <p:nvPr/>
        </p:nvSpPr>
        <p:spPr>
          <a:xfrm>
            <a:off x="49177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17</a:t>
            </a:r>
            <a:endParaRPr b="1"/>
          </a:p>
        </p:txBody>
      </p:sp>
      <p:sp>
        <p:nvSpPr>
          <p:cNvPr id="1890" name="Google Shape;1890;p125"/>
          <p:cNvSpPr/>
          <p:nvPr/>
        </p:nvSpPr>
        <p:spPr>
          <a:xfrm>
            <a:off x="5332950" y="40812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18</a:t>
            </a:r>
            <a:endParaRPr b="1"/>
          </a:p>
        </p:txBody>
      </p:sp>
      <p:sp>
        <p:nvSpPr>
          <p:cNvPr id="1891" name="Google Shape;1891;p125"/>
          <p:cNvSpPr txBox="1"/>
          <p:nvPr/>
        </p:nvSpPr>
        <p:spPr>
          <a:xfrm>
            <a:off x="228600" y="821238"/>
            <a:ext cx="2145300" cy="8088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Data of different components are split into segments.</a:t>
            </a:r>
            <a:endParaRPr/>
          </a:p>
        </p:txBody>
      </p:sp>
      <p:sp>
        <p:nvSpPr>
          <p:cNvPr id="1892" name="Google Shape;1892;p125"/>
          <p:cNvSpPr/>
          <p:nvPr/>
        </p:nvSpPr>
        <p:spPr>
          <a:xfrm rot="6599311">
            <a:off x="558167" y="1883085"/>
            <a:ext cx="542372" cy="18136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25"/>
          <p:cNvSpPr/>
          <p:nvPr/>
        </p:nvSpPr>
        <p:spPr>
          <a:xfrm rot="5398099">
            <a:off x="912743" y="1945143"/>
            <a:ext cx="542400" cy="18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25"/>
          <p:cNvSpPr/>
          <p:nvPr/>
        </p:nvSpPr>
        <p:spPr>
          <a:xfrm rot="4043539">
            <a:off x="1277423" y="1883131"/>
            <a:ext cx="542377" cy="18129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25"/>
          <p:cNvSpPr/>
          <p:nvPr/>
        </p:nvSpPr>
        <p:spPr>
          <a:xfrm>
            <a:off x="306900" y="2329726"/>
            <a:ext cx="5588400" cy="639900"/>
          </a:xfrm>
          <a:prstGeom prst="rect">
            <a:avLst/>
          </a:prstGeom>
          <a:noFill/>
          <a:ln cap="flat" cmpd="sng" w="28575">
            <a:solidFill>
              <a:srgbClr val="FF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25"/>
          <p:cNvSpPr txBox="1"/>
          <p:nvPr/>
        </p:nvSpPr>
        <p:spPr>
          <a:xfrm>
            <a:off x="6057950" y="2366025"/>
            <a:ext cx="2931900" cy="5967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The segments are stored distributedly across the cluster.</a:t>
            </a:r>
            <a:endParaRPr/>
          </a:p>
        </p:txBody>
      </p:sp>
      <p:sp>
        <p:nvSpPr>
          <p:cNvPr id="1897" name="Google Shape;1897;p125"/>
          <p:cNvSpPr txBox="1"/>
          <p:nvPr/>
        </p:nvSpPr>
        <p:spPr>
          <a:xfrm>
            <a:off x="6057950" y="3101450"/>
            <a:ext cx="2931900" cy="5967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dk1"/>
                </a:solidFill>
              </a:rPr>
              <a:t>The segments of different components with same ID stores data for the same set of vertices under the same vertex type.</a:t>
            </a:r>
            <a:endParaRPr sz="1100">
              <a:solidFill>
                <a:schemeClr val="dk1"/>
              </a:solidFill>
            </a:endParaRPr>
          </a:p>
        </p:txBody>
      </p:sp>
      <p:sp>
        <p:nvSpPr>
          <p:cNvPr id="1898" name="Google Shape;1898;p125"/>
          <p:cNvSpPr txBox="1"/>
          <p:nvPr/>
        </p:nvSpPr>
        <p:spPr>
          <a:xfrm>
            <a:off x="6057950" y="3836875"/>
            <a:ext cx="2931900" cy="5967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The location of a vertex can be calculated based on its internal ID</a:t>
            </a:r>
            <a:endParaRPr sz="1300">
              <a:solidFill>
                <a:schemeClr val="dk1"/>
              </a:solidFill>
            </a:endParaRPr>
          </a:p>
        </p:txBody>
      </p:sp>
      <p:sp>
        <p:nvSpPr>
          <p:cNvPr id="1899" name="Google Shape;1899;p125"/>
          <p:cNvSpPr/>
          <p:nvPr/>
        </p:nvSpPr>
        <p:spPr>
          <a:xfrm>
            <a:off x="4413400" y="2274675"/>
            <a:ext cx="504300" cy="4893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25"/>
          <p:cNvSpPr/>
          <p:nvPr/>
        </p:nvSpPr>
        <p:spPr>
          <a:xfrm>
            <a:off x="4408425" y="2969525"/>
            <a:ext cx="504300" cy="4893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25"/>
          <p:cNvSpPr/>
          <p:nvPr/>
        </p:nvSpPr>
        <p:spPr>
          <a:xfrm>
            <a:off x="4408425" y="3671500"/>
            <a:ext cx="504300" cy="489300"/>
          </a:xfrm>
          <a:prstGeom prst="ellipse">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25"/>
          <p:cNvSpPr/>
          <p:nvPr/>
        </p:nvSpPr>
        <p:spPr>
          <a:xfrm>
            <a:off x="6635050" y="90867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903" name="Google Shape;1903;p125"/>
          <p:cNvSpPr/>
          <p:nvPr/>
        </p:nvSpPr>
        <p:spPr>
          <a:xfrm>
            <a:off x="6635050" y="12420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1904" name="Google Shape;1904;p125"/>
          <p:cNvSpPr/>
          <p:nvPr/>
        </p:nvSpPr>
        <p:spPr>
          <a:xfrm>
            <a:off x="6635050" y="157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905" name="Google Shape;1905;p125"/>
          <p:cNvSpPr txBox="1"/>
          <p:nvPr/>
        </p:nvSpPr>
        <p:spPr>
          <a:xfrm>
            <a:off x="7077775" y="888125"/>
            <a:ext cx="5982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IDS</a:t>
            </a:r>
            <a:endParaRPr b="1"/>
          </a:p>
        </p:txBody>
      </p:sp>
      <p:sp>
        <p:nvSpPr>
          <p:cNvPr id="1906" name="Google Shape;1906;p125"/>
          <p:cNvSpPr txBox="1"/>
          <p:nvPr/>
        </p:nvSpPr>
        <p:spPr>
          <a:xfrm>
            <a:off x="7077775" y="1257600"/>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VERTEX</a:t>
            </a:r>
            <a:endParaRPr b="1"/>
          </a:p>
        </p:txBody>
      </p:sp>
      <p:sp>
        <p:nvSpPr>
          <p:cNvPr id="1907" name="Google Shape;1907;p125"/>
          <p:cNvSpPr txBox="1"/>
          <p:nvPr/>
        </p:nvSpPr>
        <p:spPr>
          <a:xfrm>
            <a:off x="7077775" y="1564975"/>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EDGE</a:t>
            </a:r>
            <a:endParaRPr b="1"/>
          </a:p>
        </p:txBody>
      </p:sp>
      <p:sp>
        <p:nvSpPr>
          <p:cNvPr id="1908" name="Google Shape;1908;p125"/>
          <p:cNvSpPr txBox="1"/>
          <p:nvPr/>
        </p:nvSpPr>
        <p:spPr>
          <a:xfrm>
            <a:off x="2954350" y="978750"/>
            <a:ext cx="1459200" cy="279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1392273</a:t>
            </a:r>
            <a:endParaRPr/>
          </a:p>
        </p:txBody>
      </p:sp>
      <p:cxnSp>
        <p:nvCxnSpPr>
          <p:cNvPr id="1909" name="Google Shape;1909;p125"/>
          <p:cNvCxnSpPr>
            <a:endCxn id="1862" idx="0"/>
          </p:cNvCxnSpPr>
          <p:nvPr/>
        </p:nvCxnSpPr>
        <p:spPr>
          <a:xfrm flipH="1">
            <a:off x="3086500" y="1257650"/>
            <a:ext cx="597600" cy="1843800"/>
          </a:xfrm>
          <a:prstGeom prst="straightConnector1">
            <a:avLst/>
          </a:prstGeom>
          <a:noFill/>
          <a:ln cap="flat" cmpd="sng" w="19050">
            <a:solidFill>
              <a:srgbClr val="FF0000"/>
            </a:solidFill>
            <a:prstDash val="solid"/>
            <a:round/>
            <a:headEnd len="med" w="med" type="none"/>
            <a:tailEnd len="med" w="med" type="triangle"/>
          </a:ln>
        </p:spPr>
      </p:cxnSp>
      <p:cxnSp>
        <p:nvCxnSpPr>
          <p:cNvPr id="1910" name="Google Shape;1910;p125"/>
          <p:cNvCxnSpPr>
            <a:stCxn id="1908" idx="2"/>
          </p:cNvCxnSpPr>
          <p:nvPr/>
        </p:nvCxnSpPr>
        <p:spPr>
          <a:xfrm flipH="1">
            <a:off x="3072250" y="1257750"/>
            <a:ext cx="611700" cy="1180200"/>
          </a:xfrm>
          <a:prstGeom prst="straightConnector1">
            <a:avLst/>
          </a:prstGeom>
          <a:noFill/>
          <a:ln cap="flat" cmpd="sng" w="19050">
            <a:solidFill>
              <a:srgbClr val="FF0000"/>
            </a:solidFill>
            <a:prstDash val="solid"/>
            <a:round/>
            <a:headEnd len="med" w="med" type="none"/>
            <a:tailEnd len="med" w="med" type="triangle"/>
          </a:ln>
        </p:spPr>
      </p:cxnSp>
      <p:cxnSp>
        <p:nvCxnSpPr>
          <p:cNvPr id="1911" name="Google Shape;1911;p125"/>
          <p:cNvCxnSpPr>
            <a:stCxn id="1908" idx="2"/>
            <a:endCxn id="1868" idx="0"/>
          </p:cNvCxnSpPr>
          <p:nvPr/>
        </p:nvCxnSpPr>
        <p:spPr>
          <a:xfrm flipH="1">
            <a:off x="3086350" y="1257750"/>
            <a:ext cx="597600" cy="2547600"/>
          </a:xfrm>
          <a:prstGeom prst="straightConnector1">
            <a:avLst/>
          </a:prstGeom>
          <a:noFill/>
          <a:ln cap="flat" cmpd="sng" w="19050">
            <a:solidFill>
              <a:srgbClr val="FF0000"/>
            </a:solidFill>
            <a:prstDash val="solid"/>
            <a:round/>
            <a:headEnd len="med" w="med" type="none"/>
            <a:tailEnd len="med" w="med" type="triangle"/>
          </a:ln>
        </p:spPr>
      </p:cxnSp>
      <p:sp>
        <p:nvSpPr>
          <p:cNvPr id="1912" name="Google Shape;1912;p125"/>
          <p:cNvSpPr txBox="1"/>
          <p:nvPr/>
        </p:nvSpPr>
        <p:spPr>
          <a:xfrm>
            <a:off x="626550" y="43572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 1</a:t>
            </a:r>
            <a:endParaRPr b="1"/>
          </a:p>
        </p:txBody>
      </p:sp>
      <p:sp>
        <p:nvSpPr>
          <p:cNvPr id="1913" name="Google Shape;1913;p125"/>
          <p:cNvSpPr txBox="1"/>
          <p:nvPr/>
        </p:nvSpPr>
        <p:spPr>
          <a:xfrm>
            <a:off x="2529100" y="43572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 2</a:t>
            </a:r>
            <a:endParaRPr b="1"/>
          </a:p>
        </p:txBody>
      </p:sp>
      <p:sp>
        <p:nvSpPr>
          <p:cNvPr id="1914" name="Google Shape;1914;p125"/>
          <p:cNvSpPr txBox="1"/>
          <p:nvPr/>
        </p:nvSpPr>
        <p:spPr>
          <a:xfrm>
            <a:off x="4572000" y="43572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 3</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par>
                                <p:cTn fill="hold" nodeType="with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1000"/>
                                        <p:tgtEl>
                                          <p:spTgt spid="1892"/>
                                        </p:tgtEl>
                                      </p:cBhvr>
                                    </p:animEffect>
                                  </p:childTnLst>
                                </p:cTn>
                              </p:par>
                              <p:par>
                                <p:cTn fill="hold" nodeType="with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1000"/>
                                        <p:tgtEl>
                                          <p:spTgt spid="1893"/>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1000"/>
                                        <p:tgtEl>
                                          <p:spTgt spid="1895"/>
                                        </p:tgtEl>
                                      </p:cBhvr>
                                    </p:animEffect>
                                  </p:childTnLst>
                                </p:cTn>
                              </p:par>
                              <p:par>
                                <p:cTn fill="hold" nodeType="with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1000"/>
                                        <p:tgtEl>
                                          <p:spTgt spid="1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par>
                                <p:cTn fill="hold" nodeType="with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1000"/>
                                        <p:tgtEl>
                                          <p:spTgt spid="1900"/>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1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1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26"/>
          <p:cNvSpPr txBox="1"/>
          <p:nvPr>
            <p:ph type="title"/>
          </p:nvPr>
        </p:nvSpPr>
        <p:spPr>
          <a:xfrm>
            <a:off x="408200" y="658575"/>
            <a:ext cx="73500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300"/>
              <a:t>MPP mechanism of TigerGraph</a:t>
            </a:r>
            <a:endParaRPr sz="33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27"/>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MPP mechanism of TigerGraph</a:t>
            </a:r>
            <a:endParaRPr sz="2100">
              <a:solidFill>
                <a:schemeClr val="accent6"/>
              </a:solidFill>
            </a:endParaRPr>
          </a:p>
        </p:txBody>
      </p:sp>
      <p:sp>
        <p:nvSpPr>
          <p:cNvPr id="1927" name="Google Shape;1927;p127"/>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pSp>
        <p:nvGrpSpPr>
          <p:cNvPr id="1928" name="Google Shape;1928;p127"/>
          <p:cNvGrpSpPr/>
          <p:nvPr/>
        </p:nvGrpSpPr>
        <p:grpSpPr>
          <a:xfrm>
            <a:off x="508847" y="1378308"/>
            <a:ext cx="4000454" cy="2386887"/>
            <a:chOff x="1024050" y="2751675"/>
            <a:chExt cx="1368425" cy="1788600"/>
          </a:xfrm>
        </p:grpSpPr>
        <p:sp>
          <p:nvSpPr>
            <p:cNvPr id="1929" name="Google Shape;1929;p127"/>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27"/>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27"/>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127"/>
          <p:cNvSpPr/>
          <p:nvPr/>
        </p:nvSpPr>
        <p:spPr>
          <a:xfrm>
            <a:off x="7552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933" name="Google Shape;1933;p127"/>
          <p:cNvSpPr/>
          <p:nvPr/>
        </p:nvSpPr>
        <p:spPr>
          <a:xfrm>
            <a:off x="11704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934" name="Google Shape;1934;p127"/>
          <p:cNvSpPr/>
          <p:nvPr/>
        </p:nvSpPr>
        <p:spPr>
          <a:xfrm>
            <a:off x="15856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935" name="Google Shape;1935;p127"/>
          <p:cNvSpPr/>
          <p:nvPr/>
        </p:nvSpPr>
        <p:spPr>
          <a:xfrm>
            <a:off x="7552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1936" name="Google Shape;1936;p127"/>
          <p:cNvSpPr/>
          <p:nvPr/>
        </p:nvSpPr>
        <p:spPr>
          <a:xfrm>
            <a:off x="11704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1937" name="Google Shape;1937;p127"/>
          <p:cNvSpPr/>
          <p:nvPr/>
        </p:nvSpPr>
        <p:spPr>
          <a:xfrm>
            <a:off x="15856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sp>
        <p:nvSpPr>
          <p:cNvPr id="1938" name="Google Shape;1938;p127"/>
          <p:cNvSpPr/>
          <p:nvPr/>
        </p:nvSpPr>
        <p:spPr>
          <a:xfrm>
            <a:off x="7552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1</a:t>
            </a:r>
            <a:endParaRPr b="1" sz="1000"/>
          </a:p>
        </p:txBody>
      </p:sp>
      <p:sp>
        <p:nvSpPr>
          <p:cNvPr id="1939" name="Google Shape;1939;p127"/>
          <p:cNvSpPr/>
          <p:nvPr/>
        </p:nvSpPr>
        <p:spPr>
          <a:xfrm>
            <a:off x="11704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2</a:t>
            </a:r>
            <a:endParaRPr b="1" sz="1000"/>
          </a:p>
        </p:txBody>
      </p:sp>
      <p:sp>
        <p:nvSpPr>
          <p:cNvPr id="1940" name="Google Shape;1940;p127"/>
          <p:cNvSpPr/>
          <p:nvPr/>
        </p:nvSpPr>
        <p:spPr>
          <a:xfrm>
            <a:off x="15856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3</a:t>
            </a:r>
            <a:endParaRPr b="1" sz="1000"/>
          </a:p>
        </p:txBody>
      </p:sp>
      <p:sp>
        <p:nvSpPr>
          <p:cNvPr id="1941" name="Google Shape;1941;p127"/>
          <p:cNvSpPr/>
          <p:nvPr/>
        </p:nvSpPr>
        <p:spPr>
          <a:xfrm>
            <a:off x="7552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6</a:t>
            </a:r>
            <a:endParaRPr b="1" sz="1000"/>
          </a:p>
        </p:txBody>
      </p:sp>
      <p:sp>
        <p:nvSpPr>
          <p:cNvPr id="1942" name="Google Shape;1942;p127"/>
          <p:cNvSpPr/>
          <p:nvPr/>
        </p:nvSpPr>
        <p:spPr>
          <a:xfrm>
            <a:off x="11704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7</a:t>
            </a:r>
            <a:endParaRPr b="1" sz="1000"/>
          </a:p>
        </p:txBody>
      </p:sp>
      <p:sp>
        <p:nvSpPr>
          <p:cNvPr id="1943" name="Google Shape;1943;p127"/>
          <p:cNvSpPr/>
          <p:nvPr/>
        </p:nvSpPr>
        <p:spPr>
          <a:xfrm>
            <a:off x="15856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8</a:t>
            </a:r>
            <a:endParaRPr b="1" sz="1000"/>
          </a:p>
        </p:txBody>
      </p:sp>
      <p:sp>
        <p:nvSpPr>
          <p:cNvPr id="1944" name="Google Shape;1944;p127"/>
          <p:cNvSpPr/>
          <p:nvPr/>
        </p:nvSpPr>
        <p:spPr>
          <a:xfrm>
            <a:off x="7552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945" name="Google Shape;1945;p127"/>
          <p:cNvSpPr/>
          <p:nvPr/>
        </p:nvSpPr>
        <p:spPr>
          <a:xfrm>
            <a:off x="11704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946" name="Google Shape;1946;p127"/>
          <p:cNvSpPr/>
          <p:nvPr/>
        </p:nvSpPr>
        <p:spPr>
          <a:xfrm>
            <a:off x="15856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947" name="Google Shape;1947;p127"/>
          <p:cNvSpPr/>
          <p:nvPr/>
        </p:nvSpPr>
        <p:spPr>
          <a:xfrm>
            <a:off x="7552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1948" name="Google Shape;1948;p127"/>
          <p:cNvSpPr/>
          <p:nvPr/>
        </p:nvSpPr>
        <p:spPr>
          <a:xfrm>
            <a:off x="11704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1949" name="Google Shape;1949;p127"/>
          <p:cNvSpPr/>
          <p:nvPr/>
        </p:nvSpPr>
        <p:spPr>
          <a:xfrm>
            <a:off x="15856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sp>
        <p:nvSpPr>
          <p:cNvPr id="1950" name="Google Shape;1950;p127"/>
          <p:cNvSpPr/>
          <p:nvPr/>
        </p:nvSpPr>
        <p:spPr>
          <a:xfrm>
            <a:off x="7370975" y="2902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951" name="Google Shape;1951;p127"/>
          <p:cNvSpPr/>
          <p:nvPr/>
        </p:nvSpPr>
        <p:spPr>
          <a:xfrm>
            <a:off x="7370975" y="623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1952" name="Google Shape;1952;p127"/>
          <p:cNvSpPr/>
          <p:nvPr/>
        </p:nvSpPr>
        <p:spPr>
          <a:xfrm>
            <a:off x="7370975" y="9568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1953" name="Google Shape;1953;p127"/>
          <p:cNvSpPr txBox="1"/>
          <p:nvPr/>
        </p:nvSpPr>
        <p:spPr>
          <a:xfrm>
            <a:off x="7813700" y="269650"/>
            <a:ext cx="5982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IDS</a:t>
            </a:r>
            <a:endParaRPr b="1"/>
          </a:p>
        </p:txBody>
      </p:sp>
      <p:sp>
        <p:nvSpPr>
          <p:cNvPr id="1954" name="Google Shape;1954;p127"/>
          <p:cNvSpPr txBox="1"/>
          <p:nvPr/>
        </p:nvSpPr>
        <p:spPr>
          <a:xfrm>
            <a:off x="7813700" y="639125"/>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VERTEX</a:t>
            </a:r>
            <a:endParaRPr b="1"/>
          </a:p>
        </p:txBody>
      </p:sp>
      <p:sp>
        <p:nvSpPr>
          <p:cNvPr id="1955" name="Google Shape;1955;p127"/>
          <p:cNvSpPr txBox="1"/>
          <p:nvPr/>
        </p:nvSpPr>
        <p:spPr>
          <a:xfrm>
            <a:off x="7813700" y="946500"/>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EDGE</a:t>
            </a:r>
            <a:endParaRPr b="1"/>
          </a:p>
        </p:txBody>
      </p:sp>
      <p:pic>
        <p:nvPicPr>
          <p:cNvPr id="1956" name="Google Shape;1956;p127"/>
          <p:cNvPicPr preferRelativeResize="0"/>
          <p:nvPr/>
        </p:nvPicPr>
        <p:blipFill>
          <a:blip r:embed="rId3">
            <a:alphaModFix/>
          </a:blip>
          <a:stretch>
            <a:fillRect/>
          </a:stretch>
        </p:blipFill>
        <p:spPr>
          <a:xfrm>
            <a:off x="3428150" y="2270005"/>
            <a:ext cx="789000" cy="789025"/>
          </a:xfrm>
          <a:prstGeom prst="rect">
            <a:avLst/>
          </a:prstGeom>
          <a:noFill/>
          <a:ln>
            <a:noFill/>
          </a:ln>
        </p:spPr>
      </p:pic>
      <p:sp>
        <p:nvSpPr>
          <p:cNvPr id="1957" name="Google Shape;1957;p127"/>
          <p:cNvSpPr/>
          <p:nvPr/>
        </p:nvSpPr>
        <p:spPr>
          <a:xfrm>
            <a:off x="20008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4</a:t>
            </a:r>
            <a:endParaRPr b="1" sz="1000"/>
          </a:p>
        </p:txBody>
      </p:sp>
      <p:sp>
        <p:nvSpPr>
          <p:cNvPr id="1958" name="Google Shape;1958;p127"/>
          <p:cNvSpPr/>
          <p:nvPr/>
        </p:nvSpPr>
        <p:spPr>
          <a:xfrm>
            <a:off x="24160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5</a:t>
            </a:r>
            <a:endParaRPr b="1" sz="1000"/>
          </a:p>
        </p:txBody>
      </p:sp>
      <p:sp>
        <p:nvSpPr>
          <p:cNvPr id="1959" name="Google Shape;1959;p127"/>
          <p:cNvSpPr/>
          <p:nvPr/>
        </p:nvSpPr>
        <p:spPr>
          <a:xfrm>
            <a:off x="20008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9</a:t>
            </a:r>
            <a:endParaRPr b="1" sz="1000"/>
          </a:p>
        </p:txBody>
      </p:sp>
      <p:sp>
        <p:nvSpPr>
          <p:cNvPr id="1960" name="Google Shape;1960;p127"/>
          <p:cNvSpPr/>
          <p:nvPr/>
        </p:nvSpPr>
        <p:spPr>
          <a:xfrm>
            <a:off x="24160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10</a:t>
            </a:r>
            <a:endParaRPr b="1" sz="1000"/>
          </a:p>
        </p:txBody>
      </p:sp>
      <p:sp>
        <p:nvSpPr>
          <p:cNvPr id="1961" name="Google Shape;1961;p127"/>
          <p:cNvSpPr/>
          <p:nvPr/>
        </p:nvSpPr>
        <p:spPr>
          <a:xfrm>
            <a:off x="20008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1962" name="Google Shape;1962;p127"/>
          <p:cNvSpPr/>
          <p:nvPr/>
        </p:nvSpPr>
        <p:spPr>
          <a:xfrm>
            <a:off x="24160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1963" name="Google Shape;1963;p127"/>
          <p:cNvSpPr/>
          <p:nvPr/>
        </p:nvSpPr>
        <p:spPr>
          <a:xfrm>
            <a:off x="20008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9</a:t>
            </a:r>
            <a:endParaRPr b="1"/>
          </a:p>
        </p:txBody>
      </p:sp>
      <p:sp>
        <p:nvSpPr>
          <p:cNvPr id="1964" name="Google Shape;1964;p127"/>
          <p:cNvSpPr/>
          <p:nvPr/>
        </p:nvSpPr>
        <p:spPr>
          <a:xfrm>
            <a:off x="24160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sp>
        <p:nvSpPr>
          <p:cNvPr id="1965" name="Google Shape;1965;p127"/>
          <p:cNvSpPr/>
          <p:nvPr/>
        </p:nvSpPr>
        <p:spPr>
          <a:xfrm>
            <a:off x="20008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1966" name="Google Shape;1966;p127"/>
          <p:cNvSpPr/>
          <p:nvPr/>
        </p:nvSpPr>
        <p:spPr>
          <a:xfrm>
            <a:off x="24160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1967" name="Google Shape;1967;p127"/>
          <p:cNvSpPr/>
          <p:nvPr/>
        </p:nvSpPr>
        <p:spPr>
          <a:xfrm>
            <a:off x="20008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9</a:t>
            </a:r>
            <a:endParaRPr b="1"/>
          </a:p>
        </p:txBody>
      </p:sp>
      <p:sp>
        <p:nvSpPr>
          <p:cNvPr id="1968" name="Google Shape;1968;p127"/>
          <p:cNvSpPr/>
          <p:nvPr/>
        </p:nvSpPr>
        <p:spPr>
          <a:xfrm>
            <a:off x="24160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cxnSp>
        <p:nvCxnSpPr>
          <p:cNvPr id="1969" name="Google Shape;1969;p127"/>
          <p:cNvCxnSpPr>
            <a:stCxn id="1956" idx="1"/>
            <a:endCxn id="1957" idx="0"/>
          </p:cNvCxnSpPr>
          <p:nvPr/>
        </p:nvCxnSpPr>
        <p:spPr>
          <a:xfrm rot="10800000">
            <a:off x="2177450" y="2481518"/>
            <a:ext cx="1250700" cy="183000"/>
          </a:xfrm>
          <a:prstGeom prst="curvedConnector4">
            <a:avLst>
              <a:gd fmla="val 42931" name="adj1"/>
              <a:gd fmla="val 230133" name="adj2"/>
            </a:avLst>
          </a:prstGeom>
          <a:noFill/>
          <a:ln cap="flat" cmpd="sng" w="19050">
            <a:solidFill>
              <a:schemeClr val="dk2"/>
            </a:solidFill>
            <a:prstDash val="solid"/>
            <a:round/>
            <a:headEnd len="med" w="med" type="none"/>
            <a:tailEnd len="med" w="med" type="stealth"/>
          </a:ln>
        </p:spPr>
      </p:cxnSp>
      <p:cxnSp>
        <p:nvCxnSpPr>
          <p:cNvPr id="1970" name="Google Shape;1970;p127"/>
          <p:cNvCxnSpPr>
            <a:stCxn id="1956" idx="1"/>
            <a:endCxn id="1958" idx="0"/>
          </p:cNvCxnSpPr>
          <p:nvPr/>
        </p:nvCxnSpPr>
        <p:spPr>
          <a:xfrm rot="10800000">
            <a:off x="2592650" y="2481518"/>
            <a:ext cx="835500" cy="183000"/>
          </a:xfrm>
          <a:prstGeom prst="curvedConnector4">
            <a:avLst>
              <a:gd fmla="val 39418" name="adj1"/>
              <a:gd fmla="val 230133" name="adj2"/>
            </a:avLst>
          </a:prstGeom>
          <a:noFill/>
          <a:ln cap="flat" cmpd="sng" w="19050">
            <a:solidFill>
              <a:schemeClr val="dk2"/>
            </a:solidFill>
            <a:prstDash val="solid"/>
            <a:round/>
            <a:headEnd len="med" w="med" type="none"/>
            <a:tailEnd len="med" w="med" type="stealth"/>
          </a:ln>
        </p:spPr>
      </p:cxnSp>
      <p:cxnSp>
        <p:nvCxnSpPr>
          <p:cNvPr id="1971" name="Google Shape;1971;p127"/>
          <p:cNvCxnSpPr>
            <a:stCxn id="1956" idx="1"/>
            <a:endCxn id="1943" idx="2"/>
          </p:cNvCxnSpPr>
          <p:nvPr/>
        </p:nvCxnSpPr>
        <p:spPr>
          <a:xfrm flipH="1">
            <a:off x="1762250" y="2664518"/>
            <a:ext cx="1665900" cy="283200"/>
          </a:xfrm>
          <a:prstGeom prst="curvedConnector4">
            <a:avLst>
              <a:gd fmla="val 44693" name="adj1"/>
              <a:gd fmla="val 184086" name="adj2"/>
            </a:avLst>
          </a:prstGeom>
          <a:noFill/>
          <a:ln cap="flat" cmpd="sng" w="19050">
            <a:solidFill>
              <a:schemeClr val="dk2"/>
            </a:solidFill>
            <a:prstDash val="solid"/>
            <a:round/>
            <a:headEnd len="med" w="med" type="none"/>
            <a:tailEnd len="med" w="med" type="stealth"/>
          </a:ln>
        </p:spPr>
      </p:cxnSp>
      <p:cxnSp>
        <p:nvCxnSpPr>
          <p:cNvPr id="1972" name="Google Shape;1972;p127"/>
          <p:cNvCxnSpPr>
            <a:stCxn id="1956" idx="1"/>
            <a:endCxn id="1941" idx="2"/>
          </p:cNvCxnSpPr>
          <p:nvPr/>
        </p:nvCxnSpPr>
        <p:spPr>
          <a:xfrm flipH="1">
            <a:off x="931850" y="2664518"/>
            <a:ext cx="2496300" cy="283200"/>
          </a:xfrm>
          <a:prstGeom prst="curvedConnector4">
            <a:avLst>
              <a:gd fmla="val 46458" name="adj1"/>
              <a:gd fmla="val 184086" name="adj2"/>
            </a:avLst>
          </a:prstGeom>
          <a:noFill/>
          <a:ln cap="flat" cmpd="sng" w="19050">
            <a:solidFill>
              <a:schemeClr val="dk2"/>
            </a:solidFill>
            <a:prstDash val="solid"/>
            <a:round/>
            <a:headEnd len="med" w="med" type="none"/>
            <a:tailEnd len="med" w="med" type="stealth"/>
          </a:ln>
        </p:spPr>
      </p:cxnSp>
      <p:cxnSp>
        <p:nvCxnSpPr>
          <p:cNvPr id="1973" name="Google Shape;1973;p127"/>
          <p:cNvCxnSpPr>
            <a:stCxn id="1956" idx="1"/>
            <a:endCxn id="1939" idx="0"/>
          </p:cNvCxnSpPr>
          <p:nvPr/>
        </p:nvCxnSpPr>
        <p:spPr>
          <a:xfrm rot="10800000">
            <a:off x="1347050" y="2481518"/>
            <a:ext cx="2081100" cy="183000"/>
          </a:xfrm>
          <a:prstGeom prst="curvedConnector4">
            <a:avLst>
              <a:gd fmla="val 45752" name="adj1"/>
              <a:gd fmla="val 230133" name="adj2"/>
            </a:avLst>
          </a:prstGeom>
          <a:noFill/>
          <a:ln cap="flat" cmpd="sng" w="19050">
            <a:solidFill>
              <a:schemeClr val="dk2"/>
            </a:solidFill>
            <a:prstDash val="solid"/>
            <a:round/>
            <a:headEnd len="med" w="med" type="none"/>
            <a:tailEnd len="med" w="med" type="stealth"/>
          </a:ln>
        </p:spPr>
      </p:cxnSp>
      <p:sp>
        <p:nvSpPr>
          <p:cNvPr id="1974" name="Google Shape;1974;p127"/>
          <p:cNvSpPr/>
          <p:nvPr/>
        </p:nvSpPr>
        <p:spPr>
          <a:xfrm>
            <a:off x="1147675" y="24348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27"/>
          <p:cNvSpPr/>
          <p:nvPr/>
        </p:nvSpPr>
        <p:spPr>
          <a:xfrm>
            <a:off x="1978075" y="24572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27"/>
          <p:cNvSpPr/>
          <p:nvPr/>
        </p:nvSpPr>
        <p:spPr>
          <a:xfrm>
            <a:off x="2393275" y="24572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27"/>
          <p:cNvSpPr/>
          <p:nvPr/>
        </p:nvSpPr>
        <p:spPr>
          <a:xfrm>
            <a:off x="709675" y="27287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27"/>
          <p:cNvSpPr/>
          <p:nvPr/>
        </p:nvSpPr>
        <p:spPr>
          <a:xfrm>
            <a:off x="1551475" y="27287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27"/>
          <p:cNvSpPr txBox="1"/>
          <p:nvPr/>
        </p:nvSpPr>
        <p:spPr>
          <a:xfrm>
            <a:off x="4812150" y="1495300"/>
            <a:ext cx="3652200" cy="10764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user_set = {User.*};</a:t>
            </a:r>
            <a:endParaRPr/>
          </a:p>
          <a:p>
            <a:pPr indent="0" lvl="0" marL="0" rtl="0" algn="l">
              <a:spcBef>
                <a:spcPts val="0"/>
              </a:spcBef>
              <a:spcAft>
                <a:spcPts val="0"/>
              </a:spcAft>
              <a:buNone/>
            </a:pPr>
            <a:r>
              <a:rPr lang="en">
                <a:solidFill>
                  <a:schemeClr val="dk1"/>
                </a:solidFill>
              </a:rPr>
              <a:t>user_set = SELECT s FROM user_set:s</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POST-ACCUM</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 // some logic;</a:t>
            </a:r>
            <a:endParaRPr>
              <a:solidFill>
                <a:schemeClr val="dk1"/>
              </a:solidFill>
            </a:endParaRPr>
          </a:p>
        </p:txBody>
      </p:sp>
      <p:sp>
        <p:nvSpPr>
          <p:cNvPr id="1980" name="Google Shape;1980;p127"/>
          <p:cNvSpPr txBox="1"/>
          <p:nvPr/>
        </p:nvSpPr>
        <p:spPr>
          <a:xfrm>
            <a:off x="4812150" y="2708700"/>
            <a:ext cx="4116300" cy="18315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A thread will be assigned to each vertex segment to perform the logic defined in the </a:t>
            </a:r>
            <a:r>
              <a:rPr b="1" lang="en">
                <a:solidFill>
                  <a:schemeClr val="dk1"/>
                </a:solidFill>
              </a:rPr>
              <a:t>POST-ACCUM</a:t>
            </a:r>
            <a:r>
              <a:rPr lang="en">
                <a:solidFill>
                  <a:schemeClr val="dk1"/>
                </a:solidFill>
              </a:rPr>
              <a:t> clause in parallel.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Once the task of one segment is done, the thread move to next unprocessed segment.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By default, the maximum # of CPU cores of  a thread will be assigned.</a:t>
            </a:r>
            <a:endParaRPr>
              <a:solidFill>
                <a:schemeClr val="dk1"/>
              </a:solidFill>
            </a:endParaRPr>
          </a:p>
        </p:txBody>
      </p:sp>
      <p:sp>
        <p:nvSpPr>
          <p:cNvPr id="1981" name="Google Shape;1981;p127"/>
          <p:cNvSpPr txBox="1"/>
          <p:nvPr/>
        </p:nvSpPr>
        <p:spPr>
          <a:xfrm>
            <a:off x="1830200" y="38873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a:t>
            </a:r>
            <a:endParaRPr b="1"/>
          </a:p>
        </p:txBody>
      </p:sp>
      <p:sp>
        <p:nvSpPr>
          <p:cNvPr id="1982" name="Google Shape;1982;p127"/>
          <p:cNvSpPr txBox="1"/>
          <p:nvPr/>
        </p:nvSpPr>
        <p:spPr>
          <a:xfrm>
            <a:off x="3246463" y="3002600"/>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CPU</a:t>
            </a:r>
            <a:endParaRPr b="1"/>
          </a:p>
        </p:txBody>
      </p:sp>
      <p:sp>
        <p:nvSpPr>
          <p:cNvPr id="1983" name="Google Shape;1983;p127"/>
          <p:cNvSpPr txBox="1"/>
          <p:nvPr/>
        </p:nvSpPr>
        <p:spPr>
          <a:xfrm>
            <a:off x="228600" y="760950"/>
            <a:ext cx="68946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Processing Vertex-Induced ACCUM/WHERE clause </a:t>
            </a:r>
            <a:endParaRPr b="1"/>
          </a:p>
          <a:p>
            <a:pPr indent="0" lvl="0" marL="0" rtl="0" algn="l">
              <a:spcBef>
                <a:spcPts val="0"/>
              </a:spcBef>
              <a:spcAft>
                <a:spcPts val="0"/>
              </a:spcAft>
              <a:buNone/>
            </a:pPr>
            <a:r>
              <a:rPr b="1" lang="en"/>
              <a:t>or  POST-ACCUM/HAVING clause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12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10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10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1000"/>
                                        <p:tgtEl>
                                          <p:spTgt spid="19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1000"/>
                                        <p:tgtEl>
                                          <p:spTgt spid="1969"/>
                                        </p:tgtEl>
                                      </p:cBhvr>
                                    </p:animEffect>
                                  </p:childTnLst>
                                </p:cTn>
                              </p:par>
                              <p:par>
                                <p:cTn fill="hold" nodeType="withEffect" presetClass="entr" presetID="10" presetSubtype="0">
                                  <p:stCondLst>
                                    <p:cond delay="0"/>
                                  </p:stCondLst>
                                  <p:childTnLst>
                                    <p:set>
                                      <p:cBhvr>
                                        <p:cTn dur="1" fill="hold">
                                          <p:stCondLst>
                                            <p:cond delay="0"/>
                                          </p:stCondLst>
                                        </p:cTn>
                                        <p:tgtEl>
                                          <p:spTgt spid="1970"/>
                                        </p:tgtEl>
                                        <p:attrNameLst>
                                          <p:attrName>style.visibility</p:attrName>
                                        </p:attrNameLst>
                                      </p:cBhvr>
                                      <p:to>
                                        <p:strVal val="visible"/>
                                      </p:to>
                                    </p:set>
                                    <p:animEffect filter="fade" transition="in">
                                      <p:cBhvr>
                                        <p:cTn dur="1000"/>
                                        <p:tgtEl>
                                          <p:spTgt spid="1970"/>
                                        </p:tgtEl>
                                      </p:cBhvr>
                                    </p:animEffec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1000"/>
                                        <p:tgtEl>
                                          <p:spTgt spid="1971"/>
                                        </p:tgtEl>
                                      </p:cBhvr>
                                    </p:animEffect>
                                  </p:childTnLst>
                                </p:cTn>
                              </p:par>
                              <p:par>
                                <p:cTn fill="hold" nodeType="with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1000"/>
                                        <p:tgtEl>
                                          <p:spTgt spid="1973"/>
                                        </p:tgtEl>
                                      </p:cBhvr>
                                    </p:animEffect>
                                  </p:childTnLst>
                                </p:cTn>
                              </p:par>
                              <p:par>
                                <p:cTn fill="hold" nodeType="with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128"/>
          <p:cNvSpPr txBox="1"/>
          <p:nvPr>
            <p:ph type="title"/>
          </p:nvPr>
        </p:nvSpPr>
        <p:spPr>
          <a:xfrm>
            <a:off x="228600" y="144375"/>
            <a:ext cx="8611200" cy="5967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MPP mechanism of TigerGraph</a:t>
            </a:r>
            <a:endParaRPr sz="2100">
              <a:solidFill>
                <a:schemeClr val="accent6"/>
              </a:solidFill>
            </a:endParaRPr>
          </a:p>
        </p:txBody>
      </p:sp>
      <p:sp>
        <p:nvSpPr>
          <p:cNvPr id="1990" name="Google Shape;1990;p128"/>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grpSp>
        <p:nvGrpSpPr>
          <p:cNvPr id="1991" name="Google Shape;1991;p128"/>
          <p:cNvGrpSpPr/>
          <p:nvPr/>
        </p:nvGrpSpPr>
        <p:grpSpPr>
          <a:xfrm>
            <a:off x="508847" y="1378308"/>
            <a:ext cx="4000454" cy="2386887"/>
            <a:chOff x="1024050" y="2751675"/>
            <a:chExt cx="1368425" cy="1788600"/>
          </a:xfrm>
        </p:grpSpPr>
        <p:sp>
          <p:nvSpPr>
            <p:cNvPr id="1992" name="Google Shape;1992;p128"/>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28"/>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28"/>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5" name="Google Shape;1995;p128"/>
          <p:cNvSpPr/>
          <p:nvPr/>
        </p:nvSpPr>
        <p:spPr>
          <a:xfrm>
            <a:off x="7552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1996" name="Google Shape;1996;p128"/>
          <p:cNvSpPr/>
          <p:nvPr/>
        </p:nvSpPr>
        <p:spPr>
          <a:xfrm>
            <a:off x="11704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1997" name="Google Shape;1997;p128"/>
          <p:cNvSpPr/>
          <p:nvPr/>
        </p:nvSpPr>
        <p:spPr>
          <a:xfrm>
            <a:off x="15856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1998" name="Google Shape;1998;p128"/>
          <p:cNvSpPr/>
          <p:nvPr/>
        </p:nvSpPr>
        <p:spPr>
          <a:xfrm>
            <a:off x="7552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1999" name="Google Shape;1999;p128"/>
          <p:cNvSpPr/>
          <p:nvPr/>
        </p:nvSpPr>
        <p:spPr>
          <a:xfrm>
            <a:off x="11704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2000" name="Google Shape;2000;p128"/>
          <p:cNvSpPr/>
          <p:nvPr/>
        </p:nvSpPr>
        <p:spPr>
          <a:xfrm>
            <a:off x="15856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sp>
        <p:nvSpPr>
          <p:cNvPr id="2001" name="Google Shape;2001;p128"/>
          <p:cNvSpPr/>
          <p:nvPr/>
        </p:nvSpPr>
        <p:spPr>
          <a:xfrm>
            <a:off x="7552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1</a:t>
            </a:r>
            <a:endParaRPr b="1" sz="1000"/>
          </a:p>
        </p:txBody>
      </p:sp>
      <p:sp>
        <p:nvSpPr>
          <p:cNvPr id="2002" name="Google Shape;2002;p128"/>
          <p:cNvSpPr/>
          <p:nvPr/>
        </p:nvSpPr>
        <p:spPr>
          <a:xfrm>
            <a:off x="11704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2</a:t>
            </a:r>
            <a:endParaRPr b="1" sz="1000"/>
          </a:p>
        </p:txBody>
      </p:sp>
      <p:sp>
        <p:nvSpPr>
          <p:cNvPr id="2003" name="Google Shape;2003;p128"/>
          <p:cNvSpPr/>
          <p:nvPr/>
        </p:nvSpPr>
        <p:spPr>
          <a:xfrm>
            <a:off x="15856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3</a:t>
            </a:r>
            <a:endParaRPr b="1" sz="1000"/>
          </a:p>
        </p:txBody>
      </p:sp>
      <p:sp>
        <p:nvSpPr>
          <p:cNvPr id="2004" name="Google Shape;2004;p128"/>
          <p:cNvSpPr/>
          <p:nvPr/>
        </p:nvSpPr>
        <p:spPr>
          <a:xfrm>
            <a:off x="7552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6</a:t>
            </a:r>
            <a:endParaRPr b="1" sz="1000"/>
          </a:p>
        </p:txBody>
      </p:sp>
      <p:sp>
        <p:nvSpPr>
          <p:cNvPr id="2005" name="Google Shape;2005;p128"/>
          <p:cNvSpPr/>
          <p:nvPr/>
        </p:nvSpPr>
        <p:spPr>
          <a:xfrm>
            <a:off x="11704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7</a:t>
            </a:r>
            <a:endParaRPr b="1" sz="1000"/>
          </a:p>
        </p:txBody>
      </p:sp>
      <p:sp>
        <p:nvSpPr>
          <p:cNvPr id="2006" name="Google Shape;2006;p128"/>
          <p:cNvSpPr/>
          <p:nvPr/>
        </p:nvSpPr>
        <p:spPr>
          <a:xfrm>
            <a:off x="15856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8</a:t>
            </a:r>
            <a:endParaRPr b="1" sz="1000"/>
          </a:p>
        </p:txBody>
      </p:sp>
      <p:sp>
        <p:nvSpPr>
          <p:cNvPr id="2007" name="Google Shape;2007;p128"/>
          <p:cNvSpPr/>
          <p:nvPr/>
        </p:nvSpPr>
        <p:spPr>
          <a:xfrm>
            <a:off x="7552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2008" name="Google Shape;2008;p128"/>
          <p:cNvSpPr/>
          <p:nvPr/>
        </p:nvSpPr>
        <p:spPr>
          <a:xfrm>
            <a:off x="11704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2009" name="Google Shape;2009;p128"/>
          <p:cNvSpPr/>
          <p:nvPr/>
        </p:nvSpPr>
        <p:spPr>
          <a:xfrm>
            <a:off x="15856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2010" name="Google Shape;2010;p128"/>
          <p:cNvSpPr/>
          <p:nvPr/>
        </p:nvSpPr>
        <p:spPr>
          <a:xfrm>
            <a:off x="7552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2011" name="Google Shape;2011;p128"/>
          <p:cNvSpPr/>
          <p:nvPr/>
        </p:nvSpPr>
        <p:spPr>
          <a:xfrm>
            <a:off x="11704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2012" name="Google Shape;2012;p128"/>
          <p:cNvSpPr/>
          <p:nvPr/>
        </p:nvSpPr>
        <p:spPr>
          <a:xfrm>
            <a:off x="15856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sp>
        <p:nvSpPr>
          <p:cNvPr id="2013" name="Google Shape;2013;p128"/>
          <p:cNvSpPr/>
          <p:nvPr/>
        </p:nvSpPr>
        <p:spPr>
          <a:xfrm>
            <a:off x="7370975" y="2902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014" name="Google Shape;2014;p128"/>
          <p:cNvSpPr/>
          <p:nvPr/>
        </p:nvSpPr>
        <p:spPr>
          <a:xfrm>
            <a:off x="7370975" y="623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2015" name="Google Shape;2015;p128"/>
          <p:cNvSpPr/>
          <p:nvPr/>
        </p:nvSpPr>
        <p:spPr>
          <a:xfrm>
            <a:off x="7370975" y="9568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016" name="Google Shape;2016;p128"/>
          <p:cNvSpPr txBox="1"/>
          <p:nvPr/>
        </p:nvSpPr>
        <p:spPr>
          <a:xfrm>
            <a:off x="7813700" y="269650"/>
            <a:ext cx="5982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IDS</a:t>
            </a:r>
            <a:endParaRPr b="1"/>
          </a:p>
        </p:txBody>
      </p:sp>
      <p:sp>
        <p:nvSpPr>
          <p:cNvPr id="2017" name="Google Shape;2017;p128"/>
          <p:cNvSpPr txBox="1"/>
          <p:nvPr/>
        </p:nvSpPr>
        <p:spPr>
          <a:xfrm>
            <a:off x="7813700" y="639125"/>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VERTEX</a:t>
            </a:r>
            <a:endParaRPr b="1"/>
          </a:p>
        </p:txBody>
      </p:sp>
      <p:sp>
        <p:nvSpPr>
          <p:cNvPr id="2018" name="Google Shape;2018;p128"/>
          <p:cNvSpPr txBox="1"/>
          <p:nvPr/>
        </p:nvSpPr>
        <p:spPr>
          <a:xfrm>
            <a:off x="7813700" y="946500"/>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EDGE</a:t>
            </a:r>
            <a:endParaRPr b="1"/>
          </a:p>
        </p:txBody>
      </p:sp>
      <p:pic>
        <p:nvPicPr>
          <p:cNvPr id="2019" name="Google Shape;2019;p128"/>
          <p:cNvPicPr preferRelativeResize="0"/>
          <p:nvPr/>
        </p:nvPicPr>
        <p:blipFill>
          <a:blip r:embed="rId3">
            <a:alphaModFix/>
          </a:blip>
          <a:stretch>
            <a:fillRect/>
          </a:stretch>
        </p:blipFill>
        <p:spPr>
          <a:xfrm>
            <a:off x="3428150" y="2270005"/>
            <a:ext cx="789000" cy="789025"/>
          </a:xfrm>
          <a:prstGeom prst="rect">
            <a:avLst/>
          </a:prstGeom>
          <a:noFill/>
          <a:ln>
            <a:noFill/>
          </a:ln>
        </p:spPr>
      </p:pic>
      <p:sp>
        <p:nvSpPr>
          <p:cNvPr id="2020" name="Google Shape;2020;p128"/>
          <p:cNvSpPr/>
          <p:nvPr/>
        </p:nvSpPr>
        <p:spPr>
          <a:xfrm>
            <a:off x="20008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4</a:t>
            </a:r>
            <a:endParaRPr b="1" sz="1000"/>
          </a:p>
        </p:txBody>
      </p:sp>
      <p:sp>
        <p:nvSpPr>
          <p:cNvPr id="2021" name="Google Shape;2021;p128"/>
          <p:cNvSpPr/>
          <p:nvPr/>
        </p:nvSpPr>
        <p:spPr>
          <a:xfrm>
            <a:off x="24160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5</a:t>
            </a:r>
            <a:endParaRPr b="1" sz="1000"/>
          </a:p>
        </p:txBody>
      </p:sp>
      <p:sp>
        <p:nvSpPr>
          <p:cNvPr id="2022" name="Google Shape;2022;p128"/>
          <p:cNvSpPr/>
          <p:nvPr/>
        </p:nvSpPr>
        <p:spPr>
          <a:xfrm>
            <a:off x="20008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9</a:t>
            </a:r>
            <a:endParaRPr b="1" sz="1000"/>
          </a:p>
        </p:txBody>
      </p:sp>
      <p:sp>
        <p:nvSpPr>
          <p:cNvPr id="2023" name="Google Shape;2023;p128"/>
          <p:cNvSpPr/>
          <p:nvPr/>
        </p:nvSpPr>
        <p:spPr>
          <a:xfrm>
            <a:off x="24160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10</a:t>
            </a:r>
            <a:endParaRPr b="1" sz="1000"/>
          </a:p>
        </p:txBody>
      </p:sp>
      <p:sp>
        <p:nvSpPr>
          <p:cNvPr id="2024" name="Google Shape;2024;p128"/>
          <p:cNvSpPr/>
          <p:nvPr/>
        </p:nvSpPr>
        <p:spPr>
          <a:xfrm>
            <a:off x="20008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2025" name="Google Shape;2025;p128"/>
          <p:cNvSpPr/>
          <p:nvPr/>
        </p:nvSpPr>
        <p:spPr>
          <a:xfrm>
            <a:off x="24160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2026" name="Google Shape;2026;p128"/>
          <p:cNvSpPr/>
          <p:nvPr/>
        </p:nvSpPr>
        <p:spPr>
          <a:xfrm>
            <a:off x="20008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9</a:t>
            </a:r>
            <a:endParaRPr b="1"/>
          </a:p>
        </p:txBody>
      </p:sp>
      <p:sp>
        <p:nvSpPr>
          <p:cNvPr id="2027" name="Google Shape;2027;p128"/>
          <p:cNvSpPr/>
          <p:nvPr/>
        </p:nvSpPr>
        <p:spPr>
          <a:xfrm>
            <a:off x="24160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sp>
        <p:nvSpPr>
          <p:cNvPr id="2028" name="Google Shape;2028;p128"/>
          <p:cNvSpPr/>
          <p:nvPr/>
        </p:nvSpPr>
        <p:spPr>
          <a:xfrm>
            <a:off x="20008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2029" name="Google Shape;2029;p128"/>
          <p:cNvSpPr/>
          <p:nvPr/>
        </p:nvSpPr>
        <p:spPr>
          <a:xfrm>
            <a:off x="24160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2030" name="Google Shape;2030;p128"/>
          <p:cNvSpPr/>
          <p:nvPr/>
        </p:nvSpPr>
        <p:spPr>
          <a:xfrm>
            <a:off x="20008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9</a:t>
            </a:r>
            <a:endParaRPr b="1"/>
          </a:p>
        </p:txBody>
      </p:sp>
      <p:sp>
        <p:nvSpPr>
          <p:cNvPr id="2031" name="Google Shape;2031;p128"/>
          <p:cNvSpPr/>
          <p:nvPr/>
        </p:nvSpPr>
        <p:spPr>
          <a:xfrm>
            <a:off x="24160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cxnSp>
        <p:nvCxnSpPr>
          <p:cNvPr id="2032" name="Google Shape;2032;p128"/>
          <p:cNvCxnSpPr>
            <a:stCxn id="2019" idx="1"/>
            <a:endCxn id="2024" idx="0"/>
          </p:cNvCxnSpPr>
          <p:nvPr/>
        </p:nvCxnSpPr>
        <p:spPr>
          <a:xfrm flipH="1">
            <a:off x="2177450" y="2664518"/>
            <a:ext cx="1250700" cy="520800"/>
          </a:xfrm>
          <a:prstGeom prst="curvedConnector2">
            <a:avLst/>
          </a:prstGeom>
          <a:noFill/>
          <a:ln cap="flat" cmpd="sng" w="19050">
            <a:solidFill>
              <a:schemeClr val="dk2"/>
            </a:solidFill>
            <a:prstDash val="solid"/>
            <a:round/>
            <a:headEnd len="med" w="med" type="none"/>
            <a:tailEnd len="med" w="med" type="stealth"/>
          </a:ln>
        </p:spPr>
      </p:cxnSp>
      <p:cxnSp>
        <p:nvCxnSpPr>
          <p:cNvPr id="2033" name="Google Shape;2033;p128"/>
          <p:cNvCxnSpPr>
            <a:stCxn id="2019" idx="1"/>
            <a:endCxn id="2025" idx="0"/>
          </p:cNvCxnSpPr>
          <p:nvPr/>
        </p:nvCxnSpPr>
        <p:spPr>
          <a:xfrm flipH="1">
            <a:off x="2592650" y="2664518"/>
            <a:ext cx="835500" cy="520800"/>
          </a:xfrm>
          <a:prstGeom prst="curvedConnector2">
            <a:avLst/>
          </a:prstGeom>
          <a:noFill/>
          <a:ln cap="flat" cmpd="sng" w="19050">
            <a:solidFill>
              <a:schemeClr val="dk2"/>
            </a:solidFill>
            <a:prstDash val="solid"/>
            <a:round/>
            <a:headEnd len="med" w="med" type="none"/>
            <a:tailEnd len="med" w="med" type="stealth"/>
          </a:ln>
        </p:spPr>
      </p:cxnSp>
      <p:cxnSp>
        <p:nvCxnSpPr>
          <p:cNvPr id="2034" name="Google Shape;2034;p128"/>
          <p:cNvCxnSpPr>
            <a:stCxn id="2019" idx="1"/>
            <a:endCxn id="2012" idx="2"/>
          </p:cNvCxnSpPr>
          <p:nvPr/>
        </p:nvCxnSpPr>
        <p:spPr>
          <a:xfrm flipH="1">
            <a:off x="1762250" y="2664518"/>
            <a:ext cx="1665900" cy="978000"/>
          </a:xfrm>
          <a:prstGeom prst="curvedConnector4">
            <a:avLst>
              <a:gd fmla="val 44693" name="adj1"/>
              <a:gd fmla="val 124346" name="adj2"/>
            </a:avLst>
          </a:prstGeom>
          <a:noFill/>
          <a:ln cap="flat" cmpd="sng" w="19050">
            <a:solidFill>
              <a:schemeClr val="dk2"/>
            </a:solidFill>
            <a:prstDash val="solid"/>
            <a:round/>
            <a:headEnd len="med" w="med" type="none"/>
            <a:tailEnd len="med" w="med" type="stealth"/>
          </a:ln>
        </p:spPr>
      </p:cxnSp>
      <p:cxnSp>
        <p:nvCxnSpPr>
          <p:cNvPr id="2035" name="Google Shape;2035;p128"/>
          <p:cNvCxnSpPr>
            <a:stCxn id="2019" idx="1"/>
            <a:endCxn id="2010" idx="2"/>
          </p:cNvCxnSpPr>
          <p:nvPr/>
        </p:nvCxnSpPr>
        <p:spPr>
          <a:xfrm flipH="1">
            <a:off x="931850" y="2664518"/>
            <a:ext cx="2496300" cy="978000"/>
          </a:xfrm>
          <a:prstGeom prst="curvedConnector4">
            <a:avLst>
              <a:gd fmla="val 46458" name="adj1"/>
              <a:gd fmla="val 124346" name="adj2"/>
            </a:avLst>
          </a:prstGeom>
          <a:noFill/>
          <a:ln cap="flat" cmpd="sng" w="19050">
            <a:solidFill>
              <a:schemeClr val="dk2"/>
            </a:solidFill>
            <a:prstDash val="solid"/>
            <a:round/>
            <a:headEnd len="med" w="med" type="none"/>
            <a:tailEnd len="med" w="med" type="stealth"/>
          </a:ln>
        </p:spPr>
      </p:cxnSp>
      <p:cxnSp>
        <p:nvCxnSpPr>
          <p:cNvPr id="2036" name="Google Shape;2036;p128"/>
          <p:cNvCxnSpPr>
            <a:stCxn id="2019" idx="1"/>
            <a:endCxn id="2008" idx="0"/>
          </p:cNvCxnSpPr>
          <p:nvPr/>
        </p:nvCxnSpPr>
        <p:spPr>
          <a:xfrm flipH="1">
            <a:off x="1347050" y="2664518"/>
            <a:ext cx="2081100" cy="520800"/>
          </a:xfrm>
          <a:prstGeom prst="curvedConnector2">
            <a:avLst/>
          </a:prstGeom>
          <a:noFill/>
          <a:ln cap="flat" cmpd="sng" w="19050">
            <a:solidFill>
              <a:schemeClr val="dk2"/>
            </a:solidFill>
            <a:prstDash val="solid"/>
            <a:round/>
            <a:headEnd len="med" w="med" type="none"/>
            <a:tailEnd len="med" w="med" type="stealth"/>
          </a:ln>
        </p:spPr>
      </p:cxnSp>
      <p:sp>
        <p:nvSpPr>
          <p:cNvPr id="2037" name="Google Shape;2037;p128"/>
          <p:cNvSpPr/>
          <p:nvPr/>
        </p:nvSpPr>
        <p:spPr>
          <a:xfrm>
            <a:off x="1147675" y="31206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28"/>
          <p:cNvSpPr/>
          <p:nvPr/>
        </p:nvSpPr>
        <p:spPr>
          <a:xfrm>
            <a:off x="1978075" y="31430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28"/>
          <p:cNvSpPr/>
          <p:nvPr/>
        </p:nvSpPr>
        <p:spPr>
          <a:xfrm>
            <a:off x="2393275" y="31430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28"/>
          <p:cNvSpPr/>
          <p:nvPr/>
        </p:nvSpPr>
        <p:spPr>
          <a:xfrm>
            <a:off x="709675" y="34145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28"/>
          <p:cNvSpPr/>
          <p:nvPr/>
        </p:nvSpPr>
        <p:spPr>
          <a:xfrm>
            <a:off x="1551475" y="34145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28"/>
          <p:cNvSpPr txBox="1"/>
          <p:nvPr/>
        </p:nvSpPr>
        <p:spPr>
          <a:xfrm>
            <a:off x="4812150" y="1495300"/>
            <a:ext cx="4186800" cy="1076400"/>
          </a:xfrm>
          <a:prstGeom prst="rect">
            <a:avLst/>
          </a:prstGeom>
          <a:solidFill>
            <a:srgbClr val="F3F3F3"/>
          </a:solid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user_set = {User.*};</a:t>
            </a:r>
            <a:endParaRPr/>
          </a:p>
          <a:p>
            <a:pPr indent="0" lvl="0" marL="0" rtl="0" algn="l">
              <a:spcBef>
                <a:spcPts val="0"/>
              </a:spcBef>
              <a:spcAft>
                <a:spcPts val="0"/>
              </a:spcAft>
              <a:buNone/>
            </a:pPr>
            <a:r>
              <a:rPr lang="en">
                <a:solidFill>
                  <a:schemeClr val="dk1"/>
                </a:solidFill>
              </a:rPr>
              <a:t>user_set = SELECT s FROM user_set:s-(:e)-&gt;:t</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ACCUM</a:t>
            </a:r>
            <a:endParaRPr b="1">
              <a:solidFill>
                <a:schemeClr val="dk1"/>
              </a:solidFill>
            </a:endParaRPr>
          </a:p>
          <a:p>
            <a:pPr indent="0" lvl="0" marL="0" rtl="0" algn="l">
              <a:spcBef>
                <a:spcPts val="0"/>
              </a:spcBef>
              <a:spcAft>
                <a:spcPts val="0"/>
              </a:spcAft>
              <a:buNone/>
            </a:pPr>
            <a:r>
              <a:rPr lang="en">
                <a:solidFill>
                  <a:schemeClr val="dk1"/>
                </a:solidFill>
              </a:rPr>
              <a:t>                  …. // some logic;</a:t>
            </a:r>
            <a:endParaRPr>
              <a:solidFill>
                <a:schemeClr val="dk1"/>
              </a:solidFill>
            </a:endParaRPr>
          </a:p>
        </p:txBody>
      </p:sp>
      <p:sp>
        <p:nvSpPr>
          <p:cNvPr id="2043" name="Google Shape;2043;p128"/>
          <p:cNvSpPr txBox="1"/>
          <p:nvPr/>
        </p:nvSpPr>
        <p:spPr>
          <a:xfrm>
            <a:off x="4812150" y="2708700"/>
            <a:ext cx="4116300" cy="18315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A thread will be assigned to each edge segment to perform the logic defined in </a:t>
            </a:r>
            <a:r>
              <a:rPr b="1" lang="en">
                <a:solidFill>
                  <a:schemeClr val="dk1"/>
                </a:solidFill>
              </a:rPr>
              <a:t>ACCUM</a:t>
            </a:r>
            <a:r>
              <a:rPr lang="en">
                <a:solidFill>
                  <a:schemeClr val="dk1"/>
                </a:solidFill>
              </a:rPr>
              <a:t> clause in parallel.</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Once the task of a segment is done, the thread move to next unprocessed segment.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By default, the maximum # of CPU cores of a thread will be assigned</a:t>
            </a:r>
            <a:endParaRPr>
              <a:solidFill>
                <a:schemeClr val="dk1"/>
              </a:solidFill>
            </a:endParaRPr>
          </a:p>
        </p:txBody>
      </p:sp>
      <p:sp>
        <p:nvSpPr>
          <p:cNvPr id="2044" name="Google Shape;2044;p128"/>
          <p:cNvSpPr txBox="1"/>
          <p:nvPr/>
        </p:nvSpPr>
        <p:spPr>
          <a:xfrm>
            <a:off x="1830200" y="38873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a:t>
            </a:r>
            <a:endParaRPr b="1"/>
          </a:p>
        </p:txBody>
      </p:sp>
      <p:sp>
        <p:nvSpPr>
          <p:cNvPr id="2045" name="Google Shape;2045;p128"/>
          <p:cNvSpPr txBox="1"/>
          <p:nvPr/>
        </p:nvSpPr>
        <p:spPr>
          <a:xfrm>
            <a:off x="3246463" y="3002600"/>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CPU</a:t>
            </a:r>
            <a:endParaRPr b="1"/>
          </a:p>
        </p:txBody>
      </p:sp>
      <p:sp>
        <p:nvSpPr>
          <p:cNvPr id="2046" name="Google Shape;2046;p128"/>
          <p:cNvSpPr txBox="1"/>
          <p:nvPr/>
        </p:nvSpPr>
        <p:spPr>
          <a:xfrm>
            <a:off x="228600" y="760950"/>
            <a:ext cx="62421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Processing Edge-Induced WHERE/ACCUM clause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12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10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1000"/>
                                        <p:tgtEl>
                                          <p:spTgt spid="2040"/>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10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1000"/>
                                        <p:tgtEl>
                                          <p:spTgt spid="2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2"/>
                                        </p:tgtEl>
                                        <p:attrNameLst>
                                          <p:attrName>style.visibility</p:attrName>
                                        </p:attrNameLst>
                                      </p:cBhvr>
                                      <p:to>
                                        <p:strVal val="visible"/>
                                      </p:to>
                                    </p:set>
                                    <p:animEffect filter="fade" transition="in">
                                      <p:cBhvr>
                                        <p:cTn dur="1000"/>
                                        <p:tgtEl>
                                          <p:spTgt spid="2032"/>
                                        </p:tgtEl>
                                      </p:cBhvr>
                                    </p:animEffect>
                                  </p:childTnLst>
                                </p:cTn>
                              </p:par>
                              <p:par>
                                <p:cTn fill="hold" nodeType="with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1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1000"/>
                                        <p:tgtEl>
                                          <p:spTgt spid="2036"/>
                                        </p:tgtEl>
                                      </p:cBhvr>
                                    </p:animEffect>
                                  </p:childTnLst>
                                </p:cTn>
                              </p:par>
                              <p:par>
                                <p:cTn fill="hold" nodeType="with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1000"/>
                                        <p:tgtEl>
                                          <p:spTgt spid="2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29"/>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2"/>
                </a:solidFill>
              </a:rPr>
              <a:t>MPP mechanism of TigerGraph</a:t>
            </a:r>
            <a:endParaRPr/>
          </a:p>
        </p:txBody>
      </p:sp>
      <p:grpSp>
        <p:nvGrpSpPr>
          <p:cNvPr id="2052" name="Google Shape;2052;p129"/>
          <p:cNvGrpSpPr/>
          <p:nvPr/>
        </p:nvGrpSpPr>
        <p:grpSpPr>
          <a:xfrm>
            <a:off x="508847" y="1378308"/>
            <a:ext cx="4000454" cy="2386887"/>
            <a:chOff x="1024050" y="2751675"/>
            <a:chExt cx="1368425" cy="1788600"/>
          </a:xfrm>
        </p:grpSpPr>
        <p:sp>
          <p:nvSpPr>
            <p:cNvPr id="2053" name="Google Shape;2053;p129"/>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29"/>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29"/>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6" name="Google Shape;2056;p129"/>
          <p:cNvSpPr/>
          <p:nvPr/>
        </p:nvSpPr>
        <p:spPr>
          <a:xfrm>
            <a:off x="7552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2057" name="Google Shape;2057;p129"/>
          <p:cNvSpPr/>
          <p:nvPr/>
        </p:nvSpPr>
        <p:spPr>
          <a:xfrm>
            <a:off x="11704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2058" name="Google Shape;2058;p129"/>
          <p:cNvSpPr/>
          <p:nvPr/>
        </p:nvSpPr>
        <p:spPr>
          <a:xfrm>
            <a:off x="15856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2059" name="Google Shape;2059;p129"/>
          <p:cNvSpPr/>
          <p:nvPr/>
        </p:nvSpPr>
        <p:spPr>
          <a:xfrm>
            <a:off x="7552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2060" name="Google Shape;2060;p129"/>
          <p:cNvSpPr/>
          <p:nvPr/>
        </p:nvSpPr>
        <p:spPr>
          <a:xfrm>
            <a:off x="11704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2061" name="Google Shape;2061;p129"/>
          <p:cNvSpPr/>
          <p:nvPr/>
        </p:nvSpPr>
        <p:spPr>
          <a:xfrm>
            <a:off x="15856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sp>
        <p:nvSpPr>
          <p:cNvPr id="2062" name="Google Shape;2062;p129"/>
          <p:cNvSpPr/>
          <p:nvPr/>
        </p:nvSpPr>
        <p:spPr>
          <a:xfrm>
            <a:off x="7552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1</a:t>
            </a:r>
            <a:endParaRPr b="1" sz="1000"/>
          </a:p>
        </p:txBody>
      </p:sp>
      <p:sp>
        <p:nvSpPr>
          <p:cNvPr id="2063" name="Google Shape;2063;p129"/>
          <p:cNvSpPr/>
          <p:nvPr/>
        </p:nvSpPr>
        <p:spPr>
          <a:xfrm>
            <a:off x="11704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2</a:t>
            </a:r>
            <a:endParaRPr b="1" sz="1000"/>
          </a:p>
        </p:txBody>
      </p:sp>
      <p:sp>
        <p:nvSpPr>
          <p:cNvPr id="2064" name="Google Shape;2064;p129"/>
          <p:cNvSpPr/>
          <p:nvPr/>
        </p:nvSpPr>
        <p:spPr>
          <a:xfrm>
            <a:off x="15856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3</a:t>
            </a:r>
            <a:endParaRPr b="1" sz="1000"/>
          </a:p>
        </p:txBody>
      </p:sp>
      <p:sp>
        <p:nvSpPr>
          <p:cNvPr id="2065" name="Google Shape;2065;p129"/>
          <p:cNvSpPr/>
          <p:nvPr/>
        </p:nvSpPr>
        <p:spPr>
          <a:xfrm>
            <a:off x="7552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6</a:t>
            </a:r>
            <a:endParaRPr b="1" sz="1000"/>
          </a:p>
        </p:txBody>
      </p:sp>
      <p:sp>
        <p:nvSpPr>
          <p:cNvPr id="2066" name="Google Shape;2066;p129"/>
          <p:cNvSpPr/>
          <p:nvPr/>
        </p:nvSpPr>
        <p:spPr>
          <a:xfrm>
            <a:off x="11704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7</a:t>
            </a:r>
            <a:endParaRPr b="1" sz="1000"/>
          </a:p>
        </p:txBody>
      </p:sp>
      <p:sp>
        <p:nvSpPr>
          <p:cNvPr id="2067" name="Google Shape;2067;p129"/>
          <p:cNvSpPr/>
          <p:nvPr/>
        </p:nvSpPr>
        <p:spPr>
          <a:xfrm>
            <a:off x="15856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8</a:t>
            </a:r>
            <a:endParaRPr b="1" sz="1000"/>
          </a:p>
        </p:txBody>
      </p:sp>
      <p:sp>
        <p:nvSpPr>
          <p:cNvPr id="2068" name="Google Shape;2068;p129"/>
          <p:cNvSpPr/>
          <p:nvPr/>
        </p:nvSpPr>
        <p:spPr>
          <a:xfrm>
            <a:off x="7552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1</a:t>
            </a:r>
            <a:endParaRPr b="1"/>
          </a:p>
        </p:txBody>
      </p:sp>
      <p:sp>
        <p:nvSpPr>
          <p:cNvPr id="2069" name="Google Shape;2069;p129"/>
          <p:cNvSpPr/>
          <p:nvPr/>
        </p:nvSpPr>
        <p:spPr>
          <a:xfrm>
            <a:off x="11704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endParaRPr b="1"/>
          </a:p>
        </p:txBody>
      </p:sp>
      <p:sp>
        <p:nvSpPr>
          <p:cNvPr id="2070" name="Google Shape;2070;p129"/>
          <p:cNvSpPr/>
          <p:nvPr/>
        </p:nvSpPr>
        <p:spPr>
          <a:xfrm>
            <a:off x="15856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endParaRPr b="1"/>
          </a:p>
        </p:txBody>
      </p:sp>
      <p:sp>
        <p:nvSpPr>
          <p:cNvPr id="2071" name="Google Shape;2071;p129"/>
          <p:cNvSpPr/>
          <p:nvPr/>
        </p:nvSpPr>
        <p:spPr>
          <a:xfrm>
            <a:off x="7552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6</a:t>
            </a:r>
            <a:endParaRPr b="1"/>
          </a:p>
        </p:txBody>
      </p:sp>
      <p:sp>
        <p:nvSpPr>
          <p:cNvPr id="2072" name="Google Shape;2072;p129"/>
          <p:cNvSpPr/>
          <p:nvPr/>
        </p:nvSpPr>
        <p:spPr>
          <a:xfrm>
            <a:off x="11704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7</a:t>
            </a:r>
            <a:endParaRPr b="1"/>
          </a:p>
        </p:txBody>
      </p:sp>
      <p:sp>
        <p:nvSpPr>
          <p:cNvPr id="2073" name="Google Shape;2073;p129"/>
          <p:cNvSpPr/>
          <p:nvPr/>
        </p:nvSpPr>
        <p:spPr>
          <a:xfrm>
            <a:off x="15856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8</a:t>
            </a:r>
            <a:endParaRPr b="1"/>
          </a:p>
        </p:txBody>
      </p:sp>
      <p:pic>
        <p:nvPicPr>
          <p:cNvPr id="2074" name="Google Shape;2074;p129"/>
          <p:cNvPicPr preferRelativeResize="0"/>
          <p:nvPr/>
        </p:nvPicPr>
        <p:blipFill>
          <a:blip r:embed="rId3">
            <a:alphaModFix/>
          </a:blip>
          <a:stretch>
            <a:fillRect/>
          </a:stretch>
        </p:blipFill>
        <p:spPr>
          <a:xfrm>
            <a:off x="3428150" y="2270005"/>
            <a:ext cx="789000" cy="789025"/>
          </a:xfrm>
          <a:prstGeom prst="rect">
            <a:avLst/>
          </a:prstGeom>
          <a:noFill/>
          <a:ln>
            <a:noFill/>
          </a:ln>
        </p:spPr>
      </p:pic>
      <p:sp>
        <p:nvSpPr>
          <p:cNvPr id="2075" name="Google Shape;2075;p129"/>
          <p:cNvSpPr/>
          <p:nvPr/>
        </p:nvSpPr>
        <p:spPr>
          <a:xfrm>
            <a:off x="20008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4</a:t>
            </a:r>
            <a:endParaRPr b="1" sz="1000"/>
          </a:p>
        </p:txBody>
      </p:sp>
      <p:sp>
        <p:nvSpPr>
          <p:cNvPr id="2076" name="Google Shape;2076;p129"/>
          <p:cNvSpPr/>
          <p:nvPr/>
        </p:nvSpPr>
        <p:spPr>
          <a:xfrm>
            <a:off x="2416075" y="2481500"/>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5</a:t>
            </a:r>
            <a:endParaRPr b="1" sz="1000"/>
          </a:p>
        </p:txBody>
      </p:sp>
      <p:sp>
        <p:nvSpPr>
          <p:cNvPr id="2077" name="Google Shape;2077;p129"/>
          <p:cNvSpPr/>
          <p:nvPr/>
        </p:nvSpPr>
        <p:spPr>
          <a:xfrm>
            <a:off x="20008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9</a:t>
            </a:r>
            <a:endParaRPr b="1" sz="1000"/>
          </a:p>
        </p:txBody>
      </p:sp>
      <p:sp>
        <p:nvSpPr>
          <p:cNvPr id="2078" name="Google Shape;2078;p129"/>
          <p:cNvSpPr/>
          <p:nvPr/>
        </p:nvSpPr>
        <p:spPr>
          <a:xfrm>
            <a:off x="2416075" y="2766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10</a:t>
            </a:r>
            <a:endParaRPr b="1" sz="1000"/>
          </a:p>
        </p:txBody>
      </p:sp>
      <p:sp>
        <p:nvSpPr>
          <p:cNvPr id="2079" name="Google Shape;2079;p129"/>
          <p:cNvSpPr/>
          <p:nvPr/>
        </p:nvSpPr>
        <p:spPr>
          <a:xfrm>
            <a:off x="20008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
        <p:nvSpPr>
          <p:cNvPr id="2080" name="Google Shape;2080;p129"/>
          <p:cNvSpPr/>
          <p:nvPr/>
        </p:nvSpPr>
        <p:spPr>
          <a:xfrm>
            <a:off x="2416075" y="3185325"/>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2081" name="Google Shape;2081;p129"/>
          <p:cNvSpPr/>
          <p:nvPr/>
        </p:nvSpPr>
        <p:spPr>
          <a:xfrm>
            <a:off x="20008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9</a:t>
            </a:r>
            <a:endParaRPr b="1"/>
          </a:p>
        </p:txBody>
      </p:sp>
      <p:sp>
        <p:nvSpPr>
          <p:cNvPr id="2082" name="Google Shape;2082;p129"/>
          <p:cNvSpPr/>
          <p:nvPr/>
        </p:nvSpPr>
        <p:spPr>
          <a:xfrm>
            <a:off x="2416075" y="346130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sp>
        <p:nvSpPr>
          <p:cNvPr id="2083" name="Google Shape;2083;p129"/>
          <p:cNvSpPr/>
          <p:nvPr/>
        </p:nvSpPr>
        <p:spPr>
          <a:xfrm>
            <a:off x="20008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endParaRPr b="1"/>
          </a:p>
        </p:txBody>
      </p:sp>
      <p:sp>
        <p:nvSpPr>
          <p:cNvPr id="2084" name="Google Shape;2084;p129"/>
          <p:cNvSpPr/>
          <p:nvPr/>
        </p:nvSpPr>
        <p:spPr>
          <a:xfrm>
            <a:off x="2416075" y="1821925"/>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endParaRPr b="1"/>
          </a:p>
        </p:txBody>
      </p:sp>
      <p:sp>
        <p:nvSpPr>
          <p:cNvPr id="2085" name="Google Shape;2085;p129"/>
          <p:cNvSpPr/>
          <p:nvPr/>
        </p:nvSpPr>
        <p:spPr>
          <a:xfrm>
            <a:off x="20008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9</a:t>
            </a:r>
            <a:endParaRPr b="1"/>
          </a:p>
        </p:txBody>
      </p:sp>
      <p:sp>
        <p:nvSpPr>
          <p:cNvPr id="2086" name="Google Shape;2086;p129"/>
          <p:cNvSpPr/>
          <p:nvPr/>
        </p:nvSpPr>
        <p:spPr>
          <a:xfrm>
            <a:off x="2416075" y="20888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10</a:t>
            </a:r>
            <a:endParaRPr b="1"/>
          </a:p>
        </p:txBody>
      </p:sp>
      <p:cxnSp>
        <p:nvCxnSpPr>
          <p:cNvPr id="2087" name="Google Shape;2087;p129"/>
          <p:cNvCxnSpPr>
            <a:stCxn id="2074" idx="1"/>
            <a:endCxn id="2079" idx="0"/>
          </p:cNvCxnSpPr>
          <p:nvPr/>
        </p:nvCxnSpPr>
        <p:spPr>
          <a:xfrm flipH="1">
            <a:off x="2177450" y="2664518"/>
            <a:ext cx="1250700" cy="520800"/>
          </a:xfrm>
          <a:prstGeom prst="curvedConnector2">
            <a:avLst/>
          </a:prstGeom>
          <a:noFill/>
          <a:ln cap="flat" cmpd="sng" w="19050">
            <a:solidFill>
              <a:schemeClr val="dk2"/>
            </a:solidFill>
            <a:prstDash val="solid"/>
            <a:round/>
            <a:headEnd len="med" w="med" type="none"/>
            <a:tailEnd len="med" w="med" type="stealth"/>
          </a:ln>
        </p:spPr>
      </p:cxnSp>
      <p:cxnSp>
        <p:nvCxnSpPr>
          <p:cNvPr id="2088" name="Google Shape;2088;p129"/>
          <p:cNvCxnSpPr>
            <a:stCxn id="2074" idx="1"/>
            <a:endCxn id="2080" idx="0"/>
          </p:cNvCxnSpPr>
          <p:nvPr/>
        </p:nvCxnSpPr>
        <p:spPr>
          <a:xfrm flipH="1">
            <a:off x="2592650" y="2664518"/>
            <a:ext cx="835500" cy="520800"/>
          </a:xfrm>
          <a:prstGeom prst="curvedConnector2">
            <a:avLst/>
          </a:prstGeom>
          <a:noFill/>
          <a:ln cap="flat" cmpd="sng" w="19050">
            <a:solidFill>
              <a:schemeClr val="dk2"/>
            </a:solidFill>
            <a:prstDash val="solid"/>
            <a:round/>
            <a:headEnd len="med" w="med" type="none"/>
            <a:tailEnd len="med" w="med" type="stealth"/>
          </a:ln>
        </p:spPr>
      </p:cxnSp>
      <p:cxnSp>
        <p:nvCxnSpPr>
          <p:cNvPr id="2089" name="Google Shape;2089;p129"/>
          <p:cNvCxnSpPr>
            <a:stCxn id="2074" idx="1"/>
            <a:endCxn id="2073" idx="2"/>
          </p:cNvCxnSpPr>
          <p:nvPr/>
        </p:nvCxnSpPr>
        <p:spPr>
          <a:xfrm flipH="1">
            <a:off x="1762250" y="2664518"/>
            <a:ext cx="1665900" cy="978000"/>
          </a:xfrm>
          <a:prstGeom prst="curvedConnector4">
            <a:avLst>
              <a:gd fmla="val 44693" name="adj1"/>
              <a:gd fmla="val 124346" name="adj2"/>
            </a:avLst>
          </a:prstGeom>
          <a:noFill/>
          <a:ln cap="flat" cmpd="sng" w="19050">
            <a:solidFill>
              <a:schemeClr val="dk2"/>
            </a:solidFill>
            <a:prstDash val="solid"/>
            <a:round/>
            <a:headEnd len="med" w="med" type="none"/>
            <a:tailEnd len="med" w="med" type="stealth"/>
          </a:ln>
        </p:spPr>
      </p:cxnSp>
      <p:cxnSp>
        <p:nvCxnSpPr>
          <p:cNvPr id="2090" name="Google Shape;2090;p129"/>
          <p:cNvCxnSpPr>
            <a:stCxn id="2074" idx="1"/>
            <a:endCxn id="2071" idx="2"/>
          </p:cNvCxnSpPr>
          <p:nvPr/>
        </p:nvCxnSpPr>
        <p:spPr>
          <a:xfrm flipH="1">
            <a:off x="931850" y="2664518"/>
            <a:ext cx="2496300" cy="978000"/>
          </a:xfrm>
          <a:prstGeom prst="curvedConnector4">
            <a:avLst>
              <a:gd fmla="val 46458" name="adj1"/>
              <a:gd fmla="val 124346" name="adj2"/>
            </a:avLst>
          </a:prstGeom>
          <a:noFill/>
          <a:ln cap="flat" cmpd="sng" w="19050">
            <a:solidFill>
              <a:schemeClr val="dk2"/>
            </a:solidFill>
            <a:prstDash val="solid"/>
            <a:round/>
            <a:headEnd len="med" w="med" type="none"/>
            <a:tailEnd len="med" w="med" type="stealth"/>
          </a:ln>
        </p:spPr>
      </p:cxnSp>
      <p:cxnSp>
        <p:nvCxnSpPr>
          <p:cNvPr id="2091" name="Google Shape;2091;p129"/>
          <p:cNvCxnSpPr>
            <a:stCxn id="2074" idx="1"/>
            <a:endCxn id="2069" idx="0"/>
          </p:cNvCxnSpPr>
          <p:nvPr/>
        </p:nvCxnSpPr>
        <p:spPr>
          <a:xfrm flipH="1">
            <a:off x="1347050" y="2664518"/>
            <a:ext cx="2081100" cy="520800"/>
          </a:xfrm>
          <a:prstGeom prst="curvedConnector2">
            <a:avLst/>
          </a:prstGeom>
          <a:noFill/>
          <a:ln cap="flat" cmpd="sng" w="19050">
            <a:solidFill>
              <a:schemeClr val="dk2"/>
            </a:solidFill>
            <a:prstDash val="solid"/>
            <a:round/>
            <a:headEnd len="med" w="med" type="none"/>
            <a:tailEnd len="med" w="med" type="stealth"/>
          </a:ln>
        </p:spPr>
      </p:cxnSp>
      <p:sp>
        <p:nvSpPr>
          <p:cNvPr id="2092" name="Google Shape;2092;p129"/>
          <p:cNvSpPr/>
          <p:nvPr/>
        </p:nvSpPr>
        <p:spPr>
          <a:xfrm>
            <a:off x="1147675" y="31206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29"/>
          <p:cNvSpPr/>
          <p:nvPr/>
        </p:nvSpPr>
        <p:spPr>
          <a:xfrm>
            <a:off x="1978075" y="31430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29"/>
          <p:cNvSpPr/>
          <p:nvPr/>
        </p:nvSpPr>
        <p:spPr>
          <a:xfrm>
            <a:off x="2393275" y="3143075"/>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29"/>
          <p:cNvSpPr/>
          <p:nvPr/>
        </p:nvSpPr>
        <p:spPr>
          <a:xfrm>
            <a:off x="709675" y="34145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29"/>
          <p:cNvSpPr/>
          <p:nvPr/>
        </p:nvSpPr>
        <p:spPr>
          <a:xfrm>
            <a:off x="1551475" y="341450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29"/>
          <p:cNvSpPr txBox="1"/>
          <p:nvPr/>
        </p:nvSpPr>
        <p:spPr>
          <a:xfrm>
            <a:off x="1830200" y="3887325"/>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 1</a:t>
            </a:r>
            <a:endParaRPr b="1"/>
          </a:p>
        </p:txBody>
      </p:sp>
      <p:sp>
        <p:nvSpPr>
          <p:cNvPr id="2098" name="Google Shape;2098;p129"/>
          <p:cNvSpPr txBox="1"/>
          <p:nvPr/>
        </p:nvSpPr>
        <p:spPr>
          <a:xfrm>
            <a:off x="3246463" y="3002600"/>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CPU</a:t>
            </a:r>
            <a:endParaRPr b="1"/>
          </a:p>
        </p:txBody>
      </p:sp>
      <p:grpSp>
        <p:nvGrpSpPr>
          <p:cNvPr id="2099" name="Google Shape;2099;p129"/>
          <p:cNvGrpSpPr/>
          <p:nvPr/>
        </p:nvGrpSpPr>
        <p:grpSpPr>
          <a:xfrm>
            <a:off x="4815472" y="1378296"/>
            <a:ext cx="4000454" cy="2386887"/>
            <a:chOff x="1024050" y="2751675"/>
            <a:chExt cx="1368425" cy="1788600"/>
          </a:xfrm>
        </p:grpSpPr>
        <p:sp>
          <p:nvSpPr>
            <p:cNvPr id="2100" name="Google Shape;2100;p129"/>
            <p:cNvSpPr/>
            <p:nvPr/>
          </p:nvSpPr>
          <p:spPr>
            <a:xfrm>
              <a:off x="1024050" y="37609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29"/>
            <p:cNvSpPr/>
            <p:nvPr/>
          </p:nvSpPr>
          <p:spPr>
            <a:xfrm>
              <a:off x="1024050" y="326082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29"/>
            <p:cNvSpPr/>
            <p:nvPr/>
          </p:nvSpPr>
          <p:spPr>
            <a:xfrm>
              <a:off x="1024050" y="2751675"/>
              <a:ext cx="1368425" cy="779350"/>
            </a:xfrm>
            <a:prstGeom prst="flowChartMagneticDisk">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3" name="Google Shape;2103;p129"/>
          <p:cNvSpPr/>
          <p:nvPr/>
        </p:nvSpPr>
        <p:spPr>
          <a:xfrm>
            <a:off x="5061900" y="1821913"/>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11</a:t>
            </a:r>
            <a:endParaRPr b="1"/>
          </a:p>
        </p:txBody>
      </p:sp>
      <p:sp>
        <p:nvSpPr>
          <p:cNvPr id="2104" name="Google Shape;2104;p129"/>
          <p:cNvSpPr/>
          <p:nvPr/>
        </p:nvSpPr>
        <p:spPr>
          <a:xfrm>
            <a:off x="5477100" y="1821913"/>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12</a:t>
            </a:r>
            <a:endParaRPr b="1"/>
          </a:p>
        </p:txBody>
      </p:sp>
      <p:sp>
        <p:nvSpPr>
          <p:cNvPr id="2105" name="Google Shape;2105;p129"/>
          <p:cNvSpPr/>
          <p:nvPr/>
        </p:nvSpPr>
        <p:spPr>
          <a:xfrm>
            <a:off x="5892300" y="1821913"/>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13</a:t>
            </a:r>
            <a:endParaRPr b="1"/>
          </a:p>
        </p:txBody>
      </p:sp>
      <p:sp>
        <p:nvSpPr>
          <p:cNvPr id="2106" name="Google Shape;2106;p129"/>
          <p:cNvSpPr/>
          <p:nvPr/>
        </p:nvSpPr>
        <p:spPr>
          <a:xfrm>
            <a:off x="5061900" y="2088788"/>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16</a:t>
            </a:r>
            <a:endParaRPr b="1"/>
          </a:p>
        </p:txBody>
      </p:sp>
      <p:sp>
        <p:nvSpPr>
          <p:cNvPr id="2107" name="Google Shape;2107;p129"/>
          <p:cNvSpPr/>
          <p:nvPr/>
        </p:nvSpPr>
        <p:spPr>
          <a:xfrm>
            <a:off x="5477100" y="2088788"/>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17</a:t>
            </a:r>
            <a:endParaRPr b="1"/>
          </a:p>
        </p:txBody>
      </p:sp>
      <p:sp>
        <p:nvSpPr>
          <p:cNvPr id="2108" name="Google Shape;2108;p129"/>
          <p:cNvSpPr/>
          <p:nvPr/>
        </p:nvSpPr>
        <p:spPr>
          <a:xfrm>
            <a:off x="5892300" y="2088788"/>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18</a:t>
            </a:r>
            <a:endParaRPr b="1"/>
          </a:p>
        </p:txBody>
      </p:sp>
      <p:sp>
        <p:nvSpPr>
          <p:cNvPr id="2109" name="Google Shape;2109;p129"/>
          <p:cNvSpPr/>
          <p:nvPr/>
        </p:nvSpPr>
        <p:spPr>
          <a:xfrm>
            <a:off x="5061900" y="2481488"/>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11</a:t>
            </a:r>
            <a:endParaRPr b="1" sz="1000"/>
          </a:p>
        </p:txBody>
      </p:sp>
      <p:sp>
        <p:nvSpPr>
          <p:cNvPr id="2110" name="Google Shape;2110;p129"/>
          <p:cNvSpPr/>
          <p:nvPr/>
        </p:nvSpPr>
        <p:spPr>
          <a:xfrm>
            <a:off x="5477100" y="2481488"/>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12</a:t>
            </a:r>
            <a:endParaRPr b="1" sz="1000"/>
          </a:p>
        </p:txBody>
      </p:sp>
      <p:sp>
        <p:nvSpPr>
          <p:cNvPr id="2111" name="Google Shape;2111;p129"/>
          <p:cNvSpPr/>
          <p:nvPr/>
        </p:nvSpPr>
        <p:spPr>
          <a:xfrm>
            <a:off x="5892300" y="2481488"/>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13</a:t>
            </a:r>
            <a:endParaRPr b="1" sz="1000"/>
          </a:p>
        </p:txBody>
      </p:sp>
      <p:sp>
        <p:nvSpPr>
          <p:cNvPr id="2112" name="Google Shape;2112;p129"/>
          <p:cNvSpPr/>
          <p:nvPr/>
        </p:nvSpPr>
        <p:spPr>
          <a:xfrm>
            <a:off x="5061900" y="2766513"/>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16</a:t>
            </a:r>
            <a:endParaRPr b="1" sz="1000"/>
          </a:p>
        </p:txBody>
      </p:sp>
      <p:sp>
        <p:nvSpPr>
          <p:cNvPr id="2113" name="Google Shape;2113;p129"/>
          <p:cNvSpPr/>
          <p:nvPr/>
        </p:nvSpPr>
        <p:spPr>
          <a:xfrm>
            <a:off x="5477100" y="2766513"/>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17</a:t>
            </a:r>
            <a:endParaRPr b="1" sz="1000"/>
          </a:p>
        </p:txBody>
      </p:sp>
      <p:sp>
        <p:nvSpPr>
          <p:cNvPr id="2114" name="Google Shape;2114;p129"/>
          <p:cNvSpPr/>
          <p:nvPr/>
        </p:nvSpPr>
        <p:spPr>
          <a:xfrm>
            <a:off x="5892300" y="2766513"/>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18</a:t>
            </a:r>
            <a:endParaRPr b="1" sz="1000"/>
          </a:p>
        </p:txBody>
      </p:sp>
      <p:sp>
        <p:nvSpPr>
          <p:cNvPr id="2115" name="Google Shape;2115;p129"/>
          <p:cNvSpPr/>
          <p:nvPr/>
        </p:nvSpPr>
        <p:spPr>
          <a:xfrm>
            <a:off x="5061900" y="3185313"/>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11</a:t>
            </a:r>
            <a:endParaRPr b="1"/>
          </a:p>
        </p:txBody>
      </p:sp>
      <p:sp>
        <p:nvSpPr>
          <p:cNvPr id="2116" name="Google Shape;2116;p129"/>
          <p:cNvSpPr/>
          <p:nvPr/>
        </p:nvSpPr>
        <p:spPr>
          <a:xfrm>
            <a:off x="5477100" y="3185313"/>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12</a:t>
            </a:r>
            <a:endParaRPr b="1"/>
          </a:p>
        </p:txBody>
      </p:sp>
      <p:sp>
        <p:nvSpPr>
          <p:cNvPr id="2117" name="Google Shape;2117;p129"/>
          <p:cNvSpPr/>
          <p:nvPr/>
        </p:nvSpPr>
        <p:spPr>
          <a:xfrm>
            <a:off x="5892300" y="3185313"/>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13</a:t>
            </a:r>
            <a:endParaRPr b="1"/>
          </a:p>
        </p:txBody>
      </p:sp>
      <p:sp>
        <p:nvSpPr>
          <p:cNvPr id="2118" name="Google Shape;2118;p129"/>
          <p:cNvSpPr/>
          <p:nvPr/>
        </p:nvSpPr>
        <p:spPr>
          <a:xfrm>
            <a:off x="5061900" y="3461288"/>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16</a:t>
            </a:r>
            <a:endParaRPr b="1"/>
          </a:p>
        </p:txBody>
      </p:sp>
      <p:sp>
        <p:nvSpPr>
          <p:cNvPr id="2119" name="Google Shape;2119;p129"/>
          <p:cNvSpPr/>
          <p:nvPr/>
        </p:nvSpPr>
        <p:spPr>
          <a:xfrm>
            <a:off x="5477100" y="3461288"/>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17</a:t>
            </a:r>
            <a:endParaRPr b="1"/>
          </a:p>
        </p:txBody>
      </p:sp>
      <p:sp>
        <p:nvSpPr>
          <p:cNvPr id="2120" name="Google Shape;2120;p129"/>
          <p:cNvSpPr/>
          <p:nvPr/>
        </p:nvSpPr>
        <p:spPr>
          <a:xfrm>
            <a:off x="5892300" y="3461288"/>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18</a:t>
            </a:r>
            <a:endParaRPr b="1"/>
          </a:p>
        </p:txBody>
      </p:sp>
      <p:pic>
        <p:nvPicPr>
          <p:cNvPr id="2121" name="Google Shape;2121;p129"/>
          <p:cNvPicPr preferRelativeResize="0"/>
          <p:nvPr/>
        </p:nvPicPr>
        <p:blipFill>
          <a:blip r:embed="rId3">
            <a:alphaModFix/>
          </a:blip>
          <a:stretch>
            <a:fillRect/>
          </a:stretch>
        </p:blipFill>
        <p:spPr>
          <a:xfrm>
            <a:off x="7734775" y="2269992"/>
            <a:ext cx="789000" cy="789025"/>
          </a:xfrm>
          <a:prstGeom prst="rect">
            <a:avLst/>
          </a:prstGeom>
          <a:noFill/>
          <a:ln>
            <a:noFill/>
          </a:ln>
        </p:spPr>
      </p:pic>
      <p:sp>
        <p:nvSpPr>
          <p:cNvPr id="2122" name="Google Shape;2122;p129"/>
          <p:cNvSpPr/>
          <p:nvPr/>
        </p:nvSpPr>
        <p:spPr>
          <a:xfrm>
            <a:off x="6307500" y="2481488"/>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14</a:t>
            </a:r>
            <a:endParaRPr b="1" sz="1000"/>
          </a:p>
        </p:txBody>
      </p:sp>
      <p:sp>
        <p:nvSpPr>
          <p:cNvPr id="2123" name="Google Shape;2123;p129"/>
          <p:cNvSpPr/>
          <p:nvPr/>
        </p:nvSpPr>
        <p:spPr>
          <a:xfrm>
            <a:off x="6722700" y="2481488"/>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15</a:t>
            </a:r>
            <a:endParaRPr b="1" sz="1000"/>
          </a:p>
        </p:txBody>
      </p:sp>
      <p:sp>
        <p:nvSpPr>
          <p:cNvPr id="2124" name="Google Shape;2124;p129"/>
          <p:cNvSpPr/>
          <p:nvPr/>
        </p:nvSpPr>
        <p:spPr>
          <a:xfrm>
            <a:off x="6307500" y="2766513"/>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19</a:t>
            </a:r>
            <a:endParaRPr b="1" sz="1000"/>
          </a:p>
        </p:txBody>
      </p:sp>
      <p:sp>
        <p:nvSpPr>
          <p:cNvPr id="2125" name="Google Shape;2125;p129"/>
          <p:cNvSpPr/>
          <p:nvPr/>
        </p:nvSpPr>
        <p:spPr>
          <a:xfrm>
            <a:off x="6722700" y="2766513"/>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sz="1000"/>
              <a:t>20</a:t>
            </a:r>
            <a:endParaRPr b="1" sz="1000"/>
          </a:p>
        </p:txBody>
      </p:sp>
      <p:sp>
        <p:nvSpPr>
          <p:cNvPr id="2126" name="Google Shape;2126;p129"/>
          <p:cNvSpPr/>
          <p:nvPr/>
        </p:nvSpPr>
        <p:spPr>
          <a:xfrm>
            <a:off x="6307500" y="3185313"/>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b="1" lang="en"/>
              <a:t>14</a:t>
            </a:r>
            <a:endParaRPr b="1"/>
          </a:p>
        </p:txBody>
      </p:sp>
      <p:sp>
        <p:nvSpPr>
          <p:cNvPr id="2127" name="Google Shape;2127;p129"/>
          <p:cNvSpPr/>
          <p:nvPr/>
        </p:nvSpPr>
        <p:spPr>
          <a:xfrm>
            <a:off x="6722700" y="3185313"/>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15</a:t>
            </a:r>
            <a:endParaRPr b="1"/>
          </a:p>
        </p:txBody>
      </p:sp>
      <p:sp>
        <p:nvSpPr>
          <p:cNvPr id="2128" name="Google Shape;2128;p129"/>
          <p:cNvSpPr/>
          <p:nvPr/>
        </p:nvSpPr>
        <p:spPr>
          <a:xfrm>
            <a:off x="6307500" y="3461288"/>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19</a:t>
            </a:r>
            <a:endParaRPr b="1"/>
          </a:p>
        </p:txBody>
      </p:sp>
      <p:sp>
        <p:nvSpPr>
          <p:cNvPr id="2129" name="Google Shape;2129;p129"/>
          <p:cNvSpPr/>
          <p:nvPr/>
        </p:nvSpPr>
        <p:spPr>
          <a:xfrm>
            <a:off x="6722700" y="3461288"/>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20</a:t>
            </a:r>
            <a:endParaRPr b="1"/>
          </a:p>
        </p:txBody>
      </p:sp>
      <p:sp>
        <p:nvSpPr>
          <p:cNvPr id="2130" name="Google Shape;2130;p129"/>
          <p:cNvSpPr/>
          <p:nvPr/>
        </p:nvSpPr>
        <p:spPr>
          <a:xfrm>
            <a:off x="6307500" y="1821913"/>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14</a:t>
            </a:r>
            <a:endParaRPr b="1"/>
          </a:p>
        </p:txBody>
      </p:sp>
      <p:sp>
        <p:nvSpPr>
          <p:cNvPr id="2131" name="Google Shape;2131;p129"/>
          <p:cNvSpPr/>
          <p:nvPr/>
        </p:nvSpPr>
        <p:spPr>
          <a:xfrm>
            <a:off x="6722700" y="1821913"/>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15</a:t>
            </a:r>
            <a:endParaRPr b="1"/>
          </a:p>
        </p:txBody>
      </p:sp>
      <p:sp>
        <p:nvSpPr>
          <p:cNvPr id="2132" name="Google Shape;2132;p129"/>
          <p:cNvSpPr/>
          <p:nvPr/>
        </p:nvSpPr>
        <p:spPr>
          <a:xfrm>
            <a:off x="6307500" y="2088788"/>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19</a:t>
            </a:r>
            <a:endParaRPr b="1"/>
          </a:p>
        </p:txBody>
      </p:sp>
      <p:sp>
        <p:nvSpPr>
          <p:cNvPr id="2133" name="Google Shape;2133;p129"/>
          <p:cNvSpPr/>
          <p:nvPr/>
        </p:nvSpPr>
        <p:spPr>
          <a:xfrm>
            <a:off x="6722700" y="2088788"/>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en"/>
              <a:t>20</a:t>
            </a:r>
            <a:endParaRPr b="1"/>
          </a:p>
        </p:txBody>
      </p:sp>
      <p:cxnSp>
        <p:nvCxnSpPr>
          <p:cNvPr id="2134" name="Google Shape;2134;p129"/>
          <p:cNvCxnSpPr>
            <a:stCxn id="2121" idx="1"/>
            <a:endCxn id="2115" idx="0"/>
          </p:cNvCxnSpPr>
          <p:nvPr/>
        </p:nvCxnSpPr>
        <p:spPr>
          <a:xfrm flipH="1">
            <a:off x="5238475" y="2664505"/>
            <a:ext cx="2496300" cy="520800"/>
          </a:xfrm>
          <a:prstGeom prst="curvedConnector2">
            <a:avLst/>
          </a:prstGeom>
          <a:noFill/>
          <a:ln cap="flat" cmpd="sng" w="19050">
            <a:solidFill>
              <a:schemeClr val="dk2"/>
            </a:solidFill>
            <a:prstDash val="solid"/>
            <a:round/>
            <a:headEnd len="med" w="med" type="none"/>
            <a:tailEnd len="med" w="med" type="stealth"/>
          </a:ln>
        </p:spPr>
      </p:cxnSp>
      <p:cxnSp>
        <p:nvCxnSpPr>
          <p:cNvPr id="2135" name="Google Shape;2135;p129"/>
          <p:cNvCxnSpPr>
            <a:stCxn id="2121" idx="1"/>
            <a:endCxn id="2129" idx="2"/>
          </p:cNvCxnSpPr>
          <p:nvPr/>
        </p:nvCxnSpPr>
        <p:spPr>
          <a:xfrm flipH="1">
            <a:off x="6899275" y="2664505"/>
            <a:ext cx="835500" cy="978000"/>
          </a:xfrm>
          <a:prstGeom prst="curvedConnector4">
            <a:avLst>
              <a:gd fmla="val 39418" name="adj1"/>
              <a:gd fmla="val 124346" name="adj2"/>
            </a:avLst>
          </a:prstGeom>
          <a:noFill/>
          <a:ln cap="flat" cmpd="sng" w="19050">
            <a:solidFill>
              <a:schemeClr val="dk2"/>
            </a:solidFill>
            <a:prstDash val="solid"/>
            <a:round/>
            <a:headEnd len="med" w="med" type="none"/>
            <a:tailEnd len="med" w="med" type="stealth"/>
          </a:ln>
        </p:spPr>
      </p:cxnSp>
      <p:cxnSp>
        <p:nvCxnSpPr>
          <p:cNvPr id="2136" name="Google Shape;2136;p129"/>
          <p:cNvCxnSpPr>
            <a:stCxn id="2121" idx="1"/>
            <a:endCxn id="2128" idx="2"/>
          </p:cNvCxnSpPr>
          <p:nvPr/>
        </p:nvCxnSpPr>
        <p:spPr>
          <a:xfrm flipH="1">
            <a:off x="6484075" y="2664505"/>
            <a:ext cx="1250700" cy="978000"/>
          </a:xfrm>
          <a:prstGeom prst="curvedConnector4">
            <a:avLst>
              <a:gd fmla="val 42931" name="adj1"/>
              <a:gd fmla="val 124346" name="adj2"/>
            </a:avLst>
          </a:prstGeom>
          <a:noFill/>
          <a:ln cap="flat" cmpd="sng" w="19050">
            <a:solidFill>
              <a:schemeClr val="dk2"/>
            </a:solidFill>
            <a:prstDash val="solid"/>
            <a:round/>
            <a:headEnd len="med" w="med" type="none"/>
            <a:tailEnd len="med" w="med" type="stealth"/>
          </a:ln>
        </p:spPr>
      </p:cxnSp>
      <p:cxnSp>
        <p:nvCxnSpPr>
          <p:cNvPr id="2137" name="Google Shape;2137;p129"/>
          <p:cNvCxnSpPr>
            <a:stCxn id="2121" idx="1"/>
            <a:endCxn id="2116" idx="0"/>
          </p:cNvCxnSpPr>
          <p:nvPr/>
        </p:nvCxnSpPr>
        <p:spPr>
          <a:xfrm flipH="1">
            <a:off x="5653675" y="2664505"/>
            <a:ext cx="2081100" cy="520800"/>
          </a:xfrm>
          <a:prstGeom prst="curvedConnector2">
            <a:avLst/>
          </a:prstGeom>
          <a:noFill/>
          <a:ln cap="flat" cmpd="sng" w="19050">
            <a:solidFill>
              <a:schemeClr val="dk2"/>
            </a:solidFill>
            <a:prstDash val="solid"/>
            <a:round/>
            <a:headEnd len="med" w="med" type="none"/>
            <a:tailEnd len="med" w="med" type="stealth"/>
          </a:ln>
        </p:spPr>
      </p:cxnSp>
      <p:sp>
        <p:nvSpPr>
          <p:cNvPr id="2138" name="Google Shape;2138;p129"/>
          <p:cNvSpPr/>
          <p:nvPr/>
        </p:nvSpPr>
        <p:spPr>
          <a:xfrm>
            <a:off x="5039100" y="3141063"/>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39" name="Google Shape;2139;p129"/>
          <p:cNvSpPr txBox="1"/>
          <p:nvPr/>
        </p:nvSpPr>
        <p:spPr>
          <a:xfrm>
            <a:off x="6136825" y="3887313"/>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Server 2</a:t>
            </a:r>
            <a:endParaRPr b="1"/>
          </a:p>
        </p:txBody>
      </p:sp>
      <p:sp>
        <p:nvSpPr>
          <p:cNvPr id="2140" name="Google Shape;2140;p129"/>
          <p:cNvSpPr txBox="1"/>
          <p:nvPr/>
        </p:nvSpPr>
        <p:spPr>
          <a:xfrm>
            <a:off x="7553088" y="3002588"/>
            <a:ext cx="11148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CPU</a:t>
            </a:r>
            <a:endParaRPr b="1"/>
          </a:p>
        </p:txBody>
      </p:sp>
      <p:sp>
        <p:nvSpPr>
          <p:cNvPr id="2141" name="Google Shape;2141;p129"/>
          <p:cNvSpPr/>
          <p:nvPr/>
        </p:nvSpPr>
        <p:spPr>
          <a:xfrm>
            <a:off x="5465700" y="3141063"/>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2" name="Google Shape;2142;p129"/>
          <p:cNvSpPr/>
          <p:nvPr/>
        </p:nvSpPr>
        <p:spPr>
          <a:xfrm>
            <a:off x="6284700" y="339935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3" name="Google Shape;2143;p129"/>
          <p:cNvSpPr/>
          <p:nvPr/>
        </p:nvSpPr>
        <p:spPr>
          <a:xfrm>
            <a:off x="6699900" y="3399350"/>
            <a:ext cx="399000" cy="273900"/>
          </a:xfrm>
          <a:prstGeom prst="roundRect">
            <a:avLst>
              <a:gd fmla="val 39814" name="adj"/>
            </a:avLst>
          </a:prstGeom>
          <a:noFill/>
          <a:ln cap="flat" cmpd="sng" w="19050">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4" name="Google Shape;2144;p129"/>
          <p:cNvSpPr txBox="1"/>
          <p:nvPr/>
        </p:nvSpPr>
        <p:spPr>
          <a:xfrm>
            <a:off x="228600" y="760950"/>
            <a:ext cx="62421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Processing Edge-Induced WHERE/ACCUM clause distributedly</a:t>
            </a:r>
            <a:endParaRPr b="1"/>
          </a:p>
        </p:txBody>
      </p:sp>
      <p:sp>
        <p:nvSpPr>
          <p:cNvPr id="2145" name="Google Shape;2145;p129"/>
          <p:cNvSpPr/>
          <p:nvPr/>
        </p:nvSpPr>
        <p:spPr>
          <a:xfrm>
            <a:off x="7370975" y="290200"/>
            <a:ext cx="353400" cy="181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146" name="Google Shape;2146;p129"/>
          <p:cNvSpPr/>
          <p:nvPr/>
        </p:nvSpPr>
        <p:spPr>
          <a:xfrm>
            <a:off x="7370975" y="623525"/>
            <a:ext cx="353400" cy="181200"/>
          </a:xfrm>
          <a:prstGeom prst="roundRect">
            <a:avLst>
              <a:gd fmla="val 16667" name="adj"/>
            </a:avLst>
          </a:prstGeom>
          <a:gradFill>
            <a:gsLst>
              <a:gs pos="0">
                <a:srgbClr val="DCECD5"/>
              </a:gs>
              <a:gs pos="100000">
                <a:srgbClr val="93BC81"/>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p>
        </p:txBody>
      </p:sp>
      <p:sp>
        <p:nvSpPr>
          <p:cNvPr id="2147" name="Google Shape;2147;p129"/>
          <p:cNvSpPr/>
          <p:nvPr/>
        </p:nvSpPr>
        <p:spPr>
          <a:xfrm>
            <a:off x="7370975" y="956850"/>
            <a:ext cx="353400" cy="181200"/>
          </a:xfrm>
          <a:prstGeom prst="roundRect">
            <a:avLst>
              <a:gd fmla="val 16667" name="adj"/>
            </a:avLst>
          </a:prstGeom>
          <a:gradFill>
            <a:gsLst>
              <a:gs pos="0">
                <a:srgbClr val="D4E5F5"/>
              </a:gs>
              <a:gs pos="100000">
                <a:srgbClr val="70A4D5"/>
              </a:gs>
            </a:gsLst>
            <a:lin ang="5400012" scaled="0"/>
          </a:gra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148" name="Google Shape;2148;p129"/>
          <p:cNvSpPr txBox="1"/>
          <p:nvPr/>
        </p:nvSpPr>
        <p:spPr>
          <a:xfrm>
            <a:off x="7813700" y="269650"/>
            <a:ext cx="5982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IDS</a:t>
            </a:r>
            <a:endParaRPr b="1"/>
          </a:p>
        </p:txBody>
      </p:sp>
      <p:sp>
        <p:nvSpPr>
          <p:cNvPr id="2149" name="Google Shape;2149;p129"/>
          <p:cNvSpPr txBox="1"/>
          <p:nvPr/>
        </p:nvSpPr>
        <p:spPr>
          <a:xfrm>
            <a:off x="7813700" y="639125"/>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VERTEX</a:t>
            </a:r>
            <a:endParaRPr b="1"/>
          </a:p>
        </p:txBody>
      </p:sp>
      <p:sp>
        <p:nvSpPr>
          <p:cNvPr id="2150" name="Google Shape;2150;p129"/>
          <p:cNvSpPr txBox="1"/>
          <p:nvPr/>
        </p:nvSpPr>
        <p:spPr>
          <a:xfrm>
            <a:off x="7813700" y="946500"/>
            <a:ext cx="1114800" cy="20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EDGE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Clr>
                <a:schemeClr val="dk1"/>
              </a:buClr>
              <a:buSzPts val="1100"/>
              <a:buFont typeface="Arial"/>
              <a:buNone/>
            </a:pPr>
            <a:r>
              <a:rPr b="0" lang="en" sz="3200"/>
              <a:t>The Basics</a:t>
            </a:r>
            <a:endParaRPr b="0" sz="3200"/>
          </a:p>
        </p:txBody>
      </p:sp>
      <p:sp>
        <p:nvSpPr>
          <p:cNvPr id="465" name="Google Shape;465;p58"/>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
              <a:t>The query always starts with a seed vertex set - that is where your traversal logic originates from</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Start from a single vertex: </a:t>
            </a:r>
            <a:endParaRPr/>
          </a:p>
          <a:p>
            <a:pPr indent="0" lvl="0" marL="0" rtl="0" algn="l">
              <a:spcBef>
                <a:spcPts val="800"/>
              </a:spcBef>
              <a:spcAft>
                <a:spcPts val="0"/>
              </a:spcAft>
              <a:buNone/>
            </a:pPr>
            <a:r>
              <a:t/>
            </a:r>
            <a:endParaRPr/>
          </a:p>
        </p:txBody>
      </p:sp>
      <p:sp>
        <p:nvSpPr>
          <p:cNvPr id="466" name="Google Shape;466;p58"/>
          <p:cNvSpPr txBox="1"/>
          <p:nvPr/>
        </p:nvSpPr>
        <p:spPr>
          <a:xfrm>
            <a:off x="268650" y="2765700"/>
            <a:ext cx="5241300" cy="13464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CREATE QUERY example(VERTEX input_ver) FOR GRAPH g {</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    </a:t>
            </a:r>
            <a:r>
              <a:rPr b="1" lang="en">
                <a:solidFill>
                  <a:srgbClr val="A64D79"/>
                </a:solidFill>
                <a:latin typeface="Century Gothic"/>
                <a:ea typeface="Century Gothic"/>
                <a:cs typeface="Century Gothic"/>
                <a:sym typeface="Century Gothic"/>
              </a:rPr>
              <a:t>start_set</a:t>
            </a:r>
            <a:r>
              <a:rPr lang="en">
                <a:solidFill>
                  <a:schemeClr val="dk1"/>
                </a:solidFill>
                <a:latin typeface="Century Gothic"/>
                <a:ea typeface="Century Gothic"/>
                <a:cs typeface="Century Gothic"/>
                <a:sym typeface="Century Gothic"/>
              </a:rPr>
              <a:t> = {input_ver};</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    ….</a:t>
            </a:r>
            <a:endParaRPr>
              <a:solidFill>
                <a:schemeClr val="dk1"/>
              </a:solidFill>
              <a:latin typeface="Century Gothic"/>
              <a:ea typeface="Century Gothic"/>
              <a:cs typeface="Century Gothic"/>
              <a:sym typeface="Century Gothic"/>
            </a:endParaRPr>
          </a:p>
          <a:p>
            <a:pPr indent="0" lvl="0" marL="0" marR="63500" rtl="0" algn="l">
              <a:lnSpc>
                <a:spcPct val="140000"/>
              </a:lnSpc>
              <a:spcBef>
                <a:spcPts val="400"/>
              </a:spcBef>
              <a:spcAft>
                <a:spcPts val="400"/>
              </a:spcAft>
              <a:buNone/>
            </a:pPr>
            <a:r>
              <a:rPr lang="en">
                <a:solidFill>
                  <a:schemeClr val="dk1"/>
                </a:solidFill>
                <a:latin typeface="Century Gothic"/>
                <a:ea typeface="Century Gothic"/>
                <a:cs typeface="Century Gothic"/>
                <a:sym typeface="Century Gothic"/>
              </a:rPr>
              <a:t>}</a:t>
            </a:r>
            <a:endParaRPr>
              <a:solidFill>
                <a:srgbClr val="333333"/>
              </a:solidFill>
              <a:latin typeface="Courier New"/>
              <a:ea typeface="Courier New"/>
              <a:cs typeface="Courier New"/>
              <a:sym typeface="Courier New"/>
            </a:endParaRPr>
          </a:p>
        </p:txBody>
      </p:sp>
      <p:sp>
        <p:nvSpPr>
          <p:cNvPr id="467" name="Google Shape;467;p58"/>
          <p:cNvSpPr txBox="1"/>
          <p:nvPr/>
        </p:nvSpPr>
        <p:spPr>
          <a:xfrm>
            <a:off x="5745575" y="290950"/>
            <a:ext cx="3280500" cy="39735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Here </a:t>
            </a:r>
            <a:r>
              <a:rPr b="1" lang="en">
                <a:solidFill>
                  <a:srgbClr val="A64D79"/>
                </a:solidFill>
                <a:latin typeface="Century Gothic"/>
                <a:ea typeface="Century Gothic"/>
                <a:cs typeface="Century Gothic"/>
                <a:sym typeface="Century Gothic"/>
              </a:rPr>
              <a:t>start_set</a:t>
            </a:r>
            <a:r>
              <a:rPr lang="en">
                <a:solidFill>
                  <a:schemeClr val="dk1"/>
                </a:solidFill>
                <a:latin typeface="Century Gothic"/>
                <a:ea typeface="Century Gothic"/>
                <a:cs typeface="Century Gothic"/>
                <a:sym typeface="Century Gothic"/>
              </a:rPr>
              <a:t> is the variable name of vertex set variable </a:t>
            </a:r>
            <a:br>
              <a:rPr lang="en">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317500" lvl="0" marL="457200" rtl="0" algn="l">
              <a:spcBef>
                <a:spcPts val="0"/>
              </a:spcBef>
              <a:spcAft>
                <a:spcPts val="0"/>
              </a:spcAft>
              <a:buSzPts val="1400"/>
              <a:buChar char="●"/>
            </a:pPr>
            <a:r>
              <a:rPr lang="en">
                <a:solidFill>
                  <a:schemeClr val="dk1"/>
                </a:solidFill>
                <a:latin typeface="Century Gothic"/>
                <a:ea typeface="Century Gothic"/>
                <a:cs typeface="Century Gothic"/>
                <a:sym typeface="Century Gothic"/>
              </a:rPr>
              <a:t>A vertex set variable is where a SELECT statement starts from</a:t>
            </a:r>
            <a:br>
              <a:rPr lang="en">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317500" lvl="0" marL="457200" rtl="0" algn="l">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A vertex set variable is also the outcome of a SELECT statement</a:t>
            </a:r>
            <a:br>
              <a:rPr lang="en">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317500" lvl="0" marL="457200" rtl="0" algn="l">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In this case the vertex set </a:t>
            </a:r>
            <a:r>
              <a:rPr b="1" lang="en">
                <a:solidFill>
                  <a:srgbClr val="A64D79"/>
                </a:solidFill>
                <a:latin typeface="Century Gothic"/>
                <a:ea typeface="Century Gothic"/>
                <a:cs typeface="Century Gothic"/>
                <a:sym typeface="Century Gothic"/>
              </a:rPr>
              <a:t>start_set</a:t>
            </a:r>
            <a:r>
              <a:rPr lang="en">
                <a:solidFill>
                  <a:schemeClr val="dk1"/>
                </a:solidFill>
                <a:latin typeface="Century Gothic"/>
                <a:ea typeface="Century Gothic"/>
                <a:cs typeface="Century Gothic"/>
                <a:sym typeface="Century Gothic"/>
              </a:rPr>
              <a:t> only contains one single vertex that is the input parameter </a:t>
            </a:r>
            <a:br>
              <a:rPr lang="en">
                <a:solidFill>
                  <a:schemeClr val="dk1"/>
                </a:solidFill>
                <a:latin typeface="Century Gothic"/>
                <a:ea typeface="Century Gothic"/>
                <a:cs typeface="Century Gothic"/>
                <a:sym typeface="Century Gothic"/>
              </a:rPr>
            </a:br>
            <a:endParaRPr>
              <a:solidFill>
                <a:schemeClr val="dk1"/>
              </a:solidFill>
              <a:latin typeface="Century Gothic"/>
              <a:ea typeface="Century Gothic"/>
              <a:cs typeface="Century Gothic"/>
              <a:sym typeface="Century Gothic"/>
            </a:endParaRPr>
          </a:p>
          <a:p>
            <a:pPr indent="-317500" lvl="0" marL="457200" rtl="0" algn="l">
              <a:spcBef>
                <a:spcPts val="0"/>
              </a:spcBef>
              <a:spcAft>
                <a:spcPts val="0"/>
              </a:spcAft>
              <a:buClr>
                <a:schemeClr val="dk1"/>
              </a:buClr>
              <a:buSzPts val="1400"/>
              <a:buFont typeface="Century Gothic"/>
              <a:buChar char="●"/>
            </a:pPr>
            <a:r>
              <a:rPr lang="en">
                <a:solidFill>
                  <a:schemeClr val="dk1"/>
                </a:solidFill>
                <a:latin typeface="Century Gothic"/>
                <a:ea typeface="Century Gothic"/>
                <a:cs typeface="Century Gothic"/>
                <a:sym typeface="Century Gothic"/>
              </a:rPr>
              <a:t>This is the recommended way to start your traversal logic</a:t>
            </a:r>
            <a:endParaRPr>
              <a:solidFill>
                <a:schemeClr val="dk1"/>
              </a:solidFill>
              <a:latin typeface="Century Gothic"/>
              <a:ea typeface="Century Gothic"/>
              <a:cs typeface="Century Gothic"/>
              <a:sym typeface="Century Gothic"/>
            </a:endParaRPr>
          </a:p>
        </p:txBody>
      </p:sp>
      <p:sp>
        <p:nvSpPr>
          <p:cNvPr id="468" name="Google Shape;468;p58"/>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30"/>
          <p:cNvSpPr/>
          <p:nvPr/>
        </p:nvSpPr>
        <p:spPr>
          <a:xfrm>
            <a:off x="2755163" y="3110906"/>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6" name="Google Shape;2156;p130"/>
          <p:cNvSpPr/>
          <p:nvPr/>
        </p:nvSpPr>
        <p:spPr>
          <a:xfrm>
            <a:off x="3721191" y="3110906"/>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7" name="Google Shape;2157;p130"/>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158" name="Google Shape;2158;p130"/>
          <p:cNvSpPr txBox="1"/>
          <p:nvPr>
            <p:ph type="title"/>
          </p:nvPr>
        </p:nvSpPr>
        <p:spPr>
          <a:xfrm>
            <a:off x="304800" y="449171"/>
            <a:ext cx="6286500" cy="596700"/>
          </a:xfrm>
          <a:prstGeom prst="rect">
            <a:avLst/>
          </a:prstGeom>
          <a:noFill/>
          <a:ln>
            <a:noFill/>
          </a:ln>
        </p:spPr>
        <p:txBody>
          <a:bodyPr anchorCtr="0" anchor="b" bIns="0" lIns="0" spcFirstLastPara="1" rIns="68575" wrap="square" tIns="0">
            <a:noAutofit/>
          </a:bodyPr>
          <a:lstStyle/>
          <a:p>
            <a:pPr indent="0" lvl="0" marL="0" rtl="0" algn="l">
              <a:lnSpc>
                <a:spcPct val="100000"/>
              </a:lnSpc>
              <a:spcBef>
                <a:spcPts val="0"/>
              </a:spcBef>
              <a:spcAft>
                <a:spcPts val="0"/>
              </a:spcAft>
              <a:buSzPts val="800"/>
              <a:buNone/>
            </a:pPr>
            <a:r>
              <a:rPr lang="en" sz="2000"/>
              <a:t>Single Server mode</a:t>
            </a:r>
            <a:endParaRPr sz="2000">
              <a:solidFill>
                <a:srgbClr val="FF6E00"/>
              </a:solidFill>
            </a:endParaRPr>
          </a:p>
        </p:txBody>
      </p:sp>
      <p:sp>
        <p:nvSpPr>
          <p:cNvPr id="2159" name="Google Shape;2159;p130"/>
          <p:cNvSpPr/>
          <p:nvPr/>
        </p:nvSpPr>
        <p:spPr>
          <a:xfrm>
            <a:off x="638344" y="1614009"/>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1</a:t>
            </a:r>
            <a:endParaRPr sz="1100"/>
          </a:p>
        </p:txBody>
      </p:sp>
      <p:sp>
        <p:nvSpPr>
          <p:cNvPr id="2160" name="Google Shape;2160;p130"/>
          <p:cNvSpPr/>
          <p:nvPr/>
        </p:nvSpPr>
        <p:spPr>
          <a:xfrm>
            <a:off x="2546597" y="1614019"/>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2</a:t>
            </a:r>
            <a:endParaRPr sz="1100"/>
          </a:p>
        </p:txBody>
      </p:sp>
      <p:sp>
        <p:nvSpPr>
          <p:cNvPr id="2161" name="Google Shape;2161;p130"/>
          <p:cNvSpPr/>
          <p:nvPr/>
        </p:nvSpPr>
        <p:spPr>
          <a:xfrm>
            <a:off x="4349663" y="1614019"/>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3</a:t>
            </a:r>
            <a:endParaRPr sz="1100"/>
          </a:p>
        </p:txBody>
      </p:sp>
      <p:sp>
        <p:nvSpPr>
          <p:cNvPr id="2162" name="Google Shape;2162;p130"/>
          <p:cNvSpPr/>
          <p:nvPr/>
        </p:nvSpPr>
        <p:spPr>
          <a:xfrm>
            <a:off x="960019" y="2557256"/>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3" name="Google Shape;2163;p130"/>
          <p:cNvSpPr/>
          <p:nvPr/>
        </p:nvSpPr>
        <p:spPr>
          <a:xfrm>
            <a:off x="1246031" y="2905706"/>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4" name="Google Shape;2164;p130"/>
          <p:cNvSpPr/>
          <p:nvPr/>
        </p:nvSpPr>
        <p:spPr>
          <a:xfrm>
            <a:off x="1461788" y="2705531"/>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5" name="Google Shape;2165;p130"/>
          <p:cNvSpPr/>
          <p:nvPr/>
        </p:nvSpPr>
        <p:spPr>
          <a:xfrm>
            <a:off x="1610063" y="2962594"/>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6" name="Google Shape;2166;p130"/>
          <p:cNvSpPr/>
          <p:nvPr/>
        </p:nvSpPr>
        <p:spPr>
          <a:xfrm>
            <a:off x="917700" y="296259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67" name="Google Shape;2167;p130"/>
          <p:cNvSpPr/>
          <p:nvPr/>
        </p:nvSpPr>
        <p:spPr>
          <a:xfrm>
            <a:off x="1758338" y="2557256"/>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168" name="Google Shape;2168;p130"/>
          <p:cNvCxnSpPr>
            <a:stCxn id="2166" idx="0"/>
            <a:endCxn id="2162" idx="4"/>
          </p:cNvCxnSpPr>
          <p:nvPr/>
        </p:nvCxnSpPr>
        <p:spPr>
          <a:xfrm flipH="1" rot="10800000">
            <a:off x="991800" y="2705494"/>
            <a:ext cx="42300" cy="257100"/>
          </a:xfrm>
          <a:prstGeom prst="straightConnector1">
            <a:avLst/>
          </a:prstGeom>
          <a:noFill/>
          <a:ln cap="flat" cmpd="sng" w="9525">
            <a:solidFill>
              <a:schemeClr val="dk2"/>
            </a:solidFill>
            <a:prstDash val="solid"/>
            <a:round/>
            <a:headEnd len="med" w="med" type="none"/>
            <a:tailEnd len="med" w="med" type="none"/>
          </a:ln>
        </p:spPr>
      </p:cxnSp>
      <p:cxnSp>
        <p:nvCxnSpPr>
          <p:cNvPr id="2169" name="Google Shape;2169;p130"/>
          <p:cNvCxnSpPr>
            <a:stCxn id="2162" idx="5"/>
            <a:endCxn id="2163" idx="1"/>
          </p:cNvCxnSpPr>
          <p:nvPr/>
        </p:nvCxnSpPr>
        <p:spPr>
          <a:xfrm>
            <a:off x="1086515" y="2683753"/>
            <a:ext cx="181200" cy="243600"/>
          </a:xfrm>
          <a:prstGeom prst="straightConnector1">
            <a:avLst/>
          </a:prstGeom>
          <a:noFill/>
          <a:ln cap="flat" cmpd="sng" w="9525">
            <a:solidFill>
              <a:schemeClr val="dk2"/>
            </a:solidFill>
            <a:prstDash val="solid"/>
            <a:round/>
            <a:headEnd len="med" w="med" type="none"/>
            <a:tailEnd len="med" w="med" type="none"/>
          </a:ln>
        </p:spPr>
      </p:cxnSp>
      <p:cxnSp>
        <p:nvCxnSpPr>
          <p:cNvPr id="2170" name="Google Shape;2170;p130"/>
          <p:cNvCxnSpPr>
            <a:endCxn id="2164" idx="3"/>
          </p:cNvCxnSpPr>
          <p:nvPr/>
        </p:nvCxnSpPr>
        <p:spPr>
          <a:xfrm flipH="1" rot="10800000">
            <a:off x="1372491" y="2832028"/>
            <a:ext cx="111000" cy="95400"/>
          </a:xfrm>
          <a:prstGeom prst="straightConnector1">
            <a:avLst/>
          </a:prstGeom>
          <a:noFill/>
          <a:ln cap="flat" cmpd="sng" w="9525">
            <a:solidFill>
              <a:schemeClr val="dk2"/>
            </a:solidFill>
            <a:prstDash val="solid"/>
            <a:round/>
            <a:headEnd len="med" w="med" type="none"/>
            <a:tailEnd len="med" w="med" type="none"/>
          </a:ln>
        </p:spPr>
      </p:cxnSp>
      <p:cxnSp>
        <p:nvCxnSpPr>
          <p:cNvPr id="2171" name="Google Shape;2171;p130"/>
          <p:cNvCxnSpPr>
            <a:endCxn id="2165" idx="1"/>
          </p:cNvCxnSpPr>
          <p:nvPr/>
        </p:nvCxnSpPr>
        <p:spPr>
          <a:xfrm>
            <a:off x="1588266" y="2831897"/>
            <a:ext cx="43500" cy="152400"/>
          </a:xfrm>
          <a:prstGeom prst="straightConnector1">
            <a:avLst/>
          </a:prstGeom>
          <a:noFill/>
          <a:ln cap="flat" cmpd="sng" w="9525">
            <a:solidFill>
              <a:schemeClr val="dk2"/>
            </a:solidFill>
            <a:prstDash val="solid"/>
            <a:round/>
            <a:headEnd len="med" w="med" type="none"/>
            <a:tailEnd len="med" w="med" type="none"/>
          </a:ln>
        </p:spPr>
      </p:cxnSp>
      <p:cxnSp>
        <p:nvCxnSpPr>
          <p:cNvPr id="2172" name="Google Shape;2172;p130"/>
          <p:cNvCxnSpPr>
            <a:stCxn id="2164" idx="7"/>
            <a:endCxn id="2167" idx="2"/>
          </p:cNvCxnSpPr>
          <p:nvPr/>
        </p:nvCxnSpPr>
        <p:spPr>
          <a:xfrm flipH="1" rot="10800000">
            <a:off x="1588284" y="2631235"/>
            <a:ext cx="170100" cy="96000"/>
          </a:xfrm>
          <a:prstGeom prst="straightConnector1">
            <a:avLst/>
          </a:prstGeom>
          <a:noFill/>
          <a:ln cap="flat" cmpd="sng" w="9525">
            <a:solidFill>
              <a:schemeClr val="dk2"/>
            </a:solidFill>
            <a:prstDash val="solid"/>
            <a:round/>
            <a:headEnd len="med" w="med" type="none"/>
            <a:tailEnd len="med" w="med" type="none"/>
          </a:ln>
        </p:spPr>
      </p:cxnSp>
      <p:sp>
        <p:nvSpPr>
          <p:cNvPr id="2173" name="Google Shape;2173;p130"/>
          <p:cNvSpPr/>
          <p:nvPr/>
        </p:nvSpPr>
        <p:spPr>
          <a:xfrm>
            <a:off x="2979919" y="263139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4" name="Google Shape;2174;p130"/>
          <p:cNvSpPr/>
          <p:nvPr/>
        </p:nvSpPr>
        <p:spPr>
          <a:xfrm>
            <a:off x="2734547" y="2759869"/>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5" name="Google Shape;2175;p130"/>
          <p:cNvSpPr/>
          <p:nvPr/>
        </p:nvSpPr>
        <p:spPr>
          <a:xfrm>
            <a:off x="2882831" y="3053981"/>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6" name="Google Shape;2176;p130"/>
          <p:cNvSpPr/>
          <p:nvPr/>
        </p:nvSpPr>
        <p:spPr>
          <a:xfrm>
            <a:off x="3151584" y="2962594"/>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7" name="Google Shape;2177;p130"/>
          <p:cNvSpPr/>
          <p:nvPr/>
        </p:nvSpPr>
        <p:spPr>
          <a:xfrm>
            <a:off x="3266438" y="2731519"/>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8" name="Google Shape;2178;p130"/>
          <p:cNvSpPr/>
          <p:nvPr/>
        </p:nvSpPr>
        <p:spPr>
          <a:xfrm>
            <a:off x="3616247" y="3053981"/>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79" name="Google Shape;2179;p130"/>
          <p:cNvSpPr/>
          <p:nvPr/>
        </p:nvSpPr>
        <p:spPr>
          <a:xfrm>
            <a:off x="3541875" y="2557256"/>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180" name="Google Shape;2180;p130"/>
          <p:cNvCxnSpPr>
            <a:stCxn id="2177" idx="3"/>
            <a:endCxn id="2177" idx="4"/>
          </p:cNvCxnSpPr>
          <p:nvPr/>
        </p:nvCxnSpPr>
        <p:spPr>
          <a:xfrm>
            <a:off x="3288141" y="2858015"/>
            <a:ext cx="52500" cy="21600"/>
          </a:xfrm>
          <a:prstGeom prst="straightConnector1">
            <a:avLst/>
          </a:prstGeom>
          <a:noFill/>
          <a:ln cap="flat" cmpd="sng" w="9525">
            <a:solidFill>
              <a:schemeClr val="dk2"/>
            </a:solidFill>
            <a:prstDash val="solid"/>
            <a:round/>
            <a:headEnd len="med" w="med" type="none"/>
            <a:tailEnd len="med" w="med" type="none"/>
          </a:ln>
        </p:spPr>
      </p:cxnSp>
      <p:cxnSp>
        <p:nvCxnSpPr>
          <p:cNvPr id="2181" name="Google Shape;2181;p130"/>
          <p:cNvCxnSpPr>
            <a:stCxn id="2177" idx="3"/>
            <a:endCxn id="2177" idx="4"/>
          </p:cNvCxnSpPr>
          <p:nvPr/>
        </p:nvCxnSpPr>
        <p:spPr>
          <a:xfrm>
            <a:off x="3288141" y="2858015"/>
            <a:ext cx="52500" cy="21600"/>
          </a:xfrm>
          <a:prstGeom prst="straightConnector1">
            <a:avLst/>
          </a:prstGeom>
          <a:noFill/>
          <a:ln cap="flat" cmpd="sng" w="9525">
            <a:solidFill>
              <a:schemeClr val="dk2"/>
            </a:solidFill>
            <a:prstDash val="solid"/>
            <a:round/>
            <a:headEnd len="med" w="med" type="none"/>
            <a:tailEnd len="med" w="med" type="none"/>
          </a:ln>
        </p:spPr>
      </p:cxnSp>
      <p:cxnSp>
        <p:nvCxnSpPr>
          <p:cNvPr id="2182" name="Google Shape;2182;p130"/>
          <p:cNvCxnSpPr>
            <a:stCxn id="2177" idx="5"/>
            <a:endCxn id="2178" idx="1"/>
          </p:cNvCxnSpPr>
          <p:nvPr/>
        </p:nvCxnSpPr>
        <p:spPr>
          <a:xfrm>
            <a:off x="3392934" y="2858015"/>
            <a:ext cx="245100" cy="217800"/>
          </a:xfrm>
          <a:prstGeom prst="straightConnector1">
            <a:avLst/>
          </a:prstGeom>
          <a:noFill/>
          <a:ln cap="flat" cmpd="sng" w="9525">
            <a:solidFill>
              <a:schemeClr val="dk2"/>
            </a:solidFill>
            <a:prstDash val="solid"/>
            <a:round/>
            <a:headEnd len="med" w="med" type="none"/>
            <a:tailEnd len="med" w="med" type="none"/>
          </a:ln>
        </p:spPr>
      </p:cxnSp>
      <p:cxnSp>
        <p:nvCxnSpPr>
          <p:cNvPr id="2183" name="Google Shape;2183;p130"/>
          <p:cNvCxnSpPr>
            <a:stCxn id="2179" idx="4"/>
            <a:endCxn id="2178" idx="0"/>
          </p:cNvCxnSpPr>
          <p:nvPr/>
        </p:nvCxnSpPr>
        <p:spPr>
          <a:xfrm>
            <a:off x="3615975" y="2705456"/>
            <a:ext cx="74400" cy="348600"/>
          </a:xfrm>
          <a:prstGeom prst="straightConnector1">
            <a:avLst/>
          </a:prstGeom>
          <a:noFill/>
          <a:ln cap="flat" cmpd="sng" w="9525">
            <a:solidFill>
              <a:schemeClr val="dk2"/>
            </a:solidFill>
            <a:prstDash val="solid"/>
            <a:round/>
            <a:headEnd len="med" w="med" type="none"/>
            <a:tailEnd len="med" w="med" type="none"/>
          </a:ln>
        </p:spPr>
      </p:cxnSp>
      <p:cxnSp>
        <p:nvCxnSpPr>
          <p:cNvPr id="2184" name="Google Shape;2184;p130"/>
          <p:cNvCxnSpPr>
            <a:stCxn id="2174" idx="7"/>
            <a:endCxn id="2173" idx="2"/>
          </p:cNvCxnSpPr>
          <p:nvPr/>
        </p:nvCxnSpPr>
        <p:spPr>
          <a:xfrm flipH="1" rot="10800000">
            <a:off x="2861043" y="2705372"/>
            <a:ext cx="118800" cy="76200"/>
          </a:xfrm>
          <a:prstGeom prst="straightConnector1">
            <a:avLst/>
          </a:prstGeom>
          <a:noFill/>
          <a:ln cap="flat" cmpd="sng" w="9525">
            <a:solidFill>
              <a:schemeClr val="dk2"/>
            </a:solidFill>
            <a:prstDash val="solid"/>
            <a:round/>
            <a:headEnd len="med" w="med" type="none"/>
            <a:tailEnd len="med" w="med" type="none"/>
          </a:ln>
        </p:spPr>
      </p:cxnSp>
      <p:cxnSp>
        <p:nvCxnSpPr>
          <p:cNvPr id="2185" name="Google Shape;2185;p130"/>
          <p:cNvCxnSpPr>
            <a:stCxn id="2177" idx="3"/>
            <a:endCxn id="2176" idx="0"/>
          </p:cNvCxnSpPr>
          <p:nvPr/>
        </p:nvCxnSpPr>
        <p:spPr>
          <a:xfrm flipH="1">
            <a:off x="3225741" y="2858015"/>
            <a:ext cx="62400" cy="104700"/>
          </a:xfrm>
          <a:prstGeom prst="straightConnector1">
            <a:avLst/>
          </a:prstGeom>
          <a:noFill/>
          <a:ln cap="flat" cmpd="sng" w="9525">
            <a:solidFill>
              <a:schemeClr val="dk2"/>
            </a:solidFill>
            <a:prstDash val="solid"/>
            <a:round/>
            <a:headEnd len="med" w="med" type="none"/>
            <a:tailEnd len="med" w="med" type="none"/>
          </a:ln>
        </p:spPr>
      </p:cxnSp>
      <p:cxnSp>
        <p:nvCxnSpPr>
          <p:cNvPr id="2186" name="Google Shape;2186;p130"/>
          <p:cNvCxnSpPr>
            <a:stCxn id="2173" idx="5"/>
            <a:endCxn id="2176" idx="1"/>
          </p:cNvCxnSpPr>
          <p:nvPr/>
        </p:nvCxnSpPr>
        <p:spPr>
          <a:xfrm>
            <a:off x="3106415" y="2757890"/>
            <a:ext cx="66900" cy="226500"/>
          </a:xfrm>
          <a:prstGeom prst="straightConnector1">
            <a:avLst/>
          </a:prstGeom>
          <a:noFill/>
          <a:ln cap="flat" cmpd="sng" w="9525">
            <a:solidFill>
              <a:schemeClr val="dk2"/>
            </a:solidFill>
            <a:prstDash val="solid"/>
            <a:round/>
            <a:headEnd len="med" w="med" type="none"/>
            <a:tailEnd len="med" w="med" type="none"/>
          </a:ln>
        </p:spPr>
      </p:cxnSp>
      <p:cxnSp>
        <p:nvCxnSpPr>
          <p:cNvPr id="2187" name="Google Shape;2187;p130"/>
          <p:cNvCxnSpPr>
            <a:stCxn id="2175" idx="6"/>
            <a:endCxn id="2176" idx="3"/>
          </p:cNvCxnSpPr>
          <p:nvPr/>
        </p:nvCxnSpPr>
        <p:spPr>
          <a:xfrm flipH="1" rot="10800000">
            <a:off x="3031031" y="3089081"/>
            <a:ext cx="142200" cy="39000"/>
          </a:xfrm>
          <a:prstGeom prst="straightConnector1">
            <a:avLst/>
          </a:prstGeom>
          <a:noFill/>
          <a:ln cap="flat" cmpd="sng" w="9525">
            <a:solidFill>
              <a:schemeClr val="dk2"/>
            </a:solidFill>
            <a:prstDash val="solid"/>
            <a:round/>
            <a:headEnd len="med" w="med" type="none"/>
            <a:tailEnd len="med" w="med" type="none"/>
          </a:ln>
        </p:spPr>
      </p:cxnSp>
      <p:sp>
        <p:nvSpPr>
          <p:cNvPr id="2188" name="Google Shape;2188;p130"/>
          <p:cNvSpPr/>
          <p:nvPr/>
        </p:nvSpPr>
        <p:spPr>
          <a:xfrm>
            <a:off x="4650019" y="2605181"/>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9" name="Google Shape;2189;p130"/>
          <p:cNvSpPr/>
          <p:nvPr/>
        </p:nvSpPr>
        <p:spPr>
          <a:xfrm>
            <a:off x="4693125" y="2836256"/>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0" name="Google Shape;2190;p130"/>
          <p:cNvSpPr/>
          <p:nvPr/>
        </p:nvSpPr>
        <p:spPr>
          <a:xfrm>
            <a:off x="5145225" y="2794856"/>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1" name="Google Shape;2191;p130"/>
          <p:cNvSpPr/>
          <p:nvPr/>
        </p:nvSpPr>
        <p:spPr>
          <a:xfrm>
            <a:off x="4847963" y="3023681"/>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2" name="Google Shape;2192;p130"/>
          <p:cNvSpPr/>
          <p:nvPr/>
        </p:nvSpPr>
        <p:spPr>
          <a:xfrm>
            <a:off x="4946569" y="263139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3" name="Google Shape;2193;p130"/>
          <p:cNvSpPr/>
          <p:nvPr/>
        </p:nvSpPr>
        <p:spPr>
          <a:xfrm>
            <a:off x="5399250" y="2962594"/>
            <a:ext cx="148200" cy="148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94" name="Google Shape;2194;p130"/>
          <p:cNvSpPr/>
          <p:nvPr/>
        </p:nvSpPr>
        <p:spPr>
          <a:xfrm>
            <a:off x="5399888" y="2605181"/>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195" name="Google Shape;2195;p130"/>
          <p:cNvCxnSpPr>
            <a:stCxn id="2192" idx="6"/>
            <a:endCxn id="2194" idx="2"/>
          </p:cNvCxnSpPr>
          <p:nvPr/>
        </p:nvCxnSpPr>
        <p:spPr>
          <a:xfrm flipH="1" rot="10800000">
            <a:off x="5094769" y="2679394"/>
            <a:ext cx="305100" cy="26100"/>
          </a:xfrm>
          <a:prstGeom prst="straightConnector1">
            <a:avLst/>
          </a:prstGeom>
          <a:noFill/>
          <a:ln cap="flat" cmpd="sng" w="9525">
            <a:solidFill>
              <a:schemeClr val="dk2"/>
            </a:solidFill>
            <a:prstDash val="solid"/>
            <a:round/>
            <a:headEnd len="med" w="med" type="none"/>
            <a:tailEnd len="med" w="med" type="none"/>
          </a:ln>
        </p:spPr>
      </p:cxnSp>
      <p:cxnSp>
        <p:nvCxnSpPr>
          <p:cNvPr id="2196" name="Google Shape;2196;p130"/>
          <p:cNvCxnSpPr>
            <a:stCxn id="2190" idx="7"/>
            <a:endCxn id="2194" idx="3"/>
          </p:cNvCxnSpPr>
          <p:nvPr/>
        </p:nvCxnSpPr>
        <p:spPr>
          <a:xfrm flipH="1" rot="10800000">
            <a:off x="5271722" y="2731660"/>
            <a:ext cx="150000" cy="8490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130"/>
          <p:cNvCxnSpPr>
            <a:stCxn id="2193" idx="0"/>
            <a:endCxn id="2194" idx="4"/>
          </p:cNvCxnSpPr>
          <p:nvPr/>
        </p:nvCxnSpPr>
        <p:spPr>
          <a:xfrm flipH="1" rot="10800000">
            <a:off x="5473350" y="2753494"/>
            <a:ext cx="600" cy="20910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130"/>
          <p:cNvCxnSpPr>
            <a:stCxn id="2189" idx="7"/>
            <a:endCxn id="2192" idx="3"/>
          </p:cNvCxnSpPr>
          <p:nvPr/>
        </p:nvCxnSpPr>
        <p:spPr>
          <a:xfrm flipH="1" rot="10800000">
            <a:off x="4819622" y="2757760"/>
            <a:ext cx="148800" cy="10020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130"/>
          <p:cNvCxnSpPr>
            <a:stCxn id="2192" idx="4"/>
            <a:endCxn id="2191" idx="7"/>
          </p:cNvCxnSpPr>
          <p:nvPr/>
        </p:nvCxnSpPr>
        <p:spPr>
          <a:xfrm flipH="1">
            <a:off x="4974469" y="2779594"/>
            <a:ext cx="46200" cy="265800"/>
          </a:xfrm>
          <a:prstGeom prst="straightConnector1">
            <a:avLst/>
          </a:prstGeom>
          <a:noFill/>
          <a:ln cap="flat" cmpd="sng" w="9525">
            <a:solidFill>
              <a:schemeClr val="dk2"/>
            </a:solidFill>
            <a:prstDash val="solid"/>
            <a:round/>
            <a:headEnd len="med" w="med" type="none"/>
            <a:tailEnd len="med" w="med" type="none"/>
          </a:ln>
        </p:spPr>
      </p:cxnSp>
      <p:cxnSp>
        <p:nvCxnSpPr>
          <p:cNvPr id="2200" name="Google Shape;2200;p130"/>
          <p:cNvCxnSpPr>
            <a:endCxn id="2192" idx="2"/>
          </p:cNvCxnSpPr>
          <p:nvPr/>
        </p:nvCxnSpPr>
        <p:spPr>
          <a:xfrm>
            <a:off x="4798369" y="2679094"/>
            <a:ext cx="148200" cy="26400"/>
          </a:xfrm>
          <a:prstGeom prst="straightConnector1">
            <a:avLst/>
          </a:prstGeom>
          <a:noFill/>
          <a:ln cap="flat" cmpd="sng" w="9525">
            <a:solidFill>
              <a:schemeClr val="dk2"/>
            </a:solidFill>
            <a:prstDash val="solid"/>
            <a:round/>
            <a:headEnd len="med" w="med" type="none"/>
            <a:tailEnd len="med" w="med" type="none"/>
          </a:ln>
        </p:spPr>
      </p:cxnSp>
      <p:sp>
        <p:nvSpPr>
          <p:cNvPr id="2201" name="Google Shape;2201;p130"/>
          <p:cNvSpPr/>
          <p:nvPr/>
        </p:nvSpPr>
        <p:spPr>
          <a:xfrm>
            <a:off x="2462681" y="3525113"/>
            <a:ext cx="1631100" cy="103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t>Single Server Mode Query</a:t>
            </a:r>
            <a:endParaRPr b="1" sz="900"/>
          </a:p>
        </p:txBody>
      </p:sp>
      <p:sp>
        <p:nvSpPr>
          <p:cNvPr id="2202" name="Google Shape;2202;p130"/>
          <p:cNvSpPr/>
          <p:nvPr/>
        </p:nvSpPr>
        <p:spPr>
          <a:xfrm>
            <a:off x="2680294" y="4095413"/>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3" name="Google Shape;2203;p130"/>
          <p:cNvSpPr/>
          <p:nvPr/>
        </p:nvSpPr>
        <p:spPr>
          <a:xfrm>
            <a:off x="2828569" y="4352475"/>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4" name="Google Shape;2204;p130"/>
          <p:cNvSpPr/>
          <p:nvPr/>
        </p:nvSpPr>
        <p:spPr>
          <a:xfrm>
            <a:off x="2976844" y="3947138"/>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05" name="Google Shape;2205;p130"/>
          <p:cNvCxnSpPr>
            <a:endCxn id="2203" idx="1"/>
          </p:cNvCxnSpPr>
          <p:nvPr/>
        </p:nvCxnSpPr>
        <p:spPr>
          <a:xfrm>
            <a:off x="2806772" y="4221778"/>
            <a:ext cx="43500" cy="152400"/>
          </a:xfrm>
          <a:prstGeom prst="straightConnector1">
            <a:avLst/>
          </a:prstGeom>
          <a:noFill/>
          <a:ln cap="flat" cmpd="sng" w="9525">
            <a:solidFill>
              <a:schemeClr val="dk2"/>
            </a:solidFill>
            <a:prstDash val="solid"/>
            <a:round/>
            <a:headEnd len="med" w="med" type="none"/>
            <a:tailEnd len="med" w="med" type="none"/>
          </a:ln>
        </p:spPr>
      </p:cxnSp>
      <p:cxnSp>
        <p:nvCxnSpPr>
          <p:cNvPr id="2206" name="Google Shape;2206;p130"/>
          <p:cNvCxnSpPr>
            <a:stCxn id="2202" idx="7"/>
            <a:endCxn id="2204" idx="2"/>
          </p:cNvCxnSpPr>
          <p:nvPr/>
        </p:nvCxnSpPr>
        <p:spPr>
          <a:xfrm flipH="1" rot="10800000">
            <a:off x="2806790" y="4021116"/>
            <a:ext cx="170100" cy="96000"/>
          </a:xfrm>
          <a:prstGeom prst="straightConnector1">
            <a:avLst/>
          </a:prstGeom>
          <a:noFill/>
          <a:ln cap="flat" cmpd="sng" w="9525">
            <a:solidFill>
              <a:schemeClr val="dk2"/>
            </a:solidFill>
            <a:prstDash val="solid"/>
            <a:round/>
            <a:headEnd len="med" w="med" type="none"/>
            <a:tailEnd len="med" w="med" type="none"/>
          </a:ln>
        </p:spPr>
      </p:cxnSp>
      <p:sp>
        <p:nvSpPr>
          <p:cNvPr id="2207" name="Google Shape;2207;p130"/>
          <p:cNvSpPr/>
          <p:nvPr/>
        </p:nvSpPr>
        <p:spPr>
          <a:xfrm>
            <a:off x="3346856" y="3995063"/>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8" name="Google Shape;2208;p130"/>
          <p:cNvSpPr/>
          <p:nvPr/>
        </p:nvSpPr>
        <p:spPr>
          <a:xfrm>
            <a:off x="3170222" y="4278338"/>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09" name="Google Shape;2209;p130"/>
          <p:cNvCxnSpPr>
            <a:stCxn id="2204" idx="4"/>
            <a:endCxn id="2208" idx="1"/>
          </p:cNvCxnSpPr>
          <p:nvPr/>
        </p:nvCxnSpPr>
        <p:spPr>
          <a:xfrm>
            <a:off x="3050944" y="4095338"/>
            <a:ext cx="141000" cy="204600"/>
          </a:xfrm>
          <a:prstGeom prst="straightConnector1">
            <a:avLst/>
          </a:prstGeom>
          <a:noFill/>
          <a:ln cap="flat" cmpd="sng" w="9525">
            <a:solidFill>
              <a:schemeClr val="dk2"/>
            </a:solidFill>
            <a:prstDash val="solid"/>
            <a:round/>
            <a:headEnd len="med" w="med" type="none"/>
            <a:tailEnd len="med" w="med" type="none"/>
          </a:ln>
        </p:spPr>
      </p:cxnSp>
      <p:cxnSp>
        <p:nvCxnSpPr>
          <p:cNvPr id="2210" name="Google Shape;2210;p130"/>
          <p:cNvCxnSpPr>
            <a:stCxn id="2207" idx="3"/>
            <a:endCxn id="2208" idx="7"/>
          </p:cNvCxnSpPr>
          <p:nvPr/>
        </p:nvCxnSpPr>
        <p:spPr>
          <a:xfrm flipH="1">
            <a:off x="3296860" y="4121559"/>
            <a:ext cx="71700" cy="178500"/>
          </a:xfrm>
          <a:prstGeom prst="straightConnector1">
            <a:avLst/>
          </a:prstGeom>
          <a:noFill/>
          <a:ln cap="flat" cmpd="sng" w="9525">
            <a:solidFill>
              <a:schemeClr val="dk2"/>
            </a:solidFill>
            <a:prstDash val="solid"/>
            <a:round/>
            <a:headEnd len="med" w="med" type="none"/>
            <a:tailEnd len="med" w="med" type="none"/>
          </a:ln>
        </p:spPr>
      </p:cxnSp>
      <p:sp>
        <p:nvSpPr>
          <p:cNvPr id="2211" name="Google Shape;2211;p130"/>
          <p:cNvSpPr/>
          <p:nvPr/>
        </p:nvSpPr>
        <p:spPr>
          <a:xfrm>
            <a:off x="3708788" y="4295663"/>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2" name="Google Shape;2212;p130"/>
          <p:cNvSpPr/>
          <p:nvPr/>
        </p:nvSpPr>
        <p:spPr>
          <a:xfrm>
            <a:off x="3728194" y="3957994"/>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13" name="Google Shape;2213;p130"/>
          <p:cNvCxnSpPr>
            <a:stCxn id="2211" idx="0"/>
            <a:endCxn id="2212" idx="4"/>
          </p:cNvCxnSpPr>
          <p:nvPr/>
        </p:nvCxnSpPr>
        <p:spPr>
          <a:xfrm flipH="1" rot="10800000">
            <a:off x="3782888" y="4106063"/>
            <a:ext cx="19500" cy="189600"/>
          </a:xfrm>
          <a:prstGeom prst="straightConnector1">
            <a:avLst/>
          </a:prstGeom>
          <a:noFill/>
          <a:ln cap="flat" cmpd="sng" w="9525">
            <a:solidFill>
              <a:schemeClr val="dk2"/>
            </a:solidFill>
            <a:prstDash val="solid"/>
            <a:round/>
            <a:headEnd len="med" w="med" type="none"/>
            <a:tailEnd len="med" w="med" type="none"/>
          </a:ln>
        </p:spPr>
      </p:cxnSp>
      <p:cxnSp>
        <p:nvCxnSpPr>
          <p:cNvPr id="2214" name="Google Shape;2214;p130"/>
          <p:cNvCxnSpPr>
            <a:endCxn id="2212" idx="3"/>
          </p:cNvCxnSpPr>
          <p:nvPr/>
        </p:nvCxnSpPr>
        <p:spPr>
          <a:xfrm flipH="1" rot="10800000">
            <a:off x="3318197" y="4084490"/>
            <a:ext cx="431700" cy="267900"/>
          </a:xfrm>
          <a:prstGeom prst="straightConnector1">
            <a:avLst/>
          </a:prstGeom>
          <a:noFill/>
          <a:ln cap="flat" cmpd="sng" w="9525">
            <a:solidFill>
              <a:schemeClr val="dk2"/>
            </a:solidFill>
            <a:prstDash val="solid"/>
            <a:round/>
            <a:headEnd len="med" w="med" type="none"/>
            <a:tailEnd len="med" w="med" type="none"/>
          </a:ln>
        </p:spPr>
      </p:cxnSp>
      <p:sp>
        <p:nvSpPr>
          <p:cNvPr id="2215" name="Google Shape;2215;p130"/>
          <p:cNvSpPr/>
          <p:nvPr/>
        </p:nvSpPr>
        <p:spPr>
          <a:xfrm>
            <a:off x="1428319" y="2494313"/>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6" name="Google Shape;2216;p130"/>
          <p:cNvSpPr/>
          <p:nvPr/>
        </p:nvSpPr>
        <p:spPr>
          <a:xfrm>
            <a:off x="2965416" y="2532281"/>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7" name="Google Shape;2217;p130"/>
          <p:cNvSpPr/>
          <p:nvPr/>
        </p:nvSpPr>
        <p:spPr>
          <a:xfrm>
            <a:off x="5130234" y="2540944"/>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18" name="Google Shape;2218;p130"/>
          <p:cNvCxnSpPr>
            <a:stCxn id="2217" idx="2"/>
            <a:endCxn id="2201" idx="3"/>
          </p:cNvCxnSpPr>
          <p:nvPr/>
        </p:nvCxnSpPr>
        <p:spPr>
          <a:xfrm rot="5400000">
            <a:off x="4322634" y="2989744"/>
            <a:ext cx="825600" cy="1283400"/>
          </a:xfrm>
          <a:prstGeom prst="curvedConnector2">
            <a:avLst/>
          </a:prstGeom>
          <a:noFill/>
          <a:ln cap="flat" cmpd="sng" w="19050">
            <a:solidFill>
              <a:srgbClr val="1155CC"/>
            </a:solidFill>
            <a:prstDash val="solid"/>
            <a:round/>
            <a:headEnd len="med" w="med" type="none"/>
            <a:tailEnd len="med" w="med" type="stealth"/>
          </a:ln>
        </p:spPr>
      </p:cxnSp>
      <p:cxnSp>
        <p:nvCxnSpPr>
          <p:cNvPr id="2219" name="Google Shape;2219;p130"/>
          <p:cNvCxnSpPr>
            <a:stCxn id="2215" idx="2"/>
            <a:endCxn id="2201" idx="1"/>
          </p:cNvCxnSpPr>
          <p:nvPr/>
        </p:nvCxnSpPr>
        <p:spPr>
          <a:xfrm flipH="1" rot="-5400000">
            <a:off x="1632919" y="3214313"/>
            <a:ext cx="872100" cy="787500"/>
          </a:xfrm>
          <a:prstGeom prst="curvedConnector2">
            <a:avLst/>
          </a:prstGeom>
          <a:noFill/>
          <a:ln cap="flat" cmpd="sng" w="19050">
            <a:solidFill>
              <a:srgbClr val="1155CC"/>
            </a:solidFill>
            <a:prstDash val="solid"/>
            <a:round/>
            <a:headEnd len="med" w="med" type="none"/>
            <a:tailEnd len="med" w="med" type="stealth"/>
          </a:ln>
        </p:spPr>
      </p:cxnSp>
      <p:cxnSp>
        <p:nvCxnSpPr>
          <p:cNvPr id="2220" name="Google Shape;2220;p130"/>
          <p:cNvCxnSpPr>
            <a:endCxn id="2201" idx="0"/>
          </p:cNvCxnSpPr>
          <p:nvPr/>
        </p:nvCxnSpPr>
        <p:spPr>
          <a:xfrm flipH="1" rot="-5400000">
            <a:off x="3050081" y="3296963"/>
            <a:ext cx="393600" cy="62700"/>
          </a:xfrm>
          <a:prstGeom prst="curvedConnector3">
            <a:avLst>
              <a:gd fmla="val 50000" name="adj1"/>
            </a:avLst>
          </a:prstGeom>
          <a:noFill/>
          <a:ln cap="flat" cmpd="sng" w="19050">
            <a:solidFill>
              <a:srgbClr val="1155CC"/>
            </a:solidFill>
            <a:prstDash val="solid"/>
            <a:round/>
            <a:headEnd len="med" w="med" type="none"/>
            <a:tailEnd len="med" w="med" type="stealth"/>
          </a:ln>
        </p:spPr>
      </p:cxnSp>
      <p:sp>
        <p:nvSpPr>
          <p:cNvPr id="2221" name="Google Shape;2221;p130"/>
          <p:cNvSpPr txBox="1"/>
          <p:nvPr/>
        </p:nvSpPr>
        <p:spPr>
          <a:xfrm>
            <a:off x="6001481" y="952688"/>
            <a:ext cx="2988600" cy="36624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lang="en" sz="1400">
                <a:solidFill>
                  <a:schemeClr val="dk1"/>
                </a:solidFill>
                <a:latin typeface="Century Gothic"/>
                <a:ea typeface="Century Gothic"/>
                <a:cs typeface="Century Gothic"/>
                <a:sym typeface="Century Gothic"/>
              </a:rPr>
              <a:t>Single Server Mode</a:t>
            </a:r>
            <a:endParaRPr b="1"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The cluster elects one server to be</a:t>
            </a:r>
            <a:r>
              <a:rPr lang="en">
                <a:solidFill>
                  <a:schemeClr val="dk1"/>
                </a:solidFill>
                <a:latin typeface="Century Gothic"/>
                <a:ea typeface="Century Gothic"/>
                <a:cs typeface="Century Gothic"/>
                <a:sym typeface="Century Gothic"/>
              </a:rPr>
              <a:t> the</a:t>
            </a:r>
            <a:r>
              <a:rPr lang="en" sz="1400">
                <a:solidFill>
                  <a:schemeClr val="dk1"/>
                </a:solidFill>
                <a:latin typeface="Century Gothic"/>
                <a:ea typeface="Century Gothic"/>
                <a:cs typeface="Century Gothic"/>
                <a:sym typeface="Century Gothic"/>
              </a:rPr>
              <a:t> master for that query.</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All query computations take place on query master.</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Vertex and edge data are copied to the query master as needed.</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rgbClr val="548135"/>
              </a:buClr>
              <a:buSzPts val="1400"/>
              <a:buFont typeface="Century Gothic"/>
              <a:buChar char="●"/>
            </a:pPr>
            <a:r>
              <a:rPr b="1" lang="en" sz="1400">
                <a:solidFill>
                  <a:srgbClr val="548135"/>
                </a:solidFill>
                <a:latin typeface="Century Gothic"/>
                <a:ea typeface="Century Gothic"/>
                <a:cs typeface="Century Gothic"/>
                <a:sym typeface="Century Gothic"/>
              </a:rPr>
              <a:t>Best for queries with one or a few starting vertices.</a:t>
            </a:r>
            <a:endParaRPr b="1" sz="1400">
              <a:solidFill>
                <a:srgbClr val="548135"/>
              </a:solidFill>
              <a:latin typeface="Century Gothic"/>
              <a:ea typeface="Century Gothic"/>
              <a:cs typeface="Century Gothic"/>
              <a:sym typeface="Century Gothic"/>
            </a:endParaRPr>
          </a:p>
          <a:p>
            <a:pPr indent="-254000" lvl="0" marL="342900" marR="0" rtl="0" algn="l">
              <a:lnSpc>
                <a:spcPct val="115000"/>
              </a:lnSpc>
              <a:spcBef>
                <a:spcPts val="0"/>
              </a:spcBef>
              <a:spcAft>
                <a:spcPts val="800"/>
              </a:spcAft>
              <a:buClr>
                <a:srgbClr val="CC0000"/>
              </a:buClr>
              <a:buSzPts val="1400"/>
              <a:buFont typeface="Century Gothic"/>
              <a:buChar char="●"/>
            </a:pPr>
            <a:r>
              <a:rPr b="1" lang="en" sz="1400">
                <a:solidFill>
                  <a:srgbClr val="CC0000"/>
                </a:solidFill>
                <a:latin typeface="Century Gothic"/>
                <a:ea typeface="Century Gothic"/>
                <a:cs typeface="Century Gothic"/>
                <a:sym typeface="Century Gothic"/>
              </a:rPr>
              <a:t>If your query starts from all vertices, don't use this mode.</a:t>
            </a:r>
            <a:endParaRPr b="1" sz="1400">
              <a:solidFill>
                <a:srgbClr val="CC0000"/>
              </a:solidFill>
              <a:latin typeface="Century Gothic"/>
              <a:ea typeface="Century Gothic"/>
              <a:cs typeface="Century Gothic"/>
              <a:sym typeface="Century Gothic"/>
            </a:endParaRPr>
          </a:p>
        </p:txBody>
      </p:sp>
      <p:sp>
        <p:nvSpPr>
          <p:cNvPr id="2222" name="Google Shape;2222;p130"/>
          <p:cNvSpPr txBox="1"/>
          <p:nvPr>
            <p:ph type="title"/>
          </p:nvPr>
        </p:nvSpPr>
        <p:spPr>
          <a:xfrm>
            <a:off x="2286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2"/>
                </a:solidFill>
              </a:rPr>
              <a:t>MPP mechanism of TigerGraph</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131"/>
          <p:cNvSpPr/>
          <p:nvPr/>
        </p:nvSpPr>
        <p:spPr>
          <a:xfrm>
            <a:off x="2545472" y="2948634"/>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8" name="Google Shape;2228;p131"/>
          <p:cNvSpPr/>
          <p:nvPr/>
        </p:nvSpPr>
        <p:spPr>
          <a:xfrm>
            <a:off x="3511500" y="2948634"/>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9" name="Google Shape;2229;p131"/>
          <p:cNvSpPr/>
          <p:nvPr/>
        </p:nvSpPr>
        <p:spPr>
          <a:xfrm>
            <a:off x="495281" y="2923491"/>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0" name="Google Shape;2230;p131"/>
          <p:cNvSpPr/>
          <p:nvPr/>
        </p:nvSpPr>
        <p:spPr>
          <a:xfrm>
            <a:off x="1461309" y="2923491"/>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1" name="Google Shape;2231;p131"/>
          <p:cNvSpPr/>
          <p:nvPr/>
        </p:nvSpPr>
        <p:spPr>
          <a:xfrm>
            <a:off x="4557844" y="2971472"/>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2" name="Google Shape;2232;p131"/>
          <p:cNvSpPr/>
          <p:nvPr/>
        </p:nvSpPr>
        <p:spPr>
          <a:xfrm>
            <a:off x="5523872" y="2971472"/>
            <a:ext cx="111000" cy="75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3" name="Google Shape;2233;p131"/>
          <p:cNvSpPr txBox="1"/>
          <p:nvPr>
            <p:ph idx="12" type="sldNum"/>
          </p:nvPr>
        </p:nvSpPr>
        <p:spPr>
          <a:xfrm>
            <a:off x="465058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234" name="Google Shape;2234;p131"/>
          <p:cNvSpPr txBox="1"/>
          <p:nvPr>
            <p:ph type="title"/>
          </p:nvPr>
        </p:nvSpPr>
        <p:spPr>
          <a:xfrm>
            <a:off x="304800" y="372971"/>
            <a:ext cx="6286500" cy="596700"/>
          </a:xfrm>
          <a:prstGeom prst="rect">
            <a:avLst/>
          </a:prstGeom>
          <a:noFill/>
          <a:ln>
            <a:noFill/>
          </a:ln>
        </p:spPr>
        <p:txBody>
          <a:bodyPr anchorCtr="0" anchor="b" bIns="0" lIns="0" spcFirstLastPara="1" rIns="68575" wrap="square" tIns="0">
            <a:noAutofit/>
          </a:bodyPr>
          <a:lstStyle/>
          <a:p>
            <a:pPr indent="0" lvl="0" marL="0" rtl="0" algn="l">
              <a:lnSpc>
                <a:spcPct val="100000"/>
              </a:lnSpc>
              <a:spcBef>
                <a:spcPts val="0"/>
              </a:spcBef>
              <a:spcAft>
                <a:spcPts val="0"/>
              </a:spcAft>
              <a:buSzPts val="800"/>
              <a:buNone/>
            </a:pPr>
            <a:r>
              <a:rPr lang="en" sz="1800"/>
              <a:t> Distributed mode</a:t>
            </a:r>
            <a:endParaRPr sz="1800"/>
          </a:p>
        </p:txBody>
      </p:sp>
      <p:sp>
        <p:nvSpPr>
          <p:cNvPr id="2235" name="Google Shape;2235;p131"/>
          <p:cNvSpPr/>
          <p:nvPr/>
        </p:nvSpPr>
        <p:spPr>
          <a:xfrm>
            <a:off x="352594" y="1442559"/>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1</a:t>
            </a:r>
            <a:endParaRPr sz="1100"/>
          </a:p>
        </p:txBody>
      </p:sp>
      <p:sp>
        <p:nvSpPr>
          <p:cNvPr id="2236" name="Google Shape;2236;p131"/>
          <p:cNvSpPr/>
          <p:nvPr/>
        </p:nvSpPr>
        <p:spPr>
          <a:xfrm>
            <a:off x="2336906" y="1451747"/>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2</a:t>
            </a:r>
            <a:endParaRPr sz="1100"/>
          </a:p>
        </p:txBody>
      </p:sp>
      <p:sp>
        <p:nvSpPr>
          <p:cNvPr id="2237" name="Google Shape;2237;p131"/>
          <p:cNvSpPr/>
          <p:nvPr/>
        </p:nvSpPr>
        <p:spPr>
          <a:xfrm>
            <a:off x="4349663" y="1442569"/>
            <a:ext cx="1463438" cy="1717106"/>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1100"/>
              <a:t>Server 3</a:t>
            </a:r>
            <a:endParaRPr sz="1100"/>
          </a:p>
        </p:txBody>
      </p:sp>
      <p:sp>
        <p:nvSpPr>
          <p:cNvPr id="2238" name="Google Shape;2238;p131"/>
          <p:cNvSpPr/>
          <p:nvPr/>
        </p:nvSpPr>
        <p:spPr>
          <a:xfrm>
            <a:off x="674269" y="2385806"/>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39" name="Google Shape;2239;p131"/>
          <p:cNvSpPr/>
          <p:nvPr/>
        </p:nvSpPr>
        <p:spPr>
          <a:xfrm>
            <a:off x="960281" y="2734256"/>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0" name="Google Shape;2240;p131"/>
          <p:cNvSpPr/>
          <p:nvPr/>
        </p:nvSpPr>
        <p:spPr>
          <a:xfrm>
            <a:off x="1176038" y="2534081"/>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1" name="Google Shape;2241;p131"/>
          <p:cNvSpPr/>
          <p:nvPr/>
        </p:nvSpPr>
        <p:spPr>
          <a:xfrm>
            <a:off x="1324313" y="2791144"/>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2" name="Google Shape;2242;p131"/>
          <p:cNvSpPr/>
          <p:nvPr/>
        </p:nvSpPr>
        <p:spPr>
          <a:xfrm>
            <a:off x="631950" y="279114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43" name="Google Shape;2243;p131"/>
          <p:cNvSpPr/>
          <p:nvPr/>
        </p:nvSpPr>
        <p:spPr>
          <a:xfrm>
            <a:off x="1472588" y="2385806"/>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44" name="Google Shape;2244;p131"/>
          <p:cNvCxnSpPr>
            <a:stCxn id="2242" idx="0"/>
            <a:endCxn id="2238" idx="4"/>
          </p:cNvCxnSpPr>
          <p:nvPr/>
        </p:nvCxnSpPr>
        <p:spPr>
          <a:xfrm flipH="1" rot="10800000">
            <a:off x="706050" y="2534044"/>
            <a:ext cx="42300" cy="257100"/>
          </a:xfrm>
          <a:prstGeom prst="straightConnector1">
            <a:avLst/>
          </a:prstGeom>
          <a:noFill/>
          <a:ln cap="flat" cmpd="sng" w="9525">
            <a:solidFill>
              <a:schemeClr val="dk2"/>
            </a:solidFill>
            <a:prstDash val="solid"/>
            <a:round/>
            <a:headEnd len="med" w="med" type="none"/>
            <a:tailEnd len="med" w="med" type="none"/>
          </a:ln>
        </p:spPr>
      </p:cxnSp>
      <p:cxnSp>
        <p:nvCxnSpPr>
          <p:cNvPr id="2245" name="Google Shape;2245;p131"/>
          <p:cNvCxnSpPr>
            <a:stCxn id="2238" idx="5"/>
            <a:endCxn id="2239" idx="1"/>
          </p:cNvCxnSpPr>
          <p:nvPr/>
        </p:nvCxnSpPr>
        <p:spPr>
          <a:xfrm>
            <a:off x="800765" y="2512303"/>
            <a:ext cx="181200" cy="243600"/>
          </a:xfrm>
          <a:prstGeom prst="straightConnector1">
            <a:avLst/>
          </a:prstGeom>
          <a:noFill/>
          <a:ln cap="flat" cmpd="sng" w="9525">
            <a:solidFill>
              <a:schemeClr val="dk2"/>
            </a:solidFill>
            <a:prstDash val="solid"/>
            <a:round/>
            <a:headEnd len="med" w="med" type="none"/>
            <a:tailEnd len="med" w="med" type="none"/>
          </a:ln>
        </p:spPr>
      </p:cxnSp>
      <p:cxnSp>
        <p:nvCxnSpPr>
          <p:cNvPr id="2246" name="Google Shape;2246;p131"/>
          <p:cNvCxnSpPr>
            <a:endCxn id="2240" idx="3"/>
          </p:cNvCxnSpPr>
          <p:nvPr/>
        </p:nvCxnSpPr>
        <p:spPr>
          <a:xfrm flipH="1" rot="10800000">
            <a:off x="1086741" y="2660578"/>
            <a:ext cx="111000" cy="95400"/>
          </a:xfrm>
          <a:prstGeom prst="straightConnector1">
            <a:avLst/>
          </a:prstGeom>
          <a:noFill/>
          <a:ln cap="flat" cmpd="sng" w="9525">
            <a:solidFill>
              <a:schemeClr val="dk2"/>
            </a:solidFill>
            <a:prstDash val="solid"/>
            <a:round/>
            <a:headEnd len="med" w="med" type="none"/>
            <a:tailEnd len="med" w="med" type="none"/>
          </a:ln>
        </p:spPr>
      </p:cxnSp>
      <p:cxnSp>
        <p:nvCxnSpPr>
          <p:cNvPr id="2247" name="Google Shape;2247;p131"/>
          <p:cNvCxnSpPr>
            <a:endCxn id="2241" idx="1"/>
          </p:cNvCxnSpPr>
          <p:nvPr/>
        </p:nvCxnSpPr>
        <p:spPr>
          <a:xfrm>
            <a:off x="1302516" y="2660447"/>
            <a:ext cx="43500" cy="152400"/>
          </a:xfrm>
          <a:prstGeom prst="straightConnector1">
            <a:avLst/>
          </a:prstGeom>
          <a:noFill/>
          <a:ln cap="flat" cmpd="sng" w="9525">
            <a:solidFill>
              <a:schemeClr val="dk2"/>
            </a:solidFill>
            <a:prstDash val="solid"/>
            <a:round/>
            <a:headEnd len="med" w="med" type="none"/>
            <a:tailEnd len="med" w="med" type="none"/>
          </a:ln>
        </p:spPr>
      </p:cxnSp>
      <p:cxnSp>
        <p:nvCxnSpPr>
          <p:cNvPr id="2248" name="Google Shape;2248;p131"/>
          <p:cNvCxnSpPr>
            <a:stCxn id="2240" idx="7"/>
            <a:endCxn id="2243" idx="2"/>
          </p:cNvCxnSpPr>
          <p:nvPr/>
        </p:nvCxnSpPr>
        <p:spPr>
          <a:xfrm flipH="1" rot="10800000">
            <a:off x="1302534" y="2459785"/>
            <a:ext cx="170100" cy="96000"/>
          </a:xfrm>
          <a:prstGeom prst="straightConnector1">
            <a:avLst/>
          </a:prstGeom>
          <a:noFill/>
          <a:ln cap="flat" cmpd="sng" w="9525">
            <a:solidFill>
              <a:schemeClr val="dk2"/>
            </a:solidFill>
            <a:prstDash val="solid"/>
            <a:round/>
            <a:headEnd len="med" w="med" type="none"/>
            <a:tailEnd len="med" w="med" type="none"/>
          </a:ln>
        </p:spPr>
      </p:cxnSp>
      <p:sp>
        <p:nvSpPr>
          <p:cNvPr id="2249" name="Google Shape;2249;p131"/>
          <p:cNvSpPr/>
          <p:nvPr/>
        </p:nvSpPr>
        <p:spPr>
          <a:xfrm>
            <a:off x="2770228" y="2469122"/>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0" name="Google Shape;2250;p131"/>
          <p:cNvSpPr/>
          <p:nvPr/>
        </p:nvSpPr>
        <p:spPr>
          <a:xfrm>
            <a:off x="2524856" y="2597597"/>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1" name="Google Shape;2251;p131"/>
          <p:cNvSpPr/>
          <p:nvPr/>
        </p:nvSpPr>
        <p:spPr>
          <a:xfrm>
            <a:off x="2673141" y="2891709"/>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2" name="Google Shape;2252;p131"/>
          <p:cNvSpPr/>
          <p:nvPr/>
        </p:nvSpPr>
        <p:spPr>
          <a:xfrm>
            <a:off x="2941894" y="2800322"/>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3" name="Google Shape;2253;p131"/>
          <p:cNvSpPr/>
          <p:nvPr/>
        </p:nvSpPr>
        <p:spPr>
          <a:xfrm>
            <a:off x="3056747" y="2569247"/>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4" name="Google Shape;2254;p131"/>
          <p:cNvSpPr/>
          <p:nvPr/>
        </p:nvSpPr>
        <p:spPr>
          <a:xfrm>
            <a:off x="3406556" y="2891709"/>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55" name="Google Shape;2255;p131"/>
          <p:cNvSpPr/>
          <p:nvPr/>
        </p:nvSpPr>
        <p:spPr>
          <a:xfrm>
            <a:off x="3332184" y="2394984"/>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56" name="Google Shape;2256;p131"/>
          <p:cNvCxnSpPr>
            <a:stCxn id="2253" idx="3"/>
            <a:endCxn id="2253" idx="4"/>
          </p:cNvCxnSpPr>
          <p:nvPr/>
        </p:nvCxnSpPr>
        <p:spPr>
          <a:xfrm>
            <a:off x="3078450" y="2695743"/>
            <a:ext cx="52500" cy="21600"/>
          </a:xfrm>
          <a:prstGeom prst="straightConnector1">
            <a:avLst/>
          </a:prstGeom>
          <a:noFill/>
          <a:ln cap="flat" cmpd="sng" w="9525">
            <a:solidFill>
              <a:schemeClr val="dk2"/>
            </a:solidFill>
            <a:prstDash val="solid"/>
            <a:round/>
            <a:headEnd len="med" w="med" type="none"/>
            <a:tailEnd len="med" w="med" type="none"/>
          </a:ln>
        </p:spPr>
      </p:cxnSp>
      <p:cxnSp>
        <p:nvCxnSpPr>
          <p:cNvPr id="2257" name="Google Shape;2257;p131"/>
          <p:cNvCxnSpPr>
            <a:stCxn id="2253" idx="3"/>
            <a:endCxn id="2253" idx="4"/>
          </p:cNvCxnSpPr>
          <p:nvPr/>
        </p:nvCxnSpPr>
        <p:spPr>
          <a:xfrm>
            <a:off x="3078450" y="2695743"/>
            <a:ext cx="52500" cy="21600"/>
          </a:xfrm>
          <a:prstGeom prst="straightConnector1">
            <a:avLst/>
          </a:prstGeom>
          <a:noFill/>
          <a:ln cap="flat" cmpd="sng" w="9525">
            <a:solidFill>
              <a:schemeClr val="dk2"/>
            </a:solidFill>
            <a:prstDash val="solid"/>
            <a:round/>
            <a:headEnd len="med" w="med" type="none"/>
            <a:tailEnd len="med" w="med" type="none"/>
          </a:ln>
        </p:spPr>
      </p:cxnSp>
      <p:cxnSp>
        <p:nvCxnSpPr>
          <p:cNvPr id="2258" name="Google Shape;2258;p131"/>
          <p:cNvCxnSpPr>
            <a:stCxn id="2253" idx="5"/>
            <a:endCxn id="2254" idx="1"/>
          </p:cNvCxnSpPr>
          <p:nvPr/>
        </p:nvCxnSpPr>
        <p:spPr>
          <a:xfrm>
            <a:off x="3183243" y="2695743"/>
            <a:ext cx="245100" cy="217800"/>
          </a:xfrm>
          <a:prstGeom prst="straightConnector1">
            <a:avLst/>
          </a:prstGeom>
          <a:noFill/>
          <a:ln cap="flat" cmpd="sng" w="9525">
            <a:solidFill>
              <a:schemeClr val="dk2"/>
            </a:solidFill>
            <a:prstDash val="solid"/>
            <a:round/>
            <a:headEnd len="med" w="med" type="none"/>
            <a:tailEnd len="med" w="med" type="none"/>
          </a:ln>
        </p:spPr>
      </p:cxnSp>
      <p:cxnSp>
        <p:nvCxnSpPr>
          <p:cNvPr id="2259" name="Google Shape;2259;p131"/>
          <p:cNvCxnSpPr>
            <a:stCxn id="2255" idx="4"/>
            <a:endCxn id="2254" idx="0"/>
          </p:cNvCxnSpPr>
          <p:nvPr/>
        </p:nvCxnSpPr>
        <p:spPr>
          <a:xfrm>
            <a:off x="3406284" y="2543184"/>
            <a:ext cx="74400" cy="348600"/>
          </a:xfrm>
          <a:prstGeom prst="straightConnector1">
            <a:avLst/>
          </a:prstGeom>
          <a:noFill/>
          <a:ln cap="flat" cmpd="sng" w="9525">
            <a:solidFill>
              <a:schemeClr val="dk2"/>
            </a:solidFill>
            <a:prstDash val="solid"/>
            <a:round/>
            <a:headEnd len="med" w="med" type="none"/>
            <a:tailEnd len="med" w="med" type="none"/>
          </a:ln>
        </p:spPr>
      </p:cxnSp>
      <p:cxnSp>
        <p:nvCxnSpPr>
          <p:cNvPr id="2260" name="Google Shape;2260;p131"/>
          <p:cNvCxnSpPr>
            <a:stCxn id="2250" idx="7"/>
            <a:endCxn id="2249" idx="2"/>
          </p:cNvCxnSpPr>
          <p:nvPr/>
        </p:nvCxnSpPr>
        <p:spPr>
          <a:xfrm flipH="1" rot="10800000">
            <a:off x="2651353" y="2543100"/>
            <a:ext cx="118800" cy="76200"/>
          </a:xfrm>
          <a:prstGeom prst="straightConnector1">
            <a:avLst/>
          </a:prstGeom>
          <a:noFill/>
          <a:ln cap="flat" cmpd="sng" w="9525">
            <a:solidFill>
              <a:schemeClr val="dk2"/>
            </a:solidFill>
            <a:prstDash val="solid"/>
            <a:round/>
            <a:headEnd len="med" w="med" type="none"/>
            <a:tailEnd len="med" w="med" type="none"/>
          </a:ln>
        </p:spPr>
      </p:cxnSp>
      <p:cxnSp>
        <p:nvCxnSpPr>
          <p:cNvPr id="2261" name="Google Shape;2261;p131"/>
          <p:cNvCxnSpPr>
            <a:stCxn id="2253" idx="3"/>
            <a:endCxn id="2252" idx="0"/>
          </p:cNvCxnSpPr>
          <p:nvPr/>
        </p:nvCxnSpPr>
        <p:spPr>
          <a:xfrm flipH="1">
            <a:off x="3016050" y="2695743"/>
            <a:ext cx="62400" cy="104700"/>
          </a:xfrm>
          <a:prstGeom prst="straightConnector1">
            <a:avLst/>
          </a:prstGeom>
          <a:noFill/>
          <a:ln cap="flat" cmpd="sng" w="9525">
            <a:solidFill>
              <a:schemeClr val="dk2"/>
            </a:solidFill>
            <a:prstDash val="solid"/>
            <a:round/>
            <a:headEnd len="med" w="med" type="none"/>
            <a:tailEnd len="med" w="med" type="none"/>
          </a:ln>
        </p:spPr>
      </p:cxnSp>
      <p:cxnSp>
        <p:nvCxnSpPr>
          <p:cNvPr id="2262" name="Google Shape;2262;p131"/>
          <p:cNvCxnSpPr>
            <a:stCxn id="2249" idx="5"/>
            <a:endCxn id="2252" idx="1"/>
          </p:cNvCxnSpPr>
          <p:nvPr/>
        </p:nvCxnSpPr>
        <p:spPr>
          <a:xfrm>
            <a:off x="2896725" y="2595618"/>
            <a:ext cx="66900" cy="226500"/>
          </a:xfrm>
          <a:prstGeom prst="straightConnector1">
            <a:avLst/>
          </a:prstGeom>
          <a:noFill/>
          <a:ln cap="flat" cmpd="sng" w="9525">
            <a:solidFill>
              <a:schemeClr val="dk2"/>
            </a:solidFill>
            <a:prstDash val="solid"/>
            <a:round/>
            <a:headEnd len="med" w="med" type="none"/>
            <a:tailEnd len="med" w="med" type="none"/>
          </a:ln>
        </p:spPr>
      </p:cxnSp>
      <p:cxnSp>
        <p:nvCxnSpPr>
          <p:cNvPr id="2263" name="Google Shape;2263;p131"/>
          <p:cNvCxnSpPr>
            <a:stCxn id="2251" idx="6"/>
            <a:endCxn id="2252" idx="3"/>
          </p:cNvCxnSpPr>
          <p:nvPr/>
        </p:nvCxnSpPr>
        <p:spPr>
          <a:xfrm flipH="1" rot="10800000">
            <a:off x="2821341" y="2926809"/>
            <a:ext cx="142200" cy="390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31"/>
          <p:cNvSpPr/>
          <p:nvPr/>
        </p:nvSpPr>
        <p:spPr>
          <a:xfrm>
            <a:off x="4650019" y="2433731"/>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5" name="Google Shape;2265;p131"/>
          <p:cNvSpPr/>
          <p:nvPr/>
        </p:nvSpPr>
        <p:spPr>
          <a:xfrm>
            <a:off x="4693125" y="2664806"/>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6" name="Google Shape;2266;p131"/>
          <p:cNvSpPr/>
          <p:nvPr/>
        </p:nvSpPr>
        <p:spPr>
          <a:xfrm>
            <a:off x="5145225" y="2623406"/>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7" name="Google Shape;2267;p131"/>
          <p:cNvSpPr/>
          <p:nvPr/>
        </p:nvSpPr>
        <p:spPr>
          <a:xfrm>
            <a:off x="4847963" y="2852231"/>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8" name="Google Shape;2268;p131"/>
          <p:cNvSpPr/>
          <p:nvPr/>
        </p:nvSpPr>
        <p:spPr>
          <a:xfrm>
            <a:off x="4946569" y="245994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69" name="Google Shape;2269;p131"/>
          <p:cNvSpPr/>
          <p:nvPr/>
        </p:nvSpPr>
        <p:spPr>
          <a:xfrm>
            <a:off x="5399250" y="2791144"/>
            <a:ext cx="148200" cy="148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0" name="Google Shape;2270;p131"/>
          <p:cNvSpPr/>
          <p:nvPr/>
        </p:nvSpPr>
        <p:spPr>
          <a:xfrm>
            <a:off x="5399888" y="2433731"/>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71" name="Google Shape;2271;p131"/>
          <p:cNvCxnSpPr>
            <a:stCxn id="2268" idx="6"/>
            <a:endCxn id="2270" idx="2"/>
          </p:cNvCxnSpPr>
          <p:nvPr/>
        </p:nvCxnSpPr>
        <p:spPr>
          <a:xfrm flipH="1" rot="10800000">
            <a:off x="5094769" y="2507944"/>
            <a:ext cx="305100" cy="26100"/>
          </a:xfrm>
          <a:prstGeom prst="straightConnector1">
            <a:avLst/>
          </a:prstGeom>
          <a:noFill/>
          <a:ln cap="flat" cmpd="sng" w="9525">
            <a:solidFill>
              <a:schemeClr val="dk2"/>
            </a:solidFill>
            <a:prstDash val="solid"/>
            <a:round/>
            <a:headEnd len="med" w="med" type="none"/>
            <a:tailEnd len="med" w="med" type="none"/>
          </a:ln>
        </p:spPr>
      </p:cxnSp>
      <p:cxnSp>
        <p:nvCxnSpPr>
          <p:cNvPr id="2272" name="Google Shape;2272;p131"/>
          <p:cNvCxnSpPr>
            <a:stCxn id="2266" idx="7"/>
            <a:endCxn id="2270" idx="3"/>
          </p:cNvCxnSpPr>
          <p:nvPr/>
        </p:nvCxnSpPr>
        <p:spPr>
          <a:xfrm flipH="1" rot="10800000">
            <a:off x="5271722" y="2560210"/>
            <a:ext cx="150000" cy="84900"/>
          </a:xfrm>
          <a:prstGeom prst="straightConnector1">
            <a:avLst/>
          </a:prstGeom>
          <a:noFill/>
          <a:ln cap="flat" cmpd="sng" w="9525">
            <a:solidFill>
              <a:schemeClr val="dk2"/>
            </a:solidFill>
            <a:prstDash val="solid"/>
            <a:round/>
            <a:headEnd len="med" w="med" type="none"/>
            <a:tailEnd len="med" w="med" type="none"/>
          </a:ln>
        </p:spPr>
      </p:cxnSp>
      <p:cxnSp>
        <p:nvCxnSpPr>
          <p:cNvPr id="2273" name="Google Shape;2273;p131"/>
          <p:cNvCxnSpPr>
            <a:stCxn id="2269" idx="0"/>
            <a:endCxn id="2270" idx="4"/>
          </p:cNvCxnSpPr>
          <p:nvPr/>
        </p:nvCxnSpPr>
        <p:spPr>
          <a:xfrm flipH="1" rot="10800000">
            <a:off x="5473350" y="2582044"/>
            <a:ext cx="600" cy="209100"/>
          </a:xfrm>
          <a:prstGeom prst="straightConnector1">
            <a:avLst/>
          </a:prstGeom>
          <a:noFill/>
          <a:ln cap="flat" cmpd="sng" w="9525">
            <a:solidFill>
              <a:schemeClr val="dk2"/>
            </a:solidFill>
            <a:prstDash val="solid"/>
            <a:round/>
            <a:headEnd len="med" w="med" type="none"/>
            <a:tailEnd len="med" w="med" type="none"/>
          </a:ln>
        </p:spPr>
      </p:cxnSp>
      <p:cxnSp>
        <p:nvCxnSpPr>
          <p:cNvPr id="2274" name="Google Shape;2274;p131"/>
          <p:cNvCxnSpPr>
            <a:stCxn id="2265" idx="7"/>
            <a:endCxn id="2268" idx="3"/>
          </p:cNvCxnSpPr>
          <p:nvPr/>
        </p:nvCxnSpPr>
        <p:spPr>
          <a:xfrm flipH="1" rot="10800000">
            <a:off x="4819622" y="2586310"/>
            <a:ext cx="148800" cy="100200"/>
          </a:xfrm>
          <a:prstGeom prst="straightConnector1">
            <a:avLst/>
          </a:prstGeom>
          <a:noFill/>
          <a:ln cap="flat" cmpd="sng" w="9525">
            <a:solidFill>
              <a:schemeClr val="dk2"/>
            </a:solidFill>
            <a:prstDash val="solid"/>
            <a:round/>
            <a:headEnd len="med" w="med" type="none"/>
            <a:tailEnd len="med" w="med" type="none"/>
          </a:ln>
        </p:spPr>
      </p:cxnSp>
      <p:cxnSp>
        <p:nvCxnSpPr>
          <p:cNvPr id="2275" name="Google Shape;2275;p131"/>
          <p:cNvCxnSpPr>
            <a:stCxn id="2268" idx="4"/>
            <a:endCxn id="2267" idx="7"/>
          </p:cNvCxnSpPr>
          <p:nvPr/>
        </p:nvCxnSpPr>
        <p:spPr>
          <a:xfrm flipH="1">
            <a:off x="4974469" y="2608144"/>
            <a:ext cx="46200" cy="265800"/>
          </a:xfrm>
          <a:prstGeom prst="straightConnector1">
            <a:avLst/>
          </a:prstGeom>
          <a:noFill/>
          <a:ln cap="flat" cmpd="sng" w="9525">
            <a:solidFill>
              <a:schemeClr val="dk2"/>
            </a:solidFill>
            <a:prstDash val="solid"/>
            <a:round/>
            <a:headEnd len="med" w="med" type="none"/>
            <a:tailEnd len="med" w="med" type="none"/>
          </a:ln>
        </p:spPr>
      </p:cxnSp>
      <p:cxnSp>
        <p:nvCxnSpPr>
          <p:cNvPr id="2276" name="Google Shape;2276;p131"/>
          <p:cNvCxnSpPr>
            <a:endCxn id="2268" idx="2"/>
          </p:cNvCxnSpPr>
          <p:nvPr/>
        </p:nvCxnSpPr>
        <p:spPr>
          <a:xfrm>
            <a:off x="4798369" y="2507644"/>
            <a:ext cx="148200" cy="26400"/>
          </a:xfrm>
          <a:prstGeom prst="straightConnector1">
            <a:avLst/>
          </a:prstGeom>
          <a:noFill/>
          <a:ln cap="flat" cmpd="sng" w="9525">
            <a:solidFill>
              <a:schemeClr val="dk2"/>
            </a:solidFill>
            <a:prstDash val="solid"/>
            <a:round/>
            <a:headEnd len="med" w="med" type="none"/>
            <a:tailEnd len="med" w="med" type="none"/>
          </a:ln>
        </p:spPr>
      </p:cxnSp>
      <p:sp>
        <p:nvSpPr>
          <p:cNvPr id="2277" name="Google Shape;2277;p131"/>
          <p:cNvSpPr/>
          <p:nvPr/>
        </p:nvSpPr>
        <p:spPr>
          <a:xfrm>
            <a:off x="2252991" y="3362841"/>
            <a:ext cx="1631100" cy="103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solidFill>
                  <a:schemeClr val="dk1"/>
                </a:solidFill>
              </a:rPr>
              <a:t>Distributed </a:t>
            </a:r>
            <a:r>
              <a:rPr b="1" lang="en" sz="1100"/>
              <a:t>Query</a:t>
            </a:r>
            <a:endParaRPr b="1" sz="1100"/>
          </a:p>
          <a:p>
            <a:pPr indent="0" lvl="0" marL="0" rtl="0" algn="ctr">
              <a:spcBef>
                <a:spcPts val="0"/>
              </a:spcBef>
              <a:spcAft>
                <a:spcPts val="0"/>
              </a:spcAft>
              <a:buNone/>
            </a:pPr>
            <a:r>
              <a:rPr b="1" lang="en" sz="1100"/>
              <a:t>(Master Node)</a:t>
            </a:r>
            <a:endParaRPr b="1" sz="1100"/>
          </a:p>
        </p:txBody>
      </p:sp>
      <p:sp>
        <p:nvSpPr>
          <p:cNvPr id="2278" name="Google Shape;2278;p131"/>
          <p:cNvSpPr/>
          <p:nvPr/>
        </p:nvSpPr>
        <p:spPr>
          <a:xfrm>
            <a:off x="2767153" y="3813309"/>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79" name="Google Shape;2279;p131"/>
          <p:cNvSpPr/>
          <p:nvPr/>
        </p:nvSpPr>
        <p:spPr>
          <a:xfrm>
            <a:off x="3137166" y="3861234"/>
            <a:ext cx="148200" cy="1482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0" name="Google Shape;2280;p131"/>
          <p:cNvSpPr/>
          <p:nvPr/>
        </p:nvSpPr>
        <p:spPr>
          <a:xfrm>
            <a:off x="2960531" y="4144509"/>
            <a:ext cx="148200" cy="1482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81" name="Google Shape;2281;p131"/>
          <p:cNvCxnSpPr>
            <a:stCxn id="2278" idx="4"/>
            <a:endCxn id="2280" idx="1"/>
          </p:cNvCxnSpPr>
          <p:nvPr/>
        </p:nvCxnSpPr>
        <p:spPr>
          <a:xfrm>
            <a:off x="2841253" y="3961509"/>
            <a:ext cx="141000" cy="204600"/>
          </a:xfrm>
          <a:prstGeom prst="straightConnector1">
            <a:avLst/>
          </a:prstGeom>
          <a:noFill/>
          <a:ln cap="flat" cmpd="sng" w="9525">
            <a:solidFill>
              <a:schemeClr val="dk2"/>
            </a:solidFill>
            <a:prstDash val="solid"/>
            <a:round/>
            <a:headEnd len="med" w="med" type="none"/>
            <a:tailEnd len="med" w="med" type="none"/>
          </a:ln>
        </p:spPr>
      </p:cxnSp>
      <p:cxnSp>
        <p:nvCxnSpPr>
          <p:cNvPr id="2282" name="Google Shape;2282;p131"/>
          <p:cNvCxnSpPr>
            <a:stCxn id="2279" idx="3"/>
            <a:endCxn id="2280" idx="7"/>
          </p:cNvCxnSpPr>
          <p:nvPr/>
        </p:nvCxnSpPr>
        <p:spPr>
          <a:xfrm flipH="1">
            <a:off x="3087169" y="3987731"/>
            <a:ext cx="71700" cy="178500"/>
          </a:xfrm>
          <a:prstGeom prst="straightConnector1">
            <a:avLst/>
          </a:prstGeom>
          <a:noFill/>
          <a:ln cap="flat" cmpd="sng" w="9525">
            <a:solidFill>
              <a:schemeClr val="dk2"/>
            </a:solidFill>
            <a:prstDash val="solid"/>
            <a:round/>
            <a:headEnd len="med" w="med" type="none"/>
            <a:tailEnd len="med" w="med" type="none"/>
          </a:ln>
        </p:spPr>
      </p:cxnSp>
      <p:sp>
        <p:nvSpPr>
          <p:cNvPr id="2283" name="Google Shape;2283;p131"/>
          <p:cNvSpPr txBox="1"/>
          <p:nvPr/>
        </p:nvSpPr>
        <p:spPr>
          <a:xfrm>
            <a:off x="6280400" y="1028075"/>
            <a:ext cx="2698800" cy="35214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50000"/>
              </a:lnSpc>
              <a:spcBef>
                <a:spcPts val="700"/>
              </a:spcBef>
              <a:spcAft>
                <a:spcPts val="0"/>
              </a:spcAft>
              <a:buNone/>
            </a:pPr>
            <a:r>
              <a:rPr b="1" lang="en" sz="1400">
                <a:solidFill>
                  <a:schemeClr val="dk1"/>
                </a:solidFill>
                <a:latin typeface="Century Gothic"/>
                <a:ea typeface="Century Gothic"/>
                <a:cs typeface="Century Gothic"/>
                <a:sym typeface="Century Gothic"/>
              </a:rPr>
              <a:t>Distributed Mode</a:t>
            </a:r>
            <a:endParaRPr b="1"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The server that receive</a:t>
            </a:r>
            <a:r>
              <a:rPr lang="en">
                <a:solidFill>
                  <a:schemeClr val="dk1"/>
                </a:solidFill>
                <a:latin typeface="Century Gothic"/>
                <a:ea typeface="Century Gothic"/>
                <a:cs typeface="Century Gothic"/>
                <a:sym typeface="Century Gothic"/>
              </a:rPr>
              <a:t>s</a:t>
            </a:r>
            <a:r>
              <a:rPr lang="en" sz="1400">
                <a:solidFill>
                  <a:schemeClr val="dk1"/>
                </a:solidFill>
                <a:latin typeface="Century Gothic"/>
                <a:ea typeface="Century Gothic"/>
                <a:cs typeface="Century Gothic"/>
                <a:sym typeface="Century Gothic"/>
              </a:rPr>
              <a:t> the query becomes the master. </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Computations execute on </a:t>
            </a:r>
            <a:r>
              <a:rPr b="1" lang="en" sz="1400">
                <a:solidFill>
                  <a:schemeClr val="dk1"/>
                </a:solidFill>
                <a:latin typeface="Century Gothic"/>
                <a:ea typeface="Century Gothic"/>
                <a:cs typeface="Century Gothic"/>
                <a:sym typeface="Century Gothic"/>
              </a:rPr>
              <a:t>all</a:t>
            </a:r>
            <a:r>
              <a:rPr lang="en" sz="1400">
                <a:solidFill>
                  <a:schemeClr val="dk1"/>
                </a:solidFill>
                <a:latin typeface="Century Gothic"/>
                <a:ea typeface="Century Gothic"/>
                <a:cs typeface="Century Gothic"/>
                <a:sym typeface="Century Gothic"/>
              </a:rPr>
              <a:t> servers in parallel.</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Accumulators are transferred across the cluster.</a:t>
            </a:r>
            <a:endParaRPr sz="1400">
              <a:solidFill>
                <a:schemeClr val="dk1"/>
              </a:solidFill>
              <a:latin typeface="Century Gothic"/>
              <a:ea typeface="Century Gothic"/>
              <a:cs typeface="Century Gothic"/>
              <a:sym typeface="Century Gothic"/>
            </a:endParaRPr>
          </a:p>
          <a:p>
            <a:pPr indent="-254000" lvl="0" marL="342900" marR="0" rtl="0" algn="l">
              <a:lnSpc>
                <a:spcPct val="115000"/>
              </a:lnSpc>
              <a:spcBef>
                <a:spcPts val="800"/>
              </a:spcBef>
              <a:spcAft>
                <a:spcPts val="800"/>
              </a:spcAft>
              <a:buClr>
                <a:srgbClr val="548135"/>
              </a:buClr>
              <a:buSzPts val="1400"/>
              <a:buFont typeface="Century Gothic"/>
              <a:buChar char="●"/>
            </a:pPr>
            <a:r>
              <a:rPr b="1" lang="en" sz="1400">
                <a:solidFill>
                  <a:srgbClr val="548135"/>
                </a:solidFill>
                <a:latin typeface="Century Gothic"/>
                <a:ea typeface="Century Gothic"/>
                <a:cs typeface="Century Gothic"/>
                <a:sym typeface="Century Gothic"/>
              </a:rPr>
              <a:t>If your query starts from all or most vertices, use this mode.</a:t>
            </a:r>
            <a:endParaRPr b="1" sz="1400">
              <a:solidFill>
                <a:srgbClr val="548135"/>
              </a:solidFill>
              <a:latin typeface="Century Gothic"/>
              <a:ea typeface="Century Gothic"/>
              <a:cs typeface="Century Gothic"/>
              <a:sym typeface="Century Gothic"/>
            </a:endParaRPr>
          </a:p>
        </p:txBody>
      </p:sp>
      <p:sp>
        <p:nvSpPr>
          <p:cNvPr id="2284" name="Google Shape;2284;p131"/>
          <p:cNvSpPr/>
          <p:nvPr/>
        </p:nvSpPr>
        <p:spPr>
          <a:xfrm>
            <a:off x="179625" y="3358266"/>
            <a:ext cx="1631100" cy="103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t>Distributed Query</a:t>
            </a:r>
            <a:endParaRPr b="1" sz="1100"/>
          </a:p>
        </p:txBody>
      </p:sp>
      <p:sp>
        <p:nvSpPr>
          <p:cNvPr id="2285" name="Google Shape;2285;p131"/>
          <p:cNvSpPr/>
          <p:nvPr/>
        </p:nvSpPr>
        <p:spPr>
          <a:xfrm>
            <a:off x="4326356" y="3368981"/>
            <a:ext cx="1631100" cy="103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1100">
                <a:solidFill>
                  <a:schemeClr val="dk1"/>
                </a:solidFill>
              </a:rPr>
              <a:t>Distributed </a:t>
            </a:r>
            <a:r>
              <a:rPr b="1" lang="en" sz="1100"/>
              <a:t>Query</a:t>
            </a:r>
            <a:endParaRPr b="1" sz="1100"/>
          </a:p>
        </p:txBody>
      </p:sp>
      <p:sp>
        <p:nvSpPr>
          <p:cNvPr id="2286" name="Google Shape;2286;p131"/>
          <p:cNvSpPr/>
          <p:nvPr/>
        </p:nvSpPr>
        <p:spPr>
          <a:xfrm>
            <a:off x="1046513" y="3864713"/>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7" name="Google Shape;2287;p131"/>
          <p:cNvSpPr/>
          <p:nvPr/>
        </p:nvSpPr>
        <p:spPr>
          <a:xfrm>
            <a:off x="1194788" y="4121775"/>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88" name="Google Shape;2288;p131"/>
          <p:cNvSpPr/>
          <p:nvPr/>
        </p:nvSpPr>
        <p:spPr>
          <a:xfrm>
            <a:off x="1343063" y="3716438"/>
            <a:ext cx="148200" cy="148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89" name="Google Shape;2289;p131"/>
          <p:cNvCxnSpPr>
            <a:endCxn id="2287" idx="1"/>
          </p:cNvCxnSpPr>
          <p:nvPr/>
        </p:nvCxnSpPr>
        <p:spPr>
          <a:xfrm>
            <a:off x="1172991" y="3991078"/>
            <a:ext cx="43500" cy="152400"/>
          </a:xfrm>
          <a:prstGeom prst="straightConnector1">
            <a:avLst/>
          </a:prstGeom>
          <a:noFill/>
          <a:ln cap="flat" cmpd="sng" w="9525">
            <a:solidFill>
              <a:schemeClr val="dk2"/>
            </a:solidFill>
            <a:prstDash val="solid"/>
            <a:round/>
            <a:headEnd len="med" w="med" type="none"/>
            <a:tailEnd len="med" w="med" type="none"/>
          </a:ln>
        </p:spPr>
      </p:cxnSp>
      <p:cxnSp>
        <p:nvCxnSpPr>
          <p:cNvPr id="2290" name="Google Shape;2290;p131"/>
          <p:cNvCxnSpPr>
            <a:stCxn id="2286" idx="7"/>
            <a:endCxn id="2288" idx="2"/>
          </p:cNvCxnSpPr>
          <p:nvPr/>
        </p:nvCxnSpPr>
        <p:spPr>
          <a:xfrm flipH="1" rot="10800000">
            <a:off x="1173009" y="3790416"/>
            <a:ext cx="170100" cy="96000"/>
          </a:xfrm>
          <a:prstGeom prst="straightConnector1">
            <a:avLst/>
          </a:prstGeom>
          <a:noFill/>
          <a:ln cap="flat" cmpd="sng" w="9525">
            <a:solidFill>
              <a:schemeClr val="dk2"/>
            </a:solidFill>
            <a:prstDash val="solid"/>
            <a:round/>
            <a:headEnd len="med" w="med" type="none"/>
            <a:tailEnd len="med" w="med" type="none"/>
          </a:ln>
        </p:spPr>
      </p:cxnSp>
      <p:sp>
        <p:nvSpPr>
          <p:cNvPr id="2291" name="Google Shape;2291;p131"/>
          <p:cNvSpPr/>
          <p:nvPr/>
        </p:nvSpPr>
        <p:spPr>
          <a:xfrm>
            <a:off x="5145788" y="3899475"/>
            <a:ext cx="148200" cy="1482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2" name="Google Shape;2292;p131"/>
          <p:cNvSpPr/>
          <p:nvPr/>
        </p:nvSpPr>
        <p:spPr>
          <a:xfrm>
            <a:off x="5399813" y="4067213"/>
            <a:ext cx="148200" cy="148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3" name="Google Shape;2293;p131"/>
          <p:cNvSpPr/>
          <p:nvPr/>
        </p:nvSpPr>
        <p:spPr>
          <a:xfrm>
            <a:off x="5400450" y="3709800"/>
            <a:ext cx="148200" cy="1482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294" name="Google Shape;2294;p131"/>
          <p:cNvCxnSpPr>
            <a:stCxn id="2291" idx="7"/>
            <a:endCxn id="2293" idx="3"/>
          </p:cNvCxnSpPr>
          <p:nvPr/>
        </p:nvCxnSpPr>
        <p:spPr>
          <a:xfrm flipH="1" rot="10800000">
            <a:off x="5272284" y="3836278"/>
            <a:ext cx="150000" cy="84900"/>
          </a:xfrm>
          <a:prstGeom prst="straightConnector1">
            <a:avLst/>
          </a:prstGeom>
          <a:noFill/>
          <a:ln cap="flat" cmpd="sng" w="9525">
            <a:solidFill>
              <a:schemeClr val="dk2"/>
            </a:solidFill>
            <a:prstDash val="solid"/>
            <a:round/>
            <a:headEnd len="med" w="med" type="none"/>
            <a:tailEnd len="med" w="med" type="none"/>
          </a:ln>
        </p:spPr>
      </p:cxnSp>
      <p:cxnSp>
        <p:nvCxnSpPr>
          <p:cNvPr id="2295" name="Google Shape;2295;p131"/>
          <p:cNvCxnSpPr>
            <a:stCxn id="2292" idx="0"/>
            <a:endCxn id="2293" idx="4"/>
          </p:cNvCxnSpPr>
          <p:nvPr/>
        </p:nvCxnSpPr>
        <p:spPr>
          <a:xfrm flipH="1" rot="10800000">
            <a:off x="5473913" y="3858113"/>
            <a:ext cx="600" cy="209100"/>
          </a:xfrm>
          <a:prstGeom prst="straightConnector1">
            <a:avLst/>
          </a:prstGeom>
          <a:noFill/>
          <a:ln cap="flat" cmpd="sng" w="9525">
            <a:solidFill>
              <a:schemeClr val="dk2"/>
            </a:solidFill>
            <a:prstDash val="solid"/>
            <a:round/>
            <a:headEnd len="med" w="med" type="none"/>
            <a:tailEnd len="med" w="med" type="none"/>
          </a:ln>
        </p:spPr>
      </p:cxnSp>
      <p:cxnSp>
        <p:nvCxnSpPr>
          <p:cNvPr id="2296" name="Google Shape;2296;p131"/>
          <p:cNvCxnSpPr>
            <a:stCxn id="2284" idx="3"/>
            <a:endCxn id="2277" idx="1"/>
          </p:cNvCxnSpPr>
          <p:nvPr/>
        </p:nvCxnSpPr>
        <p:spPr>
          <a:xfrm>
            <a:off x="1810725" y="3877266"/>
            <a:ext cx="442200" cy="4500"/>
          </a:xfrm>
          <a:prstGeom prst="straightConnector1">
            <a:avLst/>
          </a:prstGeom>
          <a:noFill/>
          <a:ln cap="flat" cmpd="sng" w="19050">
            <a:solidFill>
              <a:srgbClr val="1155CC"/>
            </a:solidFill>
            <a:prstDash val="solid"/>
            <a:round/>
            <a:headEnd len="med" w="med" type="stealth"/>
            <a:tailEnd len="med" w="med" type="stealth"/>
          </a:ln>
        </p:spPr>
      </p:cxnSp>
      <p:cxnSp>
        <p:nvCxnSpPr>
          <p:cNvPr id="2297" name="Google Shape;2297;p131"/>
          <p:cNvCxnSpPr>
            <a:stCxn id="2277" idx="3"/>
            <a:endCxn id="2285" idx="1"/>
          </p:cNvCxnSpPr>
          <p:nvPr/>
        </p:nvCxnSpPr>
        <p:spPr>
          <a:xfrm>
            <a:off x="3884091" y="3881841"/>
            <a:ext cx="442200" cy="6000"/>
          </a:xfrm>
          <a:prstGeom prst="straightConnector1">
            <a:avLst/>
          </a:prstGeom>
          <a:noFill/>
          <a:ln cap="flat" cmpd="sng" w="19050">
            <a:solidFill>
              <a:srgbClr val="1155CC"/>
            </a:solidFill>
            <a:prstDash val="solid"/>
            <a:round/>
            <a:headEnd len="med" w="med" type="stealth"/>
            <a:tailEnd len="med" w="med" type="stealth"/>
          </a:ln>
        </p:spPr>
      </p:cxnSp>
      <p:sp>
        <p:nvSpPr>
          <p:cNvPr id="2298" name="Google Shape;2298;p131"/>
          <p:cNvSpPr txBox="1"/>
          <p:nvPr/>
        </p:nvSpPr>
        <p:spPr>
          <a:xfrm>
            <a:off x="2395735" y="4438125"/>
            <a:ext cx="1631100" cy="265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900">
                <a:solidFill>
                  <a:srgbClr val="1155CC"/>
                </a:solidFill>
              </a:rPr>
              <a:t>Accumulators / target vertex attributes / target vertex accumultors / activated vertexes </a:t>
            </a:r>
            <a:endParaRPr sz="900">
              <a:solidFill>
                <a:srgbClr val="1155CC"/>
              </a:solidFill>
            </a:endParaRPr>
          </a:p>
        </p:txBody>
      </p:sp>
      <p:sp>
        <p:nvSpPr>
          <p:cNvPr id="2299" name="Google Shape;2299;p131"/>
          <p:cNvSpPr/>
          <p:nvPr/>
        </p:nvSpPr>
        <p:spPr>
          <a:xfrm>
            <a:off x="1143169" y="2303522"/>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00" name="Google Shape;2300;p131"/>
          <p:cNvCxnSpPr>
            <a:stCxn id="2299" idx="2"/>
            <a:endCxn id="2284" idx="0"/>
          </p:cNvCxnSpPr>
          <p:nvPr/>
        </p:nvCxnSpPr>
        <p:spPr>
          <a:xfrm rot="5400000">
            <a:off x="1004119" y="2972372"/>
            <a:ext cx="377100" cy="394800"/>
          </a:xfrm>
          <a:prstGeom prst="curvedConnector3">
            <a:avLst>
              <a:gd fmla="val 49993" name="adj1"/>
            </a:avLst>
          </a:prstGeom>
          <a:noFill/>
          <a:ln cap="flat" cmpd="sng" w="19050">
            <a:solidFill>
              <a:srgbClr val="1155CC"/>
            </a:solidFill>
            <a:prstDash val="solid"/>
            <a:round/>
            <a:headEnd len="med" w="med" type="none"/>
            <a:tailEnd len="med" w="med" type="stealth"/>
          </a:ln>
        </p:spPr>
      </p:cxnSp>
      <p:sp>
        <p:nvSpPr>
          <p:cNvPr id="2301" name="Google Shape;2301;p131"/>
          <p:cNvSpPr/>
          <p:nvPr/>
        </p:nvSpPr>
        <p:spPr>
          <a:xfrm>
            <a:off x="2747363" y="2365050"/>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02" name="Google Shape;2302;p131"/>
          <p:cNvCxnSpPr>
            <a:stCxn id="2301" idx="2"/>
            <a:endCxn id="2277" idx="0"/>
          </p:cNvCxnSpPr>
          <p:nvPr/>
        </p:nvCxnSpPr>
        <p:spPr>
          <a:xfrm flipH="1" rot="-5400000">
            <a:off x="2871413" y="3165600"/>
            <a:ext cx="320100" cy="74400"/>
          </a:xfrm>
          <a:prstGeom prst="curvedConnector3">
            <a:avLst>
              <a:gd fmla="val 49987" name="adj1"/>
            </a:avLst>
          </a:prstGeom>
          <a:noFill/>
          <a:ln cap="flat" cmpd="sng" w="19050">
            <a:solidFill>
              <a:srgbClr val="1155CC"/>
            </a:solidFill>
            <a:prstDash val="solid"/>
            <a:round/>
            <a:headEnd len="med" w="med" type="none"/>
            <a:tailEnd len="med" w="med" type="stealth"/>
          </a:ln>
        </p:spPr>
      </p:cxnSp>
      <p:sp>
        <p:nvSpPr>
          <p:cNvPr id="2303" name="Google Shape;2303;p131"/>
          <p:cNvSpPr/>
          <p:nvPr/>
        </p:nvSpPr>
        <p:spPr>
          <a:xfrm>
            <a:off x="5139038" y="2365050"/>
            <a:ext cx="493800" cy="6777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04" name="Google Shape;2304;p131"/>
          <p:cNvCxnSpPr>
            <a:stCxn id="2303" idx="2"/>
            <a:endCxn id="2285" idx="0"/>
          </p:cNvCxnSpPr>
          <p:nvPr/>
        </p:nvCxnSpPr>
        <p:spPr>
          <a:xfrm rot="5400000">
            <a:off x="5100938" y="3083850"/>
            <a:ext cx="326100" cy="243900"/>
          </a:xfrm>
          <a:prstGeom prst="curvedConnector3">
            <a:avLst>
              <a:gd fmla="val 49997" name="adj1"/>
            </a:avLst>
          </a:prstGeom>
          <a:noFill/>
          <a:ln cap="flat" cmpd="sng" w="19050">
            <a:solidFill>
              <a:srgbClr val="1155CC"/>
            </a:solidFill>
            <a:prstDash val="solid"/>
            <a:round/>
            <a:headEnd len="med" w="med" type="none"/>
            <a:tailEnd len="med" w="med" type="stealth"/>
          </a:ln>
        </p:spPr>
      </p:cxnSp>
      <p:sp>
        <p:nvSpPr>
          <p:cNvPr id="2305" name="Google Shape;2305;p131"/>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2"/>
                </a:solidFill>
              </a:rPr>
              <a:t>MPP mechanism of TigerGraph</a:t>
            </a:r>
            <a:endParaRPr/>
          </a:p>
        </p:txBody>
      </p:sp>
      <p:cxnSp>
        <p:nvCxnSpPr>
          <p:cNvPr id="2306" name="Google Shape;2306;p131"/>
          <p:cNvCxnSpPr>
            <a:stCxn id="2284" idx="2"/>
            <a:endCxn id="2285" idx="2"/>
          </p:cNvCxnSpPr>
          <p:nvPr/>
        </p:nvCxnSpPr>
        <p:spPr>
          <a:xfrm flipH="1" rot="-5400000">
            <a:off x="3063075" y="2328366"/>
            <a:ext cx="10800" cy="4146600"/>
          </a:xfrm>
          <a:prstGeom prst="curvedConnector3">
            <a:avLst>
              <a:gd fmla="val 2304080" name="adj1"/>
            </a:avLst>
          </a:prstGeom>
          <a:noFill/>
          <a:ln cap="flat" cmpd="sng" w="19050">
            <a:solidFill>
              <a:srgbClr val="1155CC"/>
            </a:solidFill>
            <a:prstDash val="solid"/>
            <a:round/>
            <a:headEnd len="med" w="med" type="stealth"/>
            <a:tailEnd len="med" w="med" type="stealth"/>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32"/>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313" name="Google Shape;2313;p132"/>
          <p:cNvSpPr/>
          <p:nvPr/>
        </p:nvSpPr>
        <p:spPr>
          <a:xfrm>
            <a:off x="1651957" y="1980715"/>
            <a:ext cx="53100" cy="3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4" name="Google Shape;2314;p132"/>
          <p:cNvSpPr/>
          <p:nvPr/>
        </p:nvSpPr>
        <p:spPr>
          <a:xfrm>
            <a:off x="2114527" y="1980715"/>
            <a:ext cx="53100" cy="3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5" name="Google Shape;2315;p132"/>
          <p:cNvSpPr/>
          <p:nvPr/>
        </p:nvSpPr>
        <p:spPr>
          <a:xfrm>
            <a:off x="638344" y="1309218"/>
            <a:ext cx="700749" cy="770282"/>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1</a:t>
            </a:r>
            <a:endParaRPr sz="500"/>
          </a:p>
        </p:txBody>
      </p:sp>
      <p:sp>
        <p:nvSpPr>
          <p:cNvPr id="2316" name="Google Shape;2316;p132"/>
          <p:cNvSpPr/>
          <p:nvPr/>
        </p:nvSpPr>
        <p:spPr>
          <a:xfrm>
            <a:off x="1552087" y="1309222"/>
            <a:ext cx="700749" cy="770282"/>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2</a:t>
            </a:r>
            <a:endParaRPr sz="500"/>
          </a:p>
        </p:txBody>
      </p:sp>
      <p:sp>
        <p:nvSpPr>
          <p:cNvPr id="2317" name="Google Shape;2317;p132"/>
          <p:cNvSpPr/>
          <p:nvPr/>
        </p:nvSpPr>
        <p:spPr>
          <a:xfrm>
            <a:off x="2415463" y="1309222"/>
            <a:ext cx="700749" cy="770282"/>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3</a:t>
            </a:r>
            <a:endParaRPr sz="500"/>
          </a:p>
        </p:txBody>
      </p:sp>
      <p:sp>
        <p:nvSpPr>
          <p:cNvPr id="2318" name="Google Shape;2318;p132"/>
          <p:cNvSpPr/>
          <p:nvPr/>
        </p:nvSpPr>
        <p:spPr>
          <a:xfrm>
            <a:off x="792374" y="1732352"/>
            <a:ext cx="71100" cy="66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319" name="Google Shape;2319;p132"/>
          <p:cNvSpPr/>
          <p:nvPr/>
        </p:nvSpPr>
        <p:spPr>
          <a:xfrm>
            <a:off x="929327" y="1888664"/>
            <a:ext cx="711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0" name="Google Shape;2320;p132"/>
          <p:cNvSpPr/>
          <p:nvPr/>
        </p:nvSpPr>
        <p:spPr>
          <a:xfrm>
            <a:off x="1032640" y="1798867"/>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1" name="Google Shape;2321;p132"/>
          <p:cNvSpPr/>
          <p:nvPr/>
        </p:nvSpPr>
        <p:spPr>
          <a:xfrm>
            <a:off x="1103639" y="1914183"/>
            <a:ext cx="71100" cy="666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2" name="Google Shape;2322;p132"/>
          <p:cNvSpPr/>
          <p:nvPr/>
        </p:nvSpPr>
        <p:spPr>
          <a:xfrm>
            <a:off x="772110" y="1914183"/>
            <a:ext cx="71100" cy="66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3" name="Google Shape;2323;p132"/>
          <p:cNvSpPr/>
          <p:nvPr/>
        </p:nvSpPr>
        <p:spPr>
          <a:xfrm>
            <a:off x="1174639" y="1732352"/>
            <a:ext cx="711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24" name="Google Shape;2324;p132"/>
          <p:cNvCxnSpPr>
            <a:stCxn id="2322" idx="0"/>
            <a:endCxn id="2318" idx="4"/>
          </p:cNvCxnSpPr>
          <p:nvPr/>
        </p:nvCxnSpPr>
        <p:spPr>
          <a:xfrm flipH="1" rot="10800000">
            <a:off x="807660" y="1798983"/>
            <a:ext cx="20400" cy="115200"/>
          </a:xfrm>
          <a:prstGeom prst="straightConnector1">
            <a:avLst/>
          </a:prstGeom>
          <a:noFill/>
          <a:ln cap="flat" cmpd="sng" w="9525">
            <a:solidFill>
              <a:schemeClr val="dk2"/>
            </a:solidFill>
            <a:prstDash val="solid"/>
            <a:round/>
            <a:headEnd len="med" w="med" type="none"/>
            <a:tailEnd len="med" w="med" type="none"/>
          </a:ln>
        </p:spPr>
      </p:cxnSp>
      <p:cxnSp>
        <p:nvCxnSpPr>
          <p:cNvPr id="2325" name="Google Shape;2325;p132"/>
          <p:cNvCxnSpPr>
            <a:stCxn id="2318" idx="5"/>
            <a:endCxn id="2319" idx="1"/>
          </p:cNvCxnSpPr>
          <p:nvPr/>
        </p:nvCxnSpPr>
        <p:spPr>
          <a:xfrm>
            <a:off x="853062" y="1789198"/>
            <a:ext cx="86700" cy="109200"/>
          </a:xfrm>
          <a:prstGeom prst="straightConnector1">
            <a:avLst/>
          </a:prstGeom>
          <a:noFill/>
          <a:ln cap="flat" cmpd="sng" w="9525">
            <a:solidFill>
              <a:schemeClr val="dk2"/>
            </a:solidFill>
            <a:prstDash val="solid"/>
            <a:round/>
            <a:headEnd len="med" w="med" type="none"/>
            <a:tailEnd len="med" w="med" type="none"/>
          </a:ln>
        </p:spPr>
      </p:cxnSp>
      <p:cxnSp>
        <p:nvCxnSpPr>
          <p:cNvPr id="2326" name="Google Shape;2326;p132"/>
          <p:cNvCxnSpPr>
            <a:endCxn id="2320" idx="3"/>
          </p:cNvCxnSpPr>
          <p:nvPr/>
        </p:nvCxnSpPr>
        <p:spPr>
          <a:xfrm flipH="1" rot="10800000">
            <a:off x="989952" y="1855713"/>
            <a:ext cx="53100" cy="42600"/>
          </a:xfrm>
          <a:prstGeom prst="straightConnector1">
            <a:avLst/>
          </a:prstGeom>
          <a:noFill/>
          <a:ln cap="flat" cmpd="sng" w="9525">
            <a:solidFill>
              <a:schemeClr val="dk2"/>
            </a:solidFill>
            <a:prstDash val="solid"/>
            <a:round/>
            <a:headEnd len="med" w="med" type="none"/>
            <a:tailEnd len="med" w="med" type="none"/>
          </a:ln>
        </p:spPr>
      </p:cxnSp>
      <p:cxnSp>
        <p:nvCxnSpPr>
          <p:cNvPr id="2327" name="Google Shape;2327;p132"/>
          <p:cNvCxnSpPr>
            <a:endCxn id="2321" idx="1"/>
          </p:cNvCxnSpPr>
          <p:nvPr/>
        </p:nvCxnSpPr>
        <p:spPr>
          <a:xfrm>
            <a:off x="1093052" y="1855537"/>
            <a:ext cx="21000" cy="68400"/>
          </a:xfrm>
          <a:prstGeom prst="straightConnector1">
            <a:avLst/>
          </a:prstGeom>
          <a:noFill/>
          <a:ln cap="flat" cmpd="sng" w="9525">
            <a:solidFill>
              <a:schemeClr val="dk2"/>
            </a:solidFill>
            <a:prstDash val="solid"/>
            <a:round/>
            <a:headEnd len="med" w="med" type="none"/>
            <a:tailEnd len="med" w="med" type="none"/>
          </a:ln>
        </p:spPr>
      </p:cxnSp>
      <p:cxnSp>
        <p:nvCxnSpPr>
          <p:cNvPr id="2328" name="Google Shape;2328;p132"/>
          <p:cNvCxnSpPr>
            <a:stCxn id="2320" idx="7"/>
            <a:endCxn id="2323" idx="2"/>
          </p:cNvCxnSpPr>
          <p:nvPr/>
        </p:nvCxnSpPr>
        <p:spPr>
          <a:xfrm flipH="1" rot="10800000">
            <a:off x="1093327" y="1765720"/>
            <a:ext cx="81300" cy="42900"/>
          </a:xfrm>
          <a:prstGeom prst="straightConnector1">
            <a:avLst/>
          </a:prstGeom>
          <a:noFill/>
          <a:ln cap="flat" cmpd="sng" w="9525">
            <a:solidFill>
              <a:schemeClr val="dk2"/>
            </a:solidFill>
            <a:prstDash val="solid"/>
            <a:round/>
            <a:headEnd len="med" w="med" type="none"/>
            <a:tailEnd len="med" w="med" type="none"/>
          </a:ln>
        </p:spPr>
      </p:cxnSp>
      <p:sp>
        <p:nvSpPr>
          <p:cNvPr id="2329" name="Google Shape;2329;p132"/>
          <p:cNvSpPr/>
          <p:nvPr/>
        </p:nvSpPr>
        <p:spPr>
          <a:xfrm>
            <a:off x="1759578" y="1765609"/>
            <a:ext cx="71100" cy="66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0" name="Google Shape;2330;p132"/>
          <p:cNvSpPr/>
          <p:nvPr/>
        </p:nvSpPr>
        <p:spPr>
          <a:xfrm>
            <a:off x="1642085" y="1823242"/>
            <a:ext cx="71100" cy="666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1" name="Google Shape;2331;p132"/>
          <p:cNvSpPr/>
          <p:nvPr/>
        </p:nvSpPr>
        <p:spPr>
          <a:xfrm>
            <a:off x="1713089" y="1955179"/>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2" name="Google Shape;2332;p132"/>
          <p:cNvSpPr/>
          <p:nvPr/>
        </p:nvSpPr>
        <p:spPr>
          <a:xfrm>
            <a:off x="1841778" y="1914183"/>
            <a:ext cx="71100" cy="66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3" name="Google Shape;2333;p132"/>
          <p:cNvSpPr/>
          <p:nvPr/>
        </p:nvSpPr>
        <p:spPr>
          <a:xfrm>
            <a:off x="1896774" y="1810525"/>
            <a:ext cx="711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4" name="Google Shape;2334;p132"/>
          <p:cNvSpPr/>
          <p:nvPr/>
        </p:nvSpPr>
        <p:spPr>
          <a:xfrm>
            <a:off x="2064276" y="1955179"/>
            <a:ext cx="71100" cy="66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5" name="Google Shape;2335;p132"/>
          <p:cNvSpPr/>
          <p:nvPr/>
        </p:nvSpPr>
        <p:spPr>
          <a:xfrm>
            <a:off x="2028664" y="1732352"/>
            <a:ext cx="71100" cy="66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36" name="Google Shape;2336;p132"/>
          <p:cNvCxnSpPr>
            <a:stCxn id="2333" idx="3"/>
            <a:endCxn id="2333" idx="4"/>
          </p:cNvCxnSpPr>
          <p:nvPr/>
        </p:nvCxnSpPr>
        <p:spPr>
          <a:xfrm>
            <a:off x="1907187" y="1867371"/>
            <a:ext cx="25200" cy="9900"/>
          </a:xfrm>
          <a:prstGeom prst="straightConnector1">
            <a:avLst/>
          </a:prstGeom>
          <a:noFill/>
          <a:ln cap="flat" cmpd="sng" w="9525">
            <a:solidFill>
              <a:schemeClr val="dk2"/>
            </a:solidFill>
            <a:prstDash val="solid"/>
            <a:round/>
            <a:headEnd len="med" w="med" type="none"/>
            <a:tailEnd len="med" w="med" type="none"/>
          </a:ln>
        </p:spPr>
      </p:cxnSp>
      <p:cxnSp>
        <p:nvCxnSpPr>
          <p:cNvPr id="2337" name="Google Shape;2337;p132"/>
          <p:cNvCxnSpPr>
            <a:stCxn id="2333" idx="3"/>
            <a:endCxn id="2333" idx="4"/>
          </p:cNvCxnSpPr>
          <p:nvPr/>
        </p:nvCxnSpPr>
        <p:spPr>
          <a:xfrm>
            <a:off x="1907187" y="1867371"/>
            <a:ext cx="25200" cy="9900"/>
          </a:xfrm>
          <a:prstGeom prst="straightConnector1">
            <a:avLst/>
          </a:prstGeom>
          <a:noFill/>
          <a:ln cap="flat" cmpd="sng" w="9525">
            <a:solidFill>
              <a:schemeClr val="dk2"/>
            </a:solidFill>
            <a:prstDash val="solid"/>
            <a:round/>
            <a:headEnd len="med" w="med" type="none"/>
            <a:tailEnd len="med" w="med" type="none"/>
          </a:ln>
        </p:spPr>
      </p:cxnSp>
      <p:cxnSp>
        <p:nvCxnSpPr>
          <p:cNvPr id="2338" name="Google Shape;2338;p132"/>
          <p:cNvCxnSpPr>
            <a:stCxn id="2333" idx="5"/>
            <a:endCxn id="2334" idx="1"/>
          </p:cNvCxnSpPr>
          <p:nvPr/>
        </p:nvCxnSpPr>
        <p:spPr>
          <a:xfrm>
            <a:off x="1957462" y="1867371"/>
            <a:ext cx="117300" cy="97500"/>
          </a:xfrm>
          <a:prstGeom prst="straightConnector1">
            <a:avLst/>
          </a:prstGeom>
          <a:noFill/>
          <a:ln cap="flat" cmpd="sng" w="9525">
            <a:solidFill>
              <a:schemeClr val="dk2"/>
            </a:solidFill>
            <a:prstDash val="solid"/>
            <a:round/>
            <a:headEnd len="med" w="med" type="none"/>
            <a:tailEnd len="med" w="med" type="none"/>
          </a:ln>
        </p:spPr>
      </p:cxnSp>
      <p:cxnSp>
        <p:nvCxnSpPr>
          <p:cNvPr id="2339" name="Google Shape;2339;p132"/>
          <p:cNvCxnSpPr>
            <a:stCxn id="2335" idx="4"/>
            <a:endCxn id="2334" idx="0"/>
          </p:cNvCxnSpPr>
          <p:nvPr/>
        </p:nvCxnSpPr>
        <p:spPr>
          <a:xfrm>
            <a:off x="2064214" y="1798952"/>
            <a:ext cx="35700" cy="156300"/>
          </a:xfrm>
          <a:prstGeom prst="straightConnector1">
            <a:avLst/>
          </a:prstGeom>
          <a:noFill/>
          <a:ln cap="flat" cmpd="sng" w="9525">
            <a:solidFill>
              <a:schemeClr val="dk2"/>
            </a:solidFill>
            <a:prstDash val="solid"/>
            <a:round/>
            <a:headEnd len="med" w="med" type="none"/>
            <a:tailEnd len="med" w="med" type="none"/>
          </a:ln>
        </p:spPr>
      </p:cxnSp>
      <p:cxnSp>
        <p:nvCxnSpPr>
          <p:cNvPr id="2340" name="Google Shape;2340;p132"/>
          <p:cNvCxnSpPr>
            <a:stCxn id="2330" idx="7"/>
            <a:endCxn id="2329" idx="2"/>
          </p:cNvCxnSpPr>
          <p:nvPr/>
        </p:nvCxnSpPr>
        <p:spPr>
          <a:xfrm flipH="1" rot="10800000">
            <a:off x="1702773" y="1798796"/>
            <a:ext cx="56700" cy="34200"/>
          </a:xfrm>
          <a:prstGeom prst="straightConnector1">
            <a:avLst/>
          </a:prstGeom>
          <a:noFill/>
          <a:ln cap="flat" cmpd="sng" w="9525">
            <a:solidFill>
              <a:schemeClr val="dk2"/>
            </a:solidFill>
            <a:prstDash val="solid"/>
            <a:round/>
            <a:headEnd len="med" w="med" type="none"/>
            <a:tailEnd len="med" w="med" type="none"/>
          </a:ln>
        </p:spPr>
      </p:cxnSp>
      <p:cxnSp>
        <p:nvCxnSpPr>
          <p:cNvPr id="2341" name="Google Shape;2341;p132"/>
          <p:cNvCxnSpPr>
            <a:stCxn id="2333" idx="3"/>
            <a:endCxn id="2332" idx="0"/>
          </p:cNvCxnSpPr>
          <p:nvPr/>
        </p:nvCxnSpPr>
        <p:spPr>
          <a:xfrm flipH="1">
            <a:off x="1877187" y="1867371"/>
            <a:ext cx="30000" cy="46800"/>
          </a:xfrm>
          <a:prstGeom prst="straightConnector1">
            <a:avLst/>
          </a:prstGeom>
          <a:noFill/>
          <a:ln cap="flat" cmpd="sng" w="9525">
            <a:solidFill>
              <a:schemeClr val="dk2"/>
            </a:solidFill>
            <a:prstDash val="solid"/>
            <a:round/>
            <a:headEnd len="med" w="med" type="none"/>
            <a:tailEnd len="med" w="med" type="none"/>
          </a:ln>
        </p:spPr>
      </p:cxnSp>
      <p:cxnSp>
        <p:nvCxnSpPr>
          <p:cNvPr id="2342" name="Google Shape;2342;p132"/>
          <p:cNvCxnSpPr>
            <a:stCxn id="2329" idx="5"/>
            <a:endCxn id="2332" idx="1"/>
          </p:cNvCxnSpPr>
          <p:nvPr/>
        </p:nvCxnSpPr>
        <p:spPr>
          <a:xfrm>
            <a:off x="1820266" y="1822456"/>
            <a:ext cx="31800" cy="101400"/>
          </a:xfrm>
          <a:prstGeom prst="straightConnector1">
            <a:avLst/>
          </a:prstGeom>
          <a:noFill/>
          <a:ln cap="flat" cmpd="sng" w="9525">
            <a:solidFill>
              <a:schemeClr val="dk2"/>
            </a:solidFill>
            <a:prstDash val="solid"/>
            <a:round/>
            <a:headEnd len="med" w="med" type="none"/>
            <a:tailEnd len="med" w="med" type="none"/>
          </a:ln>
        </p:spPr>
      </p:cxnSp>
      <p:cxnSp>
        <p:nvCxnSpPr>
          <p:cNvPr id="2343" name="Google Shape;2343;p132"/>
          <p:cNvCxnSpPr>
            <a:stCxn id="2331" idx="6"/>
            <a:endCxn id="2332" idx="3"/>
          </p:cNvCxnSpPr>
          <p:nvPr/>
        </p:nvCxnSpPr>
        <p:spPr>
          <a:xfrm flipH="1" rot="10800000">
            <a:off x="1784189" y="1971079"/>
            <a:ext cx="68100" cy="17400"/>
          </a:xfrm>
          <a:prstGeom prst="straightConnector1">
            <a:avLst/>
          </a:prstGeom>
          <a:noFill/>
          <a:ln cap="flat" cmpd="sng" w="9525">
            <a:solidFill>
              <a:schemeClr val="dk2"/>
            </a:solidFill>
            <a:prstDash val="solid"/>
            <a:round/>
            <a:headEnd len="med" w="med" type="none"/>
            <a:tailEnd len="med" w="med" type="none"/>
          </a:ln>
        </p:spPr>
      </p:cxnSp>
      <p:sp>
        <p:nvSpPr>
          <p:cNvPr id="2344" name="Google Shape;2344;p132"/>
          <p:cNvSpPr/>
          <p:nvPr/>
        </p:nvSpPr>
        <p:spPr>
          <a:xfrm>
            <a:off x="2559285" y="1753850"/>
            <a:ext cx="71100" cy="66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5" name="Google Shape;2345;p132"/>
          <p:cNvSpPr/>
          <p:nvPr/>
        </p:nvSpPr>
        <p:spPr>
          <a:xfrm>
            <a:off x="2579926" y="1857509"/>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6" name="Google Shape;2346;p132"/>
          <p:cNvSpPr/>
          <p:nvPr/>
        </p:nvSpPr>
        <p:spPr>
          <a:xfrm>
            <a:off x="2796409" y="1838937"/>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7" name="Google Shape;2347;p132"/>
          <p:cNvSpPr/>
          <p:nvPr/>
        </p:nvSpPr>
        <p:spPr>
          <a:xfrm>
            <a:off x="2654068" y="1941587"/>
            <a:ext cx="711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8" name="Google Shape;2348;p132"/>
          <p:cNvSpPr/>
          <p:nvPr/>
        </p:nvSpPr>
        <p:spPr>
          <a:xfrm>
            <a:off x="2701285" y="1765609"/>
            <a:ext cx="71100" cy="66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9" name="Google Shape;2349;p132"/>
          <p:cNvSpPr/>
          <p:nvPr/>
        </p:nvSpPr>
        <p:spPr>
          <a:xfrm>
            <a:off x="2918045" y="1914183"/>
            <a:ext cx="71100" cy="666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0" name="Google Shape;2350;p132"/>
          <p:cNvSpPr/>
          <p:nvPr/>
        </p:nvSpPr>
        <p:spPr>
          <a:xfrm>
            <a:off x="2918351" y="1753850"/>
            <a:ext cx="71100" cy="666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51" name="Google Shape;2351;p132"/>
          <p:cNvCxnSpPr>
            <a:stCxn id="2348" idx="6"/>
            <a:endCxn id="2350" idx="2"/>
          </p:cNvCxnSpPr>
          <p:nvPr/>
        </p:nvCxnSpPr>
        <p:spPr>
          <a:xfrm flipH="1" rot="10800000">
            <a:off x="2772385" y="1787209"/>
            <a:ext cx="146100" cy="11700"/>
          </a:xfrm>
          <a:prstGeom prst="straightConnector1">
            <a:avLst/>
          </a:prstGeom>
          <a:noFill/>
          <a:ln cap="flat" cmpd="sng" w="9525">
            <a:solidFill>
              <a:schemeClr val="dk2"/>
            </a:solidFill>
            <a:prstDash val="solid"/>
            <a:round/>
            <a:headEnd len="med" w="med" type="none"/>
            <a:tailEnd len="med" w="med" type="none"/>
          </a:ln>
        </p:spPr>
      </p:cxnSp>
      <p:cxnSp>
        <p:nvCxnSpPr>
          <p:cNvPr id="2352" name="Google Shape;2352;p132"/>
          <p:cNvCxnSpPr>
            <a:stCxn id="2346" idx="7"/>
            <a:endCxn id="2350" idx="3"/>
          </p:cNvCxnSpPr>
          <p:nvPr/>
        </p:nvCxnSpPr>
        <p:spPr>
          <a:xfrm flipH="1" rot="10800000">
            <a:off x="2857096" y="1810591"/>
            <a:ext cx="71700" cy="38100"/>
          </a:xfrm>
          <a:prstGeom prst="straightConnector1">
            <a:avLst/>
          </a:prstGeom>
          <a:noFill/>
          <a:ln cap="flat" cmpd="sng" w="9525">
            <a:solidFill>
              <a:schemeClr val="dk2"/>
            </a:solidFill>
            <a:prstDash val="solid"/>
            <a:round/>
            <a:headEnd len="med" w="med" type="none"/>
            <a:tailEnd len="med" w="med" type="none"/>
          </a:ln>
        </p:spPr>
      </p:cxnSp>
      <p:cxnSp>
        <p:nvCxnSpPr>
          <p:cNvPr id="2353" name="Google Shape;2353;p132"/>
          <p:cNvCxnSpPr>
            <a:stCxn id="2349" idx="0"/>
            <a:endCxn id="2350" idx="4"/>
          </p:cNvCxnSpPr>
          <p:nvPr/>
        </p:nvCxnSpPr>
        <p:spPr>
          <a:xfrm flipH="1" rot="10800000">
            <a:off x="2953595" y="1820583"/>
            <a:ext cx="300" cy="93600"/>
          </a:xfrm>
          <a:prstGeom prst="straightConnector1">
            <a:avLst/>
          </a:prstGeom>
          <a:noFill/>
          <a:ln cap="flat" cmpd="sng" w="9525">
            <a:solidFill>
              <a:schemeClr val="dk2"/>
            </a:solidFill>
            <a:prstDash val="solid"/>
            <a:round/>
            <a:headEnd len="med" w="med" type="none"/>
            <a:tailEnd len="med" w="med" type="none"/>
          </a:ln>
        </p:spPr>
      </p:cxnSp>
      <p:cxnSp>
        <p:nvCxnSpPr>
          <p:cNvPr id="2354" name="Google Shape;2354;p132"/>
          <p:cNvCxnSpPr>
            <a:stCxn id="2345" idx="7"/>
            <a:endCxn id="2348" idx="3"/>
          </p:cNvCxnSpPr>
          <p:nvPr/>
        </p:nvCxnSpPr>
        <p:spPr>
          <a:xfrm flipH="1" rot="10800000">
            <a:off x="2640614" y="1822562"/>
            <a:ext cx="71100" cy="44700"/>
          </a:xfrm>
          <a:prstGeom prst="straightConnector1">
            <a:avLst/>
          </a:prstGeom>
          <a:noFill/>
          <a:ln cap="flat" cmpd="sng" w="9525">
            <a:solidFill>
              <a:schemeClr val="dk2"/>
            </a:solidFill>
            <a:prstDash val="solid"/>
            <a:round/>
            <a:headEnd len="med" w="med" type="none"/>
            <a:tailEnd len="med" w="med" type="none"/>
          </a:ln>
        </p:spPr>
      </p:cxnSp>
      <p:cxnSp>
        <p:nvCxnSpPr>
          <p:cNvPr id="2355" name="Google Shape;2355;p132"/>
          <p:cNvCxnSpPr>
            <a:stCxn id="2348" idx="4"/>
            <a:endCxn id="2347" idx="7"/>
          </p:cNvCxnSpPr>
          <p:nvPr/>
        </p:nvCxnSpPr>
        <p:spPr>
          <a:xfrm flipH="1">
            <a:off x="2714635" y="1832209"/>
            <a:ext cx="22200" cy="119100"/>
          </a:xfrm>
          <a:prstGeom prst="straightConnector1">
            <a:avLst/>
          </a:prstGeom>
          <a:noFill/>
          <a:ln cap="flat" cmpd="sng" w="9525">
            <a:solidFill>
              <a:schemeClr val="dk2"/>
            </a:solidFill>
            <a:prstDash val="solid"/>
            <a:round/>
            <a:headEnd len="med" w="med" type="none"/>
            <a:tailEnd len="med" w="med" type="none"/>
          </a:ln>
        </p:spPr>
      </p:cxnSp>
      <p:cxnSp>
        <p:nvCxnSpPr>
          <p:cNvPr id="2356" name="Google Shape;2356;p132"/>
          <p:cNvCxnSpPr>
            <a:endCxn id="2348" idx="2"/>
          </p:cNvCxnSpPr>
          <p:nvPr/>
        </p:nvCxnSpPr>
        <p:spPr>
          <a:xfrm>
            <a:off x="2630185" y="1786909"/>
            <a:ext cx="71100" cy="12000"/>
          </a:xfrm>
          <a:prstGeom prst="straightConnector1">
            <a:avLst/>
          </a:prstGeom>
          <a:noFill/>
          <a:ln cap="flat" cmpd="sng" w="9525">
            <a:solidFill>
              <a:schemeClr val="dk2"/>
            </a:solidFill>
            <a:prstDash val="solid"/>
            <a:round/>
            <a:headEnd len="med" w="med" type="none"/>
            <a:tailEnd len="med" w="med" type="none"/>
          </a:ln>
        </p:spPr>
      </p:cxnSp>
      <p:sp>
        <p:nvSpPr>
          <p:cNvPr id="2357" name="Google Shape;2357;p132"/>
          <p:cNvSpPr/>
          <p:nvPr/>
        </p:nvSpPr>
        <p:spPr>
          <a:xfrm>
            <a:off x="1511905" y="2166525"/>
            <a:ext cx="781200" cy="46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500"/>
              <a:t>Single Server Mode Query</a:t>
            </a:r>
            <a:endParaRPr b="1" sz="500"/>
          </a:p>
        </p:txBody>
      </p:sp>
      <p:sp>
        <p:nvSpPr>
          <p:cNvPr id="2358" name="Google Shape;2358;p132"/>
          <p:cNvSpPr/>
          <p:nvPr/>
        </p:nvSpPr>
        <p:spPr>
          <a:xfrm>
            <a:off x="1616107" y="2422358"/>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9" name="Google Shape;2359;p132"/>
          <p:cNvSpPr/>
          <p:nvPr/>
        </p:nvSpPr>
        <p:spPr>
          <a:xfrm>
            <a:off x="1687106" y="2537674"/>
            <a:ext cx="71100" cy="666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0" name="Google Shape;2360;p132"/>
          <p:cNvSpPr/>
          <p:nvPr/>
        </p:nvSpPr>
        <p:spPr>
          <a:xfrm>
            <a:off x="1758106" y="2355843"/>
            <a:ext cx="71100" cy="6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61" name="Google Shape;2361;p132"/>
          <p:cNvCxnSpPr>
            <a:endCxn id="2359" idx="1"/>
          </p:cNvCxnSpPr>
          <p:nvPr/>
        </p:nvCxnSpPr>
        <p:spPr>
          <a:xfrm>
            <a:off x="1676519" y="2479027"/>
            <a:ext cx="21000" cy="68400"/>
          </a:xfrm>
          <a:prstGeom prst="straightConnector1">
            <a:avLst/>
          </a:prstGeom>
          <a:noFill/>
          <a:ln cap="flat" cmpd="sng" w="9525">
            <a:solidFill>
              <a:schemeClr val="dk2"/>
            </a:solidFill>
            <a:prstDash val="solid"/>
            <a:round/>
            <a:headEnd len="med" w="med" type="none"/>
            <a:tailEnd len="med" w="med" type="none"/>
          </a:ln>
        </p:spPr>
      </p:cxnSp>
      <p:cxnSp>
        <p:nvCxnSpPr>
          <p:cNvPr id="2362" name="Google Shape;2362;p132"/>
          <p:cNvCxnSpPr>
            <a:stCxn id="2358" idx="7"/>
            <a:endCxn id="2360" idx="2"/>
          </p:cNvCxnSpPr>
          <p:nvPr/>
        </p:nvCxnSpPr>
        <p:spPr>
          <a:xfrm flipH="1" rot="10800000">
            <a:off x="1676794" y="2389211"/>
            <a:ext cx="81300" cy="42900"/>
          </a:xfrm>
          <a:prstGeom prst="straightConnector1">
            <a:avLst/>
          </a:prstGeom>
          <a:noFill/>
          <a:ln cap="flat" cmpd="sng" w="9525">
            <a:solidFill>
              <a:schemeClr val="dk2"/>
            </a:solidFill>
            <a:prstDash val="solid"/>
            <a:round/>
            <a:headEnd len="med" w="med" type="none"/>
            <a:tailEnd len="med" w="med" type="none"/>
          </a:ln>
        </p:spPr>
      </p:cxnSp>
      <p:sp>
        <p:nvSpPr>
          <p:cNvPr id="2363" name="Google Shape;2363;p132"/>
          <p:cNvSpPr/>
          <p:nvPr/>
        </p:nvSpPr>
        <p:spPr>
          <a:xfrm>
            <a:off x="1935282" y="2377341"/>
            <a:ext cx="71100" cy="66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4" name="Google Shape;2364;p132"/>
          <p:cNvSpPr/>
          <p:nvPr/>
        </p:nvSpPr>
        <p:spPr>
          <a:xfrm>
            <a:off x="1850703" y="2504416"/>
            <a:ext cx="71100" cy="666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65" name="Google Shape;2365;p132"/>
          <p:cNvCxnSpPr>
            <a:stCxn id="2360" idx="4"/>
            <a:endCxn id="2364" idx="1"/>
          </p:cNvCxnSpPr>
          <p:nvPr/>
        </p:nvCxnSpPr>
        <p:spPr>
          <a:xfrm>
            <a:off x="1793656" y="2422443"/>
            <a:ext cx="67500" cy="91800"/>
          </a:xfrm>
          <a:prstGeom prst="straightConnector1">
            <a:avLst/>
          </a:prstGeom>
          <a:noFill/>
          <a:ln cap="flat" cmpd="sng" w="9525">
            <a:solidFill>
              <a:schemeClr val="dk2"/>
            </a:solidFill>
            <a:prstDash val="solid"/>
            <a:round/>
            <a:headEnd len="med" w="med" type="none"/>
            <a:tailEnd len="med" w="med" type="none"/>
          </a:ln>
        </p:spPr>
      </p:cxnSp>
      <p:cxnSp>
        <p:nvCxnSpPr>
          <p:cNvPr id="2366" name="Google Shape;2366;p132"/>
          <p:cNvCxnSpPr>
            <a:stCxn id="2363" idx="3"/>
            <a:endCxn id="2364" idx="7"/>
          </p:cNvCxnSpPr>
          <p:nvPr/>
        </p:nvCxnSpPr>
        <p:spPr>
          <a:xfrm flipH="1">
            <a:off x="1911494" y="2434188"/>
            <a:ext cx="34200" cy="80100"/>
          </a:xfrm>
          <a:prstGeom prst="straightConnector1">
            <a:avLst/>
          </a:prstGeom>
          <a:noFill/>
          <a:ln cap="flat" cmpd="sng" w="9525">
            <a:solidFill>
              <a:schemeClr val="dk2"/>
            </a:solidFill>
            <a:prstDash val="solid"/>
            <a:round/>
            <a:headEnd len="med" w="med" type="none"/>
            <a:tailEnd len="med" w="med" type="none"/>
          </a:ln>
        </p:spPr>
      </p:cxnSp>
      <p:sp>
        <p:nvSpPr>
          <p:cNvPr id="2367" name="Google Shape;2367;p132"/>
          <p:cNvSpPr/>
          <p:nvPr/>
        </p:nvSpPr>
        <p:spPr>
          <a:xfrm>
            <a:off x="2108588" y="2512188"/>
            <a:ext cx="71100" cy="66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8" name="Google Shape;2368;p132"/>
          <p:cNvSpPr/>
          <p:nvPr/>
        </p:nvSpPr>
        <p:spPr>
          <a:xfrm>
            <a:off x="2117881" y="2360713"/>
            <a:ext cx="71100" cy="666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69" name="Google Shape;2369;p132"/>
          <p:cNvCxnSpPr>
            <a:stCxn id="2367" idx="0"/>
            <a:endCxn id="2368" idx="4"/>
          </p:cNvCxnSpPr>
          <p:nvPr/>
        </p:nvCxnSpPr>
        <p:spPr>
          <a:xfrm flipH="1" rot="10800000">
            <a:off x="2144138" y="2427288"/>
            <a:ext cx="9300" cy="84900"/>
          </a:xfrm>
          <a:prstGeom prst="straightConnector1">
            <a:avLst/>
          </a:prstGeom>
          <a:noFill/>
          <a:ln cap="flat" cmpd="sng" w="9525">
            <a:solidFill>
              <a:schemeClr val="dk2"/>
            </a:solidFill>
            <a:prstDash val="solid"/>
            <a:round/>
            <a:headEnd len="med" w="med" type="none"/>
            <a:tailEnd len="med" w="med" type="none"/>
          </a:ln>
        </p:spPr>
      </p:cxnSp>
      <p:cxnSp>
        <p:nvCxnSpPr>
          <p:cNvPr id="2370" name="Google Shape;2370;p132"/>
          <p:cNvCxnSpPr>
            <a:endCxn id="2368" idx="3"/>
          </p:cNvCxnSpPr>
          <p:nvPr/>
        </p:nvCxnSpPr>
        <p:spPr>
          <a:xfrm flipH="1" rot="10800000">
            <a:off x="1921593" y="2417559"/>
            <a:ext cx="206700" cy="120300"/>
          </a:xfrm>
          <a:prstGeom prst="straightConnector1">
            <a:avLst/>
          </a:prstGeom>
          <a:noFill/>
          <a:ln cap="flat" cmpd="sng" w="9525">
            <a:solidFill>
              <a:schemeClr val="dk2"/>
            </a:solidFill>
            <a:prstDash val="solid"/>
            <a:round/>
            <a:headEnd len="med" w="med" type="none"/>
            <a:tailEnd len="med" w="med" type="none"/>
          </a:ln>
        </p:spPr>
      </p:cxnSp>
      <p:sp>
        <p:nvSpPr>
          <p:cNvPr id="2371" name="Google Shape;2371;p132"/>
          <p:cNvSpPr/>
          <p:nvPr/>
        </p:nvSpPr>
        <p:spPr>
          <a:xfrm>
            <a:off x="1016614" y="1704116"/>
            <a:ext cx="236400" cy="303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2" name="Google Shape;2372;p132"/>
          <p:cNvSpPr/>
          <p:nvPr/>
        </p:nvSpPr>
        <p:spPr>
          <a:xfrm>
            <a:off x="1752634" y="1721148"/>
            <a:ext cx="236400" cy="303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3" name="Google Shape;2373;p132"/>
          <p:cNvSpPr/>
          <p:nvPr/>
        </p:nvSpPr>
        <p:spPr>
          <a:xfrm>
            <a:off x="2789231" y="1725034"/>
            <a:ext cx="236400" cy="303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74" name="Google Shape;2374;p132"/>
          <p:cNvCxnSpPr>
            <a:stCxn id="2373" idx="2"/>
            <a:endCxn id="2357" idx="3"/>
          </p:cNvCxnSpPr>
          <p:nvPr/>
        </p:nvCxnSpPr>
        <p:spPr>
          <a:xfrm rot="5400000">
            <a:off x="2414981" y="1906984"/>
            <a:ext cx="370500" cy="614400"/>
          </a:xfrm>
          <a:prstGeom prst="curvedConnector2">
            <a:avLst/>
          </a:prstGeom>
          <a:noFill/>
          <a:ln cap="flat" cmpd="sng" w="19050">
            <a:solidFill>
              <a:srgbClr val="1155CC"/>
            </a:solidFill>
            <a:prstDash val="solid"/>
            <a:round/>
            <a:headEnd len="med" w="med" type="none"/>
            <a:tailEnd len="med" w="med" type="stealth"/>
          </a:ln>
        </p:spPr>
      </p:cxnSp>
      <p:cxnSp>
        <p:nvCxnSpPr>
          <p:cNvPr id="2375" name="Google Shape;2375;p132"/>
          <p:cNvCxnSpPr>
            <a:stCxn id="2371" idx="2"/>
            <a:endCxn id="2357" idx="1"/>
          </p:cNvCxnSpPr>
          <p:nvPr/>
        </p:nvCxnSpPr>
        <p:spPr>
          <a:xfrm flipH="1" rot="-5400000">
            <a:off x="1127764" y="2015066"/>
            <a:ext cx="391200" cy="377100"/>
          </a:xfrm>
          <a:prstGeom prst="curvedConnector2">
            <a:avLst/>
          </a:prstGeom>
          <a:noFill/>
          <a:ln cap="flat" cmpd="sng" w="19050">
            <a:solidFill>
              <a:srgbClr val="1155CC"/>
            </a:solidFill>
            <a:prstDash val="solid"/>
            <a:round/>
            <a:headEnd len="med" w="med" type="none"/>
            <a:tailEnd len="med" w="med" type="stealth"/>
          </a:ln>
        </p:spPr>
      </p:cxnSp>
      <p:cxnSp>
        <p:nvCxnSpPr>
          <p:cNvPr id="2376" name="Google Shape;2376;p132"/>
          <p:cNvCxnSpPr>
            <a:endCxn id="2357" idx="0"/>
          </p:cNvCxnSpPr>
          <p:nvPr/>
        </p:nvCxnSpPr>
        <p:spPr>
          <a:xfrm flipH="1" rot="-5400000">
            <a:off x="1799155" y="2063175"/>
            <a:ext cx="176700" cy="30000"/>
          </a:xfrm>
          <a:prstGeom prst="curvedConnector3">
            <a:avLst>
              <a:gd fmla="val 50000" name="adj1"/>
            </a:avLst>
          </a:prstGeom>
          <a:noFill/>
          <a:ln cap="flat" cmpd="sng" w="19050">
            <a:solidFill>
              <a:srgbClr val="1155CC"/>
            </a:solidFill>
            <a:prstDash val="solid"/>
            <a:round/>
            <a:headEnd len="med" w="med" type="none"/>
            <a:tailEnd len="med" w="med" type="stealth"/>
          </a:ln>
        </p:spPr>
      </p:cxnSp>
      <p:sp>
        <p:nvSpPr>
          <p:cNvPr id="2377" name="Google Shape;2377;p132"/>
          <p:cNvSpPr txBox="1"/>
          <p:nvPr>
            <p:ph idx="1" type="body"/>
          </p:nvPr>
        </p:nvSpPr>
        <p:spPr>
          <a:xfrm>
            <a:off x="381000" y="790698"/>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Single Server mode VERSUS Distributed mode</a:t>
            </a:r>
            <a:endParaRPr b="1" sz="1700"/>
          </a:p>
          <a:p>
            <a:pPr indent="0" lvl="0" marL="0" marR="0" rtl="0" algn="l">
              <a:lnSpc>
                <a:spcPct val="100000"/>
              </a:lnSpc>
              <a:spcBef>
                <a:spcPts val="0"/>
              </a:spcBef>
              <a:spcAft>
                <a:spcPts val="0"/>
              </a:spcAft>
              <a:buNone/>
            </a:pPr>
            <a:r>
              <a:t/>
            </a:r>
            <a:endParaRPr b="1" sz="1700"/>
          </a:p>
        </p:txBody>
      </p:sp>
      <p:sp>
        <p:nvSpPr>
          <p:cNvPr id="2378" name="Google Shape;2378;p132"/>
          <p:cNvSpPr/>
          <p:nvPr/>
        </p:nvSpPr>
        <p:spPr>
          <a:xfrm>
            <a:off x="5971119" y="2019024"/>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9" name="Google Shape;2379;p132"/>
          <p:cNvSpPr/>
          <p:nvPr/>
        </p:nvSpPr>
        <p:spPr>
          <a:xfrm>
            <a:off x="6506572" y="2019024"/>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0" name="Google Shape;2380;p132"/>
          <p:cNvSpPr/>
          <p:nvPr/>
        </p:nvSpPr>
        <p:spPr>
          <a:xfrm>
            <a:off x="4834732" y="2008207"/>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1" name="Google Shape;2381;p132"/>
          <p:cNvSpPr/>
          <p:nvPr/>
        </p:nvSpPr>
        <p:spPr>
          <a:xfrm>
            <a:off x="5370185" y="2008207"/>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2" name="Google Shape;2382;p132"/>
          <p:cNvSpPr/>
          <p:nvPr/>
        </p:nvSpPr>
        <p:spPr>
          <a:xfrm>
            <a:off x="7086543" y="2028848"/>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3" name="Google Shape;2383;p132"/>
          <p:cNvSpPr/>
          <p:nvPr/>
        </p:nvSpPr>
        <p:spPr>
          <a:xfrm>
            <a:off x="7621997" y="2028848"/>
            <a:ext cx="61500" cy="32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4" name="Google Shape;2384;p132"/>
          <p:cNvSpPr/>
          <p:nvPr/>
        </p:nvSpPr>
        <p:spPr>
          <a:xfrm>
            <a:off x="4755642" y="1371113"/>
            <a:ext cx="811159" cy="738697"/>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1</a:t>
            </a:r>
            <a:endParaRPr sz="500"/>
          </a:p>
        </p:txBody>
      </p:sp>
      <p:sp>
        <p:nvSpPr>
          <p:cNvPr id="2385" name="Google Shape;2385;p132"/>
          <p:cNvSpPr/>
          <p:nvPr/>
        </p:nvSpPr>
        <p:spPr>
          <a:xfrm>
            <a:off x="5855514" y="1375065"/>
            <a:ext cx="811159" cy="738697"/>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2</a:t>
            </a:r>
            <a:endParaRPr sz="500"/>
          </a:p>
        </p:txBody>
      </p:sp>
      <p:sp>
        <p:nvSpPr>
          <p:cNvPr id="2386" name="Google Shape;2386;p132"/>
          <p:cNvSpPr/>
          <p:nvPr/>
        </p:nvSpPr>
        <p:spPr>
          <a:xfrm>
            <a:off x="6971152" y="1371117"/>
            <a:ext cx="811159" cy="738697"/>
          </a:xfrm>
          <a:prstGeom prst="flowChartMagneticDisk">
            <a:avLst/>
          </a:prstGeom>
          <a:solidFill>
            <a:srgbClr val="D9EAD3"/>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500"/>
              <a:t>Server 3</a:t>
            </a:r>
            <a:endParaRPr sz="500"/>
          </a:p>
        </p:txBody>
      </p:sp>
      <p:sp>
        <p:nvSpPr>
          <p:cNvPr id="2387" name="Google Shape;2387;p132"/>
          <p:cNvSpPr/>
          <p:nvPr/>
        </p:nvSpPr>
        <p:spPr>
          <a:xfrm>
            <a:off x="4933942" y="1776896"/>
            <a:ext cx="82200" cy="63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388" name="Google Shape;2388;p132"/>
          <p:cNvSpPr/>
          <p:nvPr/>
        </p:nvSpPr>
        <p:spPr>
          <a:xfrm>
            <a:off x="5092474" y="1926799"/>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89" name="Google Shape;2389;p132"/>
          <p:cNvSpPr/>
          <p:nvPr/>
        </p:nvSpPr>
        <p:spPr>
          <a:xfrm>
            <a:off x="5212064" y="1840684"/>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0" name="Google Shape;2390;p132"/>
          <p:cNvSpPr/>
          <p:nvPr/>
        </p:nvSpPr>
        <p:spPr>
          <a:xfrm>
            <a:off x="5294250" y="1951271"/>
            <a:ext cx="82200" cy="639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1" name="Google Shape;2391;p132"/>
          <p:cNvSpPr/>
          <p:nvPr/>
        </p:nvSpPr>
        <p:spPr>
          <a:xfrm>
            <a:off x="4910485" y="1951271"/>
            <a:ext cx="82200" cy="63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2" name="Google Shape;2392;p132"/>
          <p:cNvSpPr/>
          <p:nvPr/>
        </p:nvSpPr>
        <p:spPr>
          <a:xfrm>
            <a:off x="5376437" y="1776896"/>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393" name="Google Shape;2393;p132"/>
          <p:cNvCxnSpPr>
            <a:stCxn id="2391" idx="0"/>
            <a:endCxn id="2387" idx="4"/>
          </p:cNvCxnSpPr>
          <p:nvPr/>
        </p:nvCxnSpPr>
        <p:spPr>
          <a:xfrm flipH="1" rot="10800000">
            <a:off x="4951585" y="1840871"/>
            <a:ext cx="23400" cy="110400"/>
          </a:xfrm>
          <a:prstGeom prst="straightConnector1">
            <a:avLst/>
          </a:prstGeom>
          <a:noFill/>
          <a:ln cap="flat" cmpd="sng" w="9525">
            <a:solidFill>
              <a:schemeClr val="dk2"/>
            </a:solidFill>
            <a:prstDash val="solid"/>
            <a:round/>
            <a:headEnd len="med" w="med" type="none"/>
            <a:tailEnd len="med" w="med" type="none"/>
          </a:ln>
        </p:spPr>
      </p:cxnSp>
      <p:cxnSp>
        <p:nvCxnSpPr>
          <p:cNvPr id="2394" name="Google Shape;2394;p132"/>
          <p:cNvCxnSpPr>
            <a:stCxn id="2387" idx="5"/>
            <a:endCxn id="2388" idx="1"/>
          </p:cNvCxnSpPr>
          <p:nvPr/>
        </p:nvCxnSpPr>
        <p:spPr>
          <a:xfrm>
            <a:off x="5004104" y="1831438"/>
            <a:ext cx="100500" cy="104700"/>
          </a:xfrm>
          <a:prstGeom prst="straightConnector1">
            <a:avLst/>
          </a:prstGeom>
          <a:noFill/>
          <a:ln cap="flat" cmpd="sng" w="9525">
            <a:solidFill>
              <a:schemeClr val="dk2"/>
            </a:solidFill>
            <a:prstDash val="solid"/>
            <a:round/>
            <a:headEnd len="med" w="med" type="none"/>
            <a:tailEnd len="med" w="med" type="none"/>
          </a:ln>
        </p:spPr>
      </p:cxnSp>
      <p:cxnSp>
        <p:nvCxnSpPr>
          <p:cNvPr id="2395" name="Google Shape;2395;p132"/>
          <p:cNvCxnSpPr>
            <a:endCxn id="2389" idx="3"/>
          </p:cNvCxnSpPr>
          <p:nvPr/>
        </p:nvCxnSpPr>
        <p:spPr>
          <a:xfrm flipH="1" rot="10800000">
            <a:off x="5162602" y="1895226"/>
            <a:ext cx="61500" cy="41100"/>
          </a:xfrm>
          <a:prstGeom prst="straightConnector1">
            <a:avLst/>
          </a:prstGeom>
          <a:noFill/>
          <a:ln cap="flat" cmpd="sng" w="9525">
            <a:solidFill>
              <a:schemeClr val="dk2"/>
            </a:solidFill>
            <a:prstDash val="solid"/>
            <a:round/>
            <a:headEnd len="med" w="med" type="none"/>
            <a:tailEnd len="med" w="med" type="none"/>
          </a:ln>
        </p:spPr>
      </p:cxnSp>
      <p:cxnSp>
        <p:nvCxnSpPr>
          <p:cNvPr id="2396" name="Google Shape;2396;p132"/>
          <p:cNvCxnSpPr>
            <a:endCxn id="2390" idx="1"/>
          </p:cNvCxnSpPr>
          <p:nvPr/>
        </p:nvCxnSpPr>
        <p:spPr>
          <a:xfrm>
            <a:off x="5282288" y="1895229"/>
            <a:ext cx="24000" cy="65400"/>
          </a:xfrm>
          <a:prstGeom prst="straightConnector1">
            <a:avLst/>
          </a:prstGeom>
          <a:noFill/>
          <a:ln cap="flat" cmpd="sng" w="9525">
            <a:solidFill>
              <a:schemeClr val="dk2"/>
            </a:solidFill>
            <a:prstDash val="solid"/>
            <a:round/>
            <a:headEnd len="med" w="med" type="none"/>
            <a:tailEnd len="med" w="med" type="none"/>
          </a:ln>
        </p:spPr>
      </p:cxnSp>
      <p:cxnSp>
        <p:nvCxnSpPr>
          <p:cNvPr id="2397" name="Google Shape;2397;p132"/>
          <p:cNvCxnSpPr>
            <a:stCxn id="2389" idx="7"/>
            <a:endCxn id="2392" idx="2"/>
          </p:cNvCxnSpPr>
          <p:nvPr/>
        </p:nvCxnSpPr>
        <p:spPr>
          <a:xfrm flipH="1" rot="10800000">
            <a:off x="5282226" y="1808941"/>
            <a:ext cx="94200" cy="41100"/>
          </a:xfrm>
          <a:prstGeom prst="straightConnector1">
            <a:avLst/>
          </a:prstGeom>
          <a:noFill/>
          <a:ln cap="flat" cmpd="sng" w="9525">
            <a:solidFill>
              <a:schemeClr val="dk2"/>
            </a:solidFill>
            <a:prstDash val="solid"/>
            <a:round/>
            <a:headEnd len="med" w="med" type="none"/>
            <a:tailEnd len="med" w="med" type="none"/>
          </a:ln>
        </p:spPr>
      </p:cxnSp>
      <p:sp>
        <p:nvSpPr>
          <p:cNvPr id="2398" name="Google Shape;2398;p132"/>
          <p:cNvSpPr/>
          <p:nvPr/>
        </p:nvSpPr>
        <p:spPr>
          <a:xfrm>
            <a:off x="6095697" y="1812738"/>
            <a:ext cx="82200" cy="63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9" name="Google Shape;2399;p132"/>
          <p:cNvSpPr/>
          <p:nvPr/>
        </p:nvSpPr>
        <p:spPr>
          <a:xfrm>
            <a:off x="5959692" y="1868008"/>
            <a:ext cx="82200" cy="639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0" name="Google Shape;2400;p132"/>
          <p:cNvSpPr/>
          <p:nvPr/>
        </p:nvSpPr>
        <p:spPr>
          <a:xfrm>
            <a:off x="6041883" y="1994535"/>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1" name="Google Shape;2401;p132"/>
          <p:cNvSpPr/>
          <p:nvPr/>
        </p:nvSpPr>
        <p:spPr>
          <a:xfrm>
            <a:off x="6190849" y="1955220"/>
            <a:ext cx="82200" cy="63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2" name="Google Shape;2402;p132"/>
          <p:cNvSpPr/>
          <p:nvPr/>
        </p:nvSpPr>
        <p:spPr>
          <a:xfrm>
            <a:off x="6254510" y="1855812"/>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3" name="Google Shape;2403;p132"/>
          <p:cNvSpPr/>
          <p:nvPr/>
        </p:nvSpPr>
        <p:spPr>
          <a:xfrm>
            <a:off x="6448404" y="1994535"/>
            <a:ext cx="82200" cy="63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4" name="Google Shape;2404;p132"/>
          <p:cNvSpPr/>
          <p:nvPr/>
        </p:nvSpPr>
        <p:spPr>
          <a:xfrm>
            <a:off x="6407180" y="1780844"/>
            <a:ext cx="82200" cy="63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05" name="Google Shape;2405;p132"/>
          <p:cNvCxnSpPr>
            <a:stCxn id="2402" idx="3"/>
            <a:endCxn id="2402" idx="4"/>
          </p:cNvCxnSpPr>
          <p:nvPr/>
        </p:nvCxnSpPr>
        <p:spPr>
          <a:xfrm>
            <a:off x="6266548" y="1910354"/>
            <a:ext cx="29100" cy="9300"/>
          </a:xfrm>
          <a:prstGeom prst="straightConnector1">
            <a:avLst/>
          </a:prstGeom>
          <a:noFill/>
          <a:ln cap="flat" cmpd="sng" w="9525">
            <a:solidFill>
              <a:schemeClr val="dk2"/>
            </a:solidFill>
            <a:prstDash val="solid"/>
            <a:round/>
            <a:headEnd len="med" w="med" type="none"/>
            <a:tailEnd len="med" w="med" type="none"/>
          </a:ln>
        </p:spPr>
      </p:cxnSp>
      <p:cxnSp>
        <p:nvCxnSpPr>
          <p:cNvPr id="2406" name="Google Shape;2406;p132"/>
          <p:cNvCxnSpPr>
            <a:stCxn id="2402" idx="3"/>
            <a:endCxn id="2402" idx="4"/>
          </p:cNvCxnSpPr>
          <p:nvPr/>
        </p:nvCxnSpPr>
        <p:spPr>
          <a:xfrm>
            <a:off x="6266548" y="1910354"/>
            <a:ext cx="29100" cy="9300"/>
          </a:xfrm>
          <a:prstGeom prst="straightConnector1">
            <a:avLst/>
          </a:prstGeom>
          <a:noFill/>
          <a:ln cap="flat" cmpd="sng" w="9525">
            <a:solidFill>
              <a:schemeClr val="dk2"/>
            </a:solidFill>
            <a:prstDash val="solid"/>
            <a:round/>
            <a:headEnd len="med" w="med" type="none"/>
            <a:tailEnd len="med" w="med" type="none"/>
          </a:ln>
        </p:spPr>
      </p:cxnSp>
      <p:cxnSp>
        <p:nvCxnSpPr>
          <p:cNvPr id="2407" name="Google Shape;2407;p132"/>
          <p:cNvCxnSpPr>
            <a:stCxn id="2402" idx="5"/>
            <a:endCxn id="2403" idx="1"/>
          </p:cNvCxnSpPr>
          <p:nvPr/>
        </p:nvCxnSpPr>
        <p:spPr>
          <a:xfrm>
            <a:off x="6324672" y="1910354"/>
            <a:ext cx="135900" cy="93600"/>
          </a:xfrm>
          <a:prstGeom prst="straightConnector1">
            <a:avLst/>
          </a:prstGeom>
          <a:noFill/>
          <a:ln cap="flat" cmpd="sng" w="9525">
            <a:solidFill>
              <a:schemeClr val="dk2"/>
            </a:solidFill>
            <a:prstDash val="solid"/>
            <a:round/>
            <a:headEnd len="med" w="med" type="none"/>
            <a:tailEnd len="med" w="med" type="none"/>
          </a:ln>
        </p:spPr>
      </p:cxnSp>
      <p:cxnSp>
        <p:nvCxnSpPr>
          <p:cNvPr id="2408" name="Google Shape;2408;p132"/>
          <p:cNvCxnSpPr>
            <a:stCxn id="2404" idx="4"/>
            <a:endCxn id="2403" idx="0"/>
          </p:cNvCxnSpPr>
          <p:nvPr/>
        </p:nvCxnSpPr>
        <p:spPr>
          <a:xfrm>
            <a:off x="6448280" y="1844744"/>
            <a:ext cx="41100" cy="149700"/>
          </a:xfrm>
          <a:prstGeom prst="straightConnector1">
            <a:avLst/>
          </a:prstGeom>
          <a:noFill/>
          <a:ln cap="flat" cmpd="sng" w="9525">
            <a:solidFill>
              <a:schemeClr val="dk2"/>
            </a:solidFill>
            <a:prstDash val="solid"/>
            <a:round/>
            <a:headEnd len="med" w="med" type="none"/>
            <a:tailEnd len="med" w="med" type="none"/>
          </a:ln>
        </p:spPr>
      </p:cxnSp>
      <p:cxnSp>
        <p:nvCxnSpPr>
          <p:cNvPr id="2409" name="Google Shape;2409;p132"/>
          <p:cNvCxnSpPr>
            <a:stCxn id="2399" idx="7"/>
            <a:endCxn id="2398" idx="2"/>
          </p:cNvCxnSpPr>
          <p:nvPr/>
        </p:nvCxnSpPr>
        <p:spPr>
          <a:xfrm flipH="1" rot="10800000">
            <a:off x="6029854" y="1844666"/>
            <a:ext cx="65700" cy="32700"/>
          </a:xfrm>
          <a:prstGeom prst="straightConnector1">
            <a:avLst/>
          </a:prstGeom>
          <a:noFill/>
          <a:ln cap="flat" cmpd="sng" w="9525">
            <a:solidFill>
              <a:schemeClr val="dk2"/>
            </a:solidFill>
            <a:prstDash val="solid"/>
            <a:round/>
            <a:headEnd len="med" w="med" type="none"/>
            <a:tailEnd len="med" w="med" type="none"/>
          </a:ln>
        </p:spPr>
      </p:cxnSp>
      <p:cxnSp>
        <p:nvCxnSpPr>
          <p:cNvPr id="2410" name="Google Shape;2410;p132"/>
          <p:cNvCxnSpPr>
            <a:stCxn id="2402" idx="3"/>
            <a:endCxn id="2401" idx="0"/>
          </p:cNvCxnSpPr>
          <p:nvPr/>
        </p:nvCxnSpPr>
        <p:spPr>
          <a:xfrm flipH="1">
            <a:off x="6232048" y="1910354"/>
            <a:ext cx="34500" cy="45000"/>
          </a:xfrm>
          <a:prstGeom prst="straightConnector1">
            <a:avLst/>
          </a:prstGeom>
          <a:noFill/>
          <a:ln cap="flat" cmpd="sng" w="9525">
            <a:solidFill>
              <a:schemeClr val="dk2"/>
            </a:solidFill>
            <a:prstDash val="solid"/>
            <a:round/>
            <a:headEnd len="med" w="med" type="none"/>
            <a:tailEnd len="med" w="med" type="none"/>
          </a:ln>
        </p:spPr>
      </p:cxnSp>
      <p:cxnSp>
        <p:nvCxnSpPr>
          <p:cNvPr id="2411" name="Google Shape;2411;p132"/>
          <p:cNvCxnSpPr>
            <a:stCxn id="2398" idx="5"/>
            <a:endCxn id="2401" idx="1"/>
          </p:cNvCxnSpPr>
          <p:nvPr/>
        </p:nvCxnSpPr>
        <p:spPr>
          <a:xfrm>
            <a:off x="6165859" y="1867280"/>
            <a:ext cx="36900" cy="97200"/>
          </a:xfrm>
          <a:prstGeom prst="straightConnector1">
            <a:avLst/>
          </a:prstGeom>
          <a:noFill/>
          <a:ln cap="flat" cmpd="sng" w="9525">
            <a:solidFill>
              <a:schemeClr val="dk2"/>
            </a:solidFill>
            <a:prstDash val="solid"/>
            <a:round/>
            <a:headEnd len="med" w="med" type="none"/>
            <a:tailEnd len="med" w="med" type="none"/>
          </a:ln>
        </p:spPr>
      </p:cxnSp>
      <p:cxnSp>
        <p:nvCxnSpPr>
          <p:cNvPr id="2412" name="Google Shape;2412;p132"/>
          <p:cNvCxnSpPr>
            <a:stCxn id="2400" idx="6"/>
            <a:endCxn id="2401" idx="3"/>
          </p:cNvCxnSpPr>
          <p:nvPr/>
        </p:nvCxnSpPr>
        <p:spPr>
          <a:xfrm flipH="1" rot="10800000">
            <a:off x="6124083" y="2009685"/>
            <a:ext cx="78900" cy="16800"/>
          </a:xfrm>
          <a:prstGeom prst="straightConnector1">
            <a:avLst/>
          </a:prstGeom>
          <a:noFill/>
          <a:ln cap="flat" cmpd="sng" w="9525">
            <a:solidFill>
              <a:schemeClr val="dk2"/>
            </a:solidFill>
            <a:prstDash val="solid"/>
            <a:round/>
            <a:headEnd len="med" w="med" type="none"/>
            <a:tailEnd len="med" w="med" type="none"/>
          </a:ln>
        </p:spPr>
      </p:cxnSp>
      <p:sp>
        <p:nvSpPr>
          <p:cNvPr id="2413" name="Google Shape;2413;p132"/>
          <p:cNvSpPr/>
          <p:nvPr/>
        </p:nvSpPr>
        <p:spPr>
          <a:xfrm>
            <a:off x="7137634" y="1797513"/>
            <a:ext cx="82200" cy="63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4" name="Google Shape;2414;p132"/>
          <p:cNvSpPr/>
          <p:nvPr/>
        </p:nvSpPr>
        <p:spPr>
          <a:xfrm>
            <a:off x="7161527" y="1896921"/>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5" name="Google Shape;2415;p132"/>
          <p:cNvSpPr/>
          <p:nvPr/>
        </p:nvSpPr>
        <p:spPr>
          <a:xfrm>
            <a:off x="7412119" y="1879111"/>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6" name="Google Shape;2416;p132"/>
          <p:cNvSpPr/>
          <p:nvPr/>
        </p:nvSpPr>
        <p:spPr>
          <a:xfrm>
            <a:off x="7247351" y="1977551"/>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7" name="Google Shape;2417;p132"/>
          <p:cNvSpPr/>
          <p:nvPr/>
        </p:nvSpPr>
        <p:spPr>
          <a:xfrm>
            <a:off x="7302007" y="1808790"/>
            <a:ext cx="82200" cy="63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8" name="Google Shape;2418;p132"/>
          <p:cNvSpPr/>
          <p:nvPr/>
        </p:nvSpPr>
        <p:spPr>
          <a:xfrm>
            <a:off x="7552921" y="1951271"/>
            <a:ext cx="82200" cy="6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9" name="Google Shape;2419;p132"/>
          <p:cNvSpPr/>
          <p:nvPr/>
        </p:nvSpPr>
        <p:spPr>
          <a:xfrm>
            <a:off x="7553274" y="1797513"/>
            <a:ext cx="82200" cy="639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20" name="Google Shape;2420;p132"/>
          <p:cNvCxnSpPr>
            <a:stCxn id="2417" idx="6"/>
            <a:endCxn id="2419" idx="2"/>
          </p:cNvCxnSpPr>
          <p:nvPr/>
        </p:nvCxnSpPr>
        <p:spPr>
          <a:xfrm flipH="1" rot="10800000">
            <a:off x="7384207" y="1829340"/>
            <a:ext cx="169200" cy="11400"/>
          </a:xfrm>
          <a:prstGeom prst="straightConnector1">
            <a:avLst/>
          </a:prstGeom>
          <a:noFill/>
          <a:ln cap="flat" cmpd="sng" w="9525">
            <a:solidFill>
              <a:schemeClr val="dk2"/>
            </a:solidFill>
            <a:prstDash val="solid"/>
            <a:round/>
            <a:headEnd len="med" w="med" type="none"/>
            <a:tailEnd len="med" w="med" type="none"/>
          </a:ln>
        </p:spPr>
      </p:cxnSp>
      <p:cxnSp>
        <p:nvCxnSpPr>
          <p:cNvPr id="2421" name="Google Shape;2421;p132"/>
          <p:cNvCxnSpPr>
            <a:stCxn id="2415" idx="7"/>
            <a:endCxn id="2419" idx="3"/>
          </p:cNvCxnSpPr>
          <p:nvPr/>
        </p:nvCxnSpPr>
        <p:spPr>
          <a:xfrm flipH="1" rot="10800000">
            <a:off x="7482281" y="1852169"/>
            <a:ext cx="83100" cy="36300"/>
          </a:xfrm>
          <a:prstGeom prst="straightConnector1">
            <a:avLst/>
          </a:prstGeom>
          <a:noFill/>
          <a:ln cap="flat" cmpd="sng" w="9525">
            <a:solidFill>
              <a:schemeClr val="dk2"/>
            </a:solidFill>
            <a:prstDash val="solid"/>
            <a:round/>
            <a:headEnd len="med" w="med" type="none"/>
            <a:tailEnd len="med" w="med" type="none"/>
          </a:ln>
        </p:spPr>
      </p:cxnSp>
      <p:cxnSp>
        <p:nvCxnSpPr>
          <p:cNvPr id="2422" name="Google Shape;2422;p132"/>
          <p:cNvCxnSpPr>
            <a:stCxn id="2418" idx="0"/>
            <a:endCxn id="2419" idx="4"/>
          </p:cNvCxnSpPr>
          <p:nvPr/>
        </p:nvCxnSpPr>
        <p:spPr>
          <a:xfrm flipH="1" rot="10800000">
            <a:off x="7594021" y="1861271"/>
            <a:ext cx="300" cy="90000"/>
          </a:xfrm>
          <a:prstGeom prst="straightConnector1">
            <a:avLst/>
          </a:prstGeom>
          <a:noFill/>
          <a:ln cap="flat" cmpd="sng" w="9525">
            <a:solidFill>
              <a:schemeClr val="dk2"/>
            </a:solidFill>
            <a:prstDash val="solid"/>
            <a:round/>
            <a:headEnd len="med" w="med" type="none"/>
            <a:tailEnd len="med" w="med" type="none"/>
          </a:ln>
        </p:spPr>
      </p:cxnSp>
      <p:cxnSp>
        <p:nvCxnSpPr>
          <p:cNvPr id="2423" name="Google Shape;2423;p132"/>
          <p:cNvCxnSpPr>
            <a:stCxn id="2414" idx="7"/>
            <a:endCxn id="2417" idx="3"/>
          </p:cNvCxnSpPr>
          <p:nvPr/>
        </p:nvCxnSpPr>
        <p:spPr>
          <a:xfrm flipH="1" rot="10800000">
            <a:off x="7231690" y="1863379"/>
            <a:ext cx="82500" cy="42900"/>
          </a:xfrm>
          <a:prstGeom prst="straightConnector1">
            <a:avLst/>
          </a:prstGeom>
          <a:noFill/>
          <a:ln cap="flat" cmpd="sng" w="9525">
            <a:solidFill>
              <a:schemeClr val="dk2"/>
            </a:solidFill>
            <a:prstDash val="solid"/>
            <a:round/>
            <a:headEnd len="med" w="med" type="none"/>
            <a:tailEnd len="med" w="med" type="none"/>
          </a:ln>
        </p:spPr>
      </p:cxnSp>
      <p:cxnSp>
        <p:nvCxnSpPr>
          <p:cNvPr id="2424" name="Google Shape;2424;p132"/>
          <p:cNvCxnSpPr>
            <a:stCxn id="2417" idx="4"/>
            <a:endCxn id="2416" idx="7"/>
          </p:cNvCxnSpPr>
          <p:nvPr/>
        </p:nvCxnSpPr>
        <p:spPr>
          <a:xfrm flipH="1">
            <a:off x="7317607" y="1872690"/>
            <a:ext cx="25500" cy="114300"/>
          </a:xfrm>
          <a:prstGeom prst="straightConnector1">
            <a:avLst/>
          </a:prstGeom>
          <a:noFill/>
          <a:ln cap="flat" cmpd="sng" w="9525">
            <a:solidFill>
              <a:schemeClr val="dk2"/>
            </a:solidFill>
            <a:prstDash val="solid"/>
            <a:round/>
            <a:headEnd len="med" w="med" type="none"/>
            <a:tailEnd len="med" w="med" type="none"/>
          </a:ln>
        </p:spPr>
      </p:cxnSp>
      <p:cxnSp>
        <p:nvCxnSpPr>
          <p:cNvPr id="2425" name="Google Shape;2425;p132"/>
          <p:cNvCxnSpPr>
            <a:endCxn id="2417" idx="2"/>
          </p:cNvCxnSpPr>
          <p:nvPr/>
        </p:nvCxnSpPr>
        <p:spPr>
          <a:xfrm>
            <a:off x="7219807" y="1829640"/>
            <a:ext cx="82200" cy="11100"/>
          </a:xfrm>
          <a:prstGeom prst="straightConnector1">
            <a:avLst/>
          </a:prstGeom>
          <a:noFill/>
          <a:ln cap="flat" cmpd="sng" w="9525">
            <a:solidFill>
              <a:schemeClr val="dk2"/>
            </a:solidFill>
            <a:prstDash val="solid"/>
            <a:round/>
            <a:headEnd len="med" w="med" type="none"/>
            <a:tailEnd len="med" w="med" type="none"/>
          </a:ln>
        </p:spPr>
      </p:cxnSp>
      <p:sp>
        <p:nvSpPr>
          <p:cNvPr id="2426" name="Google Shape;2426;p132"/>
          <p:cNvSpPr/>
          <p:nvPr/>
        </p:nvSpPr>
        <p:spPr>
          <a:xfrm>
            <a:off x="5809001" y="2197215"/>
            <a:ext cx="904200" cy="4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500">
                <a:solidFill>
                  <a:schemeClr val="dk1"/>
                </a:solidFill>
              </a:rPr>
              <a:t>Distributed </a:t>
            </a:r>
            <a:r>
              <a:rPr b="1" lang="en" sz="500"/>
              <a:t>Query</a:t>
            </a:r>
            <a:endParaRPr b="1" sz="500"/>
          </a:p>
          <a:p>
            <a:pPr indent="0" lvl="0" marL="0" rtl="0" algn="ctr">
              <a:spcBef>
                <a:spcPts val="0"/>
              </a:spcBef>
              <a:spcAft>
                <a:spcPts val="0"/>
              </a:spcAft>
              <a:buNone/>
            </a:pPr>
            <a:r>
              <a:rPr b="1" lang="en" sz="500"/>
              <a:t>(Master Node)</a:t>
            </a:r>
            <a:endParaRPr b="1" sz="500"/>
          </a:p>
        </p:txBody>
      </p:sp>
      <p:sp>
        <p:nvSpPr>
          <p:cNvPr id="2427" name="Google Shape;2427;p132"/>
          <p:cNvSpPr/>
          <p:nvPr/>
        </p:nvSpPr>
        <p:spPr>
          <a:xfrm>
            <a:off x="6093993" y="2391006"/>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8" name="Google Shape;2428;p132"/>
          <p:cNvSpPr/>
          <p:nvPr/>
        </p:nvSpPr>
        <p:spPr>
          <a:xfrm>
            <a:off x="6299085" y="2411623"/>
            <a:ext cx="82200" cy="639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29" name="Google Shape;2429;p132"/>
          <p:cNvSpPr/>
          <p:nvPr/>
        </p:nvSpPr>
        <p:spPr>
          <a:xfrm>
            <a:off x="6201179" y="2533487"/>
            <a:ext cx="82200" cy="639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30" name="Google Shape;2430;p132"/>
          <p:cNvCxnSpPr>
            <a:stCxn id="2427" idx="4"/>
            <a:endCxn id="2429" idx="1"/>
          </p:cNvCxnSpPr>
          <p:nvPr/>
        </p:nvCxnSpPr>
        <p:spPr>
          <a:xfrm>
            <a:off x="6135093" y="2454906"/>
            <a:ext cx="78000" cy="87900"/>
          </a:xfrm>
          <a:prstGeom prst="straightConnector1">
            <a:avLst/>
          </a:prstGeom>
          <a:noFill/>
          <a:ln cap="flat" cmpd="sng" w="9525">
            <a:solidFill>
              <a:schemeClr val="dk2"/>
            </a:solidFill>
            <a:prstDash val="solid"/>
            <a:round/>
            <a:headEnd len="med" w="med" type="none"/>
            <a:tailEnd len="med" w="med" type="none"/>
          </a:ln>
        </p:spPr>
      </p:cxnSp>
      <p:cxnSp>
        <p:nvCxnSpPr>
          <p:cNvPr id="2431" name="Google Shape;2431;p132"/>
          <p:cNvCxnSpPr>
            <a:stCxn id="2428" idx="3"/>
            <a:endCxn id="2429" idx="7"/>
          </p:cNvCxnSpPr>
          <p:nvPr/>
        </p:nvCxnSpPr>
        <p:spPr>
          <a:xfrm flipH="1">
            <a:off x="6271223" y="2466165"/>
            <a:ext cx="39900" cy="76800"/>
          </a:xfrm>
          <a:prstGeom prst="straightConnector1">
            <a:avLst/>
          </a:prstGeom>
          <a:noFill/>
          <a:ln cap="flat" cmpd="sng" w="9525">
            <a:solidFill>
              <a:schemeClr val="dk2"/>
            </a:solidFill>
            <a:prstDash val="solid"/>
            <a:round/>
            <a:headEnd len="med" w="med" type="none"/>
            <a:tailEnd len="med" w="med" type="none"/>
          </a:ln>
        </p:spPr>
      </p:cxnSp>
      <p:sp>
        <p:nvSpPr>
          <p:cNvPr id="2432" name="Google Shape;2432;p132"/>
          <p:cNvSpPr/>
          <p:nvPr/>
        </p:nvSpPr>
        <p:spPr>
          <a:xfrm>
            <a:off x="4659769" y="2195246"/>
            <a:ext cx="904200" cy="4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500"/>
              <a:t>Distributed Query</a:t>
            </a:r>
            <a:endParaRPr b="1" sz="500"/>
          </a:p>
        </p:txBody>
      </p:sp>
      <p:sp>
        <p:nvSpPr>
          <p:cNvPr id="2433" name="Google Shape;2433;p132"/>
          <p:cNvSpPr/>
          <p:nvPr/>
        </p:nvSpPr>
        <p:spPr>
          <a:xfrm>
            <a:off x="6958234" y="2199856"/>
            <a:ext cx="904200" cy="44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500">
                <a:solidFill>
                  <a:schemeClr val="dk1"/>
                </a:solidFill>
              </a:rPr>
              <a:t>Distributed </a:t>
            </a:r>
            <a:r>
              <a:rPr b="1" lang="en" sz="500"/>
              <a:t>Query</a:t>
            </a:r>
            <a:endParaRPr b="1" sz="500"/>
          </a:p>
        </p:txBody>
      </p:sp>
      <p:sp>
        <p:nvSpPr>
          <p:cNvPr id="2434" name="Google Shape;2434;p132"/>
          <p:cNvSpPr/>
          <p:nvPr/>
        </p:nvSpPr>
        <p:spPr>
          <a:xfrm>
            <a:off x="5140270" y="2413119"/>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5" name="Google Shape;2435;p132"/>
          <p:cNvSpPr/>
          <p:nvPr/>
        </p:nvSpPr>
        <p:spPr>
          <a:xfrm>
            <a:off x="5222457" y="2523707"/>
            <a:ext cx="82200" cy="639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6" name="Google Shape;2436;p132"/>
          <p:cNvSpPr/>
          <p:nvPr/>
        </p:nvSpPr>
        <p:spPr>
          <a:xfrm>
            <a:off x="5304643" y="2349331"/>
            <a:ext cx="82200" cy="6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37" name="Google Shape;2437;p132"/>
          <p:cNvCxnSpPr>
            <a:endCxn id="2435" idx="1"/>
          </p:cNvCxnSpPr>
          <p:nvPr/>
        </p:nvCxnSpPr>
        <p:spPr>
          <a:xfrm>
            <a:off x="5210495" y="2467665"/>
            <a:ext cx="24000" cy="65400"/>
          </a:xfrm>
          <a:prstGeom prst="straightConnector1">
            <a:avLst/>
          </a:prstGeom>
          <a:noFill/>
          <a:ln cap="flat" cmpd="sng" w="9525">
            <a:solidFill>
              <a:schemeClr val="dk2"/>
            </a:solidFill>
            <a:prstDash val="solid"/>
            <a:round/>
            <a:headEnd len="med" w="med" type="none"/>
            <a:tailEnd len="med" w="med" type="none"/>
          </a:ln>
        </p:spPr>
      </p:cxnSp>
      <p:cxnSp>
        <p:nvCxnSpPr>
          <p:cNvPr id="2438" name="Google Shape;2438;p132"/>
          <p:cNvCxnSpPr>
            <a:stCxn id="2434" idx="7"/>
            <a:endCxn id="2436" idx="2"/>
          </p:cNvCxnSpPr>
          <p:nvPr/>
        </p:nvCxnSpPr>
        <p:spPr>
          <a:xfrm flipH="1" rot="10800000">
            <a:off x="5210432" y="2381377"/>
            <a:ext cx="94200" cy="41100"/>
          </a:xfrm>
          <a:prstGeom prst="straightConnector1">
            <a:avLst/>
          </a:prstGeom>
          <a:noFill/>
          <a:ln cap="flat" cmpd="sng" w="9525">
            <a:solidFill>
              <a:schemeClr val="dk2"/>
            </a:solidFill>
            <a:prstDash val="solid"/>
            <a:round/>
            <a:headEnd len="med" w="med" type="none"/>
            <a:tailEnd len="med" w="med" type="none"/>
          </a:ln>
        </p:spPr>
      </p:cxnSp>
      <p:sp>
        <p:nvSpPr>
          <p:cNvPr id="2439" name="Google Shape;2439;p132"/>
          <p:cNvSpPr/>
          <p:nvPr/>
        </p:nvSpPr>
        <p:spPr>
          <a:xfrm>
            <a:off x="7412431" y="2485224"/>
            <a:ext cx="82200" cy="63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0" name="Google Shape;2440;p132"/>
          <p:cNvSpPr/>
          <p:nvPr/>
        </p:nvSpPr>
        <p:spPr>
          <a:xfrm>
            <a:off x="7553233" y="2557384"/>
            <a:ext cx="82200" cy="639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1" name="Google Shape;2441;p132"/>
          <p:cNvSpPr/>
          <p:nvPr/>
        </p:nvSpPr>
        <p:spPr>
          <a:xfrm>
            <a:off x="7553586" y="2403626"/>
            <a:ext cx="82200" cy="63900"/>
          </a:xfrm>
          <a:prstGeom prst="ellipse">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42" name="Google Shape;2442;p132"/>
          <p:cNvCxnSpPr>
            <a:stCxn id="2439" idx="7"/>
            <a:endCxn id="2441" idx="3"/>
          </p:cNvCxnSpPr>
          <p:nvPr/>
        </p:nvCxnSpPr>
        <p:spPr>
          <a:xfrm flipH="1" rot="10800000">
            <a:off x="7482593" y="2458282"/>
            <a:ext cx="83100" cy="36300"/>
          </a:xfrm>
          <a:prstGeom prst="straightConnector1">
            <a:avLst/>
          </a:prstGeom>
          <a:noFill/>
          <a:ln cap="flat" cmpd="sng" w="9525">
            <a:solidFill>
              <a:schemeClr val="dk2"/>
            </a:solidFill>
            <a:prstDash val="solid"/>
            <a:round/>
            <a:headEnd len="med" w="med" type="none"/>
            <a:tailEnd len="med" w="med" type="none"/>
          </a:ln>
        </p:spPr>
      </p:cxnSp>
      <p:cxnSp>
        <p:nvCxnSpPr>
          <p:cNvPr id="2443" name="Google Shape;2443;p132"/>
          <p:cNvCxnSpPr>
            <a:stCxn id="2440" idx="0"/>
            <a:endCxn id="2441" idx="4"/>
          </p:cNvCxnSpPr>
          <p:nvPr/>
        </p:nvCxnSpPr>
        <p:spPr>
          <a:xfrm flipH="1" rot="10800000">
            <a:off x="7594333" y="2467384"/>
            <a:ext cx="300" cy="90000"/>
          </a:xfrm>
          <a:prstGeom prst="straightConnector1">
            <a:avLst/>
          </a:prstGeom>
          <a:noFill/>
          <a:ln cap="flat" cmpd="sng" w="9525">
            <a:solidFill>
              <a:schemeClr val="dk2"/>
            </a:solidFill>
            <a:prstDash val="solid"/>
            <a:round/>
            <a:headEnd len="med" w="med" type="none"/>
            <a:tailEnd len="med" w="med" type="none"/>
          </a:ln>
        </p:spPr>
      </p:cxnSp>
      <p:cxnSp>
        <p:nvCxnSpPr>
          <p:cNvPr id="2444" name="Google Shape;2444;p132"/>
          <p:cNvCxnSpPr>
            <a:stCxn id="2432" idx="3"/>
            <a:endCxn id="2426" idx="1"/>
          </p:cNvCxnSpPr>
          <p:nvPr/>
        </p:nvCxnSpPr>
        <p:spPr>
          <a:xfrm>
            <a:off x="5563969" y="2418596"/>
            <a:ext cx="245100" cy="2100"/>
          </a:xfrm>
          <a:prstGeom prst="straightConnector1">
            <a:avLst/>
          </a:prstGeom>
          <a:noFill/>
          <a:ln cap="flat" cmpd="sng" w="9525">
            <a:solidFill>
              <a:srgbClr val="1155CC"/>
            </a:solidFill>
            <a:prstDash val="solid"/>
            <a:round/>
            <a:headEnd len="med" w="med" type="stealth"/>
            <a:tailEnd len="med" w="med" type="stealth"/>
          </a:ln>
        </p:spPr>
      </p:cxnSp>
      <p:cxnSp>
        <p:nvCxnSpPr>
          <p:cNvPr id="2445" name="Google Shape;2445;p132"/>
          <p:cNvCxnSpPr>
            <a:stCxn id="2426" idx="3"/>
            <a:endCxn id="2433" idx="1"/>
          </p:cNvCxnSpPr>
          <p:nvPr/>
        </p:nvCxnSpPr>
        <p:spPr>
          <a:xfrm>
            <a:off x="6713201" y="2420565"/>
            <a:ext cx="245100" cy="2700"/>
          </a:xfrm>
          <a:prstGeom prst="straightConnector1">
            <a:avLst/>
          </a:prstGeom>
          <a:noFill/>
          <a:ln cap="flat" cmpd="sng" w="9525">
            <a:solidFill>
              <a:srgbClr val="1155CC"/>
            </a:solidFill>
            <a:prstDash val="solid"/>
            <a:round/>
            <a:headEnd len="med" w="med" type="stealth"/>
            <a:tailEnd len="med" w="med" type="stealth"/>
          </a:ln>
        </p:spPr>
      </p:cxnSp>
      <p:sp>
        <p:nvSpPr>
          <p:cNvPr id="2446" name="Google Shape;2446;p132"/>
          <p:cNvSpPr txBox="1"/>
          <p:nvPr/>
        </p:nvSpPr>
        <p:spPr>
          <a:xfrm>
            <a:off x="5449115" y="2391920"/>
            <a:ext cx="700800" cy="114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a:solidFill>
                  <a:srgbClr val="1155CC"/>
                </a:solidFill>
              </a:rPr>
              <a:t>@@ communication</a:t>
            </a:r>
            <a:endParaRPr sz="500">
              <a:solidFill>
                <a:srgbClr val="1155CC"/>
              </a:solidFill>
            </a:endParaRPr>
          </a:p>
        </p:txBody>
      </p:sp>
      <p:sp>
        <p:nvSpPr>
          <p:cNvPr id="2447" name="Google Shape;2447;p132"/>
          <p:cNvSpPr txBox="1"/>
          <p:nvPr/>
        </p:nvSpPr>
        <p:spPr>
          <a:xfrm>
            <a:off x="6613209" y="2401688"/>
            <a:ext cx="700800" cy="114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a:solidFill>
                  <a:srgbClr val="1155CC"/>
                </a:solidFill>
              </a:rPr>
              <a:t>@@ communication</a:t>
            </a:r>
            <a:endParaRPr sz="500">
              <a:solidFill>
                <a:srgbClr val="1155CC"/>
              </a:solidFill>
            </a:endParaRPr>
          </a:p>
        </p:txBody>
      </p:sp>
      <p:sp>
        <p:nvSpPr>
          <p:cNvPr id="2448" name="Google Shape;2448;p132"/>
          <p:cNvSpPr/>
          <p:nvPr/>
        </p:nvSpPr>
        <p:spPr>
          <a:xfrm>
            <a:off x="5193845" y="1741497"/>
            <a:ext cx="274200" cy="291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49" name="Google Shape;2449;p132"/>
          <p:cNvCxnSpPr>
            <a:stCxn id="2448" idx="2"/>
            <a:endCxn id="2432" idx="0"/>
          </p:cNvCxnSpPr>
          <p:nvPr/>
        </p:nvCxnSpPr>
        <p:spPr>
          <a:xfrm rot="5400000">
            <a:off x="5140595" y="2004747"/>
            <a:ext cx="161700" cy="219000"/>
          </a:xfrm>
          <a:prstGeom prst="curvedConnector3">
            <a:avLst>
              <a:gd fmla="val 49993" name="adj1"/>
            </a:avLst>
          </a:prstGeom>
          <a:noFill/>
          <a:ln cap="flat" cmpd="sng" w="19050">
            <a:solidFill>
              <a:srgbClr val="1155CC"/>
            </a:solidFill>
            <a:prstDash val="solid"/>
            <a:round/>
            <a:headEnd len="med" w="med" type="none"/>
            <a:tailEnd len="med" w="med" type="stealth"/>
          </a:ln>
        </p:spPr>
      </p:cxnSp>
      <p:sp>
        <p:nvSpPr>
          <p:cNvPr id="2450" name="Google Shape;2450;p132"/>
          <p:cNvSpPr/>
          <p:nvPr/>
        </p:nvSpPr>
        <p:spPr>
          <a:xfrm>
            <a:off x="6083023" y="1767967"/>
            <a:ext cx="274200" cy="291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51" name="Google Shape;2451;p132"/>
          <p:cNvCxnSpPr>
            <a:stCxn id="2450" idx="2"/>
            <a:endCxn id="2426" idx="0"/>
          </p:cNvCxnSpPr>
          <p:nvPr/>
        </p:nvCxnSpPr>
        <p:spPr>
          <a:xfrm flipH="1" rot="-5400000">
            <a:off x="6171973" y="2108017"/>
            <a:ext cx="137400" cy="41100"/>
          </a:xfrm>
          <a:prstGeom prst="curvedConnector3">
            <a:avLst>
              <a:gd fmla="val 49987" name="adj1"/>
            </a:avLst>
          </a:prstGeom>
          <a:noFill/>
          <a:ln cap="flat" cmpd="sng" w="19050">
            <a:solidFill>
              <a:srgbClr val="1155CC"/>
            </a:solidFill>
            <a:prstDash val="solid"/>
            <a:round/>
            <a:headEnd len="med" w="med" type="none"/>
            <a:tailEnd len="med" w="med" type="stealth"/>
          </a:ln>
        </p:spPr>
      </p:cxnSp>
      <p:sp>
        <p:nvSpPr>
          <p:cNvPr id="2452" name="Google Shape;2452;p132"/>
          <p:cNvSpPr/>
          <p:nvPr/>
        </p:nvSpPr>
        <p:spPr>
          <a:xfrm>
            <a:off x="7408689" y="1767967"/>
            <a:ext cx="274200" cy="291900"/>
          </a:xfrm>
          <a:prstGeom prst="roundRect">
            <a:avLst>
              <a:gd fmla="val 16667" name="adj"/>
            </a:avLst>
          </a:prstGeom>
          <a:noFill/>
          <a:ln cap="flat" cmpd="sng" w="19050">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2453" name="Google Shape;2453;p132"/>
          <p:cNvCxnSpPr>
            <a:stCxn id="2452" idx="2"/>
            <a:endCxn id="2433" idx="0"/>
          </p:cNvCxnSpPr>
          <p:nvPr/>
        </p:nvCxnSpPr>
        <p:spPr>
          <a:xfrm rot="5400000">
            <a:off x="7407939" y="2062117"/>
            <a:ext cx="140100" cy="135600"/>
          </a:xfrm>
          <a:prstGeom prst="curvedConnector3">
            <a:avLst>
              <a:gd fmla="val 49997" name="adj1"/>
            </a:avLst>
          </a:prstGeom>
          <a:noFill/>
          <a:ln cap="flat" cmpd="sng" w="19050">
            <a:solidFill>
              <a:srgbClr val="1155CC"/>
            </a:solidFill>
            <a:prstDash val="solid"/>
            <a:round/>
            <a:headEnd len="med" w="med" type="none"/>
            <a:tailEnd len="med" w="med" type="stealth"/>
          </a:ln>
        </p:spPr>
      </p:cxnSp>
      <p:cxnSp>
        <p:nvCxnSpPr>
          <p:cNvPr id="2454" name="Google Shape;2454;p132"/>
          <p:cNvCxnSpPr/>
          <p:nvPr/>
        </p:nvCxnSpPr>
        <p:spPr>
          <a:xfrm>
            <a:off x="4326938" y="1675913"/>
            <a:ext cx="0" cy="2763300"/>
          </a:xfrm>
          <a:prstGeom prst="straightConnector1">
            <a:avLst/>
          </a:prstGeom>
          <a:noFill/>
          <a:ln cap="flat" cmpd="sng" w="9525">
            <a:solidFill>
              <a:schemeClr val="dk2"/>
            </a:solidFill>
            <a:prstDash val="solid"/>
            <a:round/>
            <a:headEnd len="med" w="med" type="none"/>
            <a:tailEnd len="med" w="med" type="none"/>
          </a:ln>
        </p:spPr>
      </p:cxnSp>
      <p:sp>
        <p:nvSpPr>
          <p:cNvPr id="2455" name="Google Shape;2455;p132"/>
          <p:cNvSpPr txBox="1"/>
          <p:nvPr/>
        </p:nvSpPr>
        <p:spPr>
          <a:xfrm>
            <a:off x="302325" y="2810176"/>
            <a:ext cx="3642600" cy="16113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50000"/>
              </a:lnSpc>
              <a:spcBef>
                <a:spcPts val="700"/>
              </a:spcBef>
              <a:spcAft>
                <a:spcPts val="0"/>
              </a:spcAft>
              <a:buNone/>
            </a:pPr>
            <a:r>
              <a:rPr b="1" lang="en" sz="1400">
                <a:solidFill>
                  <a:schemeClr val="dk1"/>
                </a:solidFill>
                <a:latin typeface="Century Gothic"/>
                <a:ea typeface="Century Gothic"/>
                <a:cs typeface="Century Gothic"/>
                <a:sym typeface="Century Gothic"/>
              </a:rPr>
              <a:t>Single Server Mode is better when</a:t>
            </a:r>
            <a:endParaRPr sz="1100">
              <a:solidFill>
                <a:schemeClr val="dk1"/>
              </a:solidFill>
            </a:endParaRPr>
          </a:p>
          <a:p>
            <a:pPr indent="-234950" lvl="0" marL="342900" rtl="0" algn="l">
              <a:lnSpc>
                <a:spcPct val="100000"/>
              </a:lnSpc>
              <a:spcBef>
                <a:spcPts val="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Starting from a single or small number of vertices. </a:t>
            </a:r>
            <a:endParaRPr sz="1100">
              <a:solidFill>
                <a:schemeClr val="dk1"/>
              </a:solidFill>
              <a:latin typeface="Century Gothic"/>
              <a:ea typeface="Century Gothic"/>
              <a:cs typeface="Century Gothic"/>
              <a:sym typeface="Century Gothic"/>
            </a:endParaRPr>
          </a:p>
          <a:p>
            <a:pPr indent="-234950" lvl="0" marL="342900" rtl="0" algn="l">
              <a:lnSpc>
                <a:spcPct val="100000"/>
              </a:lnSpc>
              <a:spcBef>
                <a:spcPts val="80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Modest number of vertices/edges are traversed.</a:t>
            </a:r>
            <a:endParaRPr sz="1100">
              <a:solidFill>
                <a:schemeClr val="dk1"/>
              </a:solidFill>
              <a:latin typeface="Century Gothic"/>
              <a:ea typeface="Century Gothic"/>
              <a:cs typeface="Century Gothic"/>
              <a:sym typeface="Century Gothic"/>
            </a:endParaRPr>
          </a:p>
          <a:p>
            <a:pPr indent="-234950" lvl="0" marL="342900" rtl="0" algn="l">
              <a:lnSpc>
                <a:spcPct val="100000"/>
              </a:lnSpc>
              <a:spcBef>
                <a:spcPts val="800"/>
              </a:spcBef>
              <a:spcAft>
                <a:spcPts val="80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Heavy usage of global accumulators.</a:t>
            </a:r>
            <a:endParaRPr sz="1100">
              <a:solidFill>
                <a:schemeClr val="dk1"/>
              </a:solidFill>
              <a:latin typeface="Century Gothic"/>
              <a:ea typeface="Century Gothic"/>
              <a:cs typeface="Century Gothic"/>
              <a:sym typeface="Century Gothic"/>
            </a:endParaRPr>
          </a:p>
        </p:txBody>
      </p:sp>
      <p:sp>
        <p:nvSpPr>
          <p:cNvPr id="2456" name="Google Shape;2456;p132"/>
          <p:cNvSpPr txBox="1"/>
          <p:nvPr/>
        </p:nvSpPr>
        <p:spPr>
          <a:xfrm>
            <a:off x="4708975" y="2831225"/>
            <a:ext cx="3642600" cy="16113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50000"/>
              </a:lnSpc>
              <a:spcBef>
                <a:spcPts val="700"/>
              </a:spcBef>
              <a:spcAft>
                <a:spcPts val="0"/>
              </a:spcAft>
              <a:buNone/>
            </a:pPr>
            <a:r>
              <a:rPr b="1" lang="en" sz="1400">
                <a:solidFill>
                  <a:schemeClr val="dk1"/>
                </a:solidFill>
                <a:latin typeface="Century Gothic"/>
                <a:ea typeface="Century Gothic"/>
                <a:cs typeface="Century Gothic"/>
                <a:sym typeface="Century Gothic"/>
              </a:rPr>
              <a:t>Distributed Mode is better when</a:t>
            </a:r>
            <a:endParaRPr sz="1100">
              <a:solidFill>
                <a:schemeClr val="dk1"/>
              </a:solidFill>
            </a:endParaRPr>
          </a:p>
          <a:p>
            <a:pPr indent="-222250" lvl="0" marL="342900" rtl="0" algn="l">
              <a:lnSpc>
                <a:spcPct val="115000"/>
              </a:lnSpc>
              <a:spcBef>
                <a:spcPts val="0"/>
              </a:spcBef>
              <a:spcAft>
                <a:spcPts val="0"/>
              </a:spcAft>
              <a:buClr>
                <a:schemeClr val="dk1"/>
              </a:buClr>
              <a:buSzPts val="900"/>
              <a:buFont typeface="Century Gothic"/>
              <a:buAutoNum type="arabicPeriod"/>
            </a:pPr>
            <a:r>
              <a:rPr lang="en" sz="1100">
                <a:solidFill>
                  <a:schemeClr val="dk1"/>
                </a:solidFill>
                <a:latin typeface="Century Gothic"/>
                <a:ea typeface="Century Gothic"/>
                <a:cs typeface="Century Gothic"/>
                <a:sym typeface="Century Gothic"/>
              </a:rPr>
              <a:t>Starting from all  or a large number of vertices.</a:t>
            </a:r>
            <a:endParaRPr sz="1100">
              <a:solidFill>
                <a:schemeClr val="dk1"/>
              </a:solidFill>
              <a:latin typeface="Century Gothic"/>
              <a:ea typeface="Century Gothic"/>
              <a:cs typeface="Century Gothic"/>
              <a:sym typeface="Century Gothic"/>
            </a:endParaRPr>
          </a:p>
          <a:p>
            <a:pPr indent="-234950" lvl="0" marL="342900" rtl="0" algn="l">
              <a:lnSpc>
                <a:spcPct val="115000"/>
              </a:lnSpc>
              <a:spcBef>
                <a:spcPts val="800"/>
              </a:spcBef>
              <a:spcAft>
                <a:spcPts val="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Very large number vertices/edges are traversed.</a:t>
            </a:r>
            <a:endParaRPr sz="1100">
              <a:solidFill>
                <a:schemeClr val="dk1"/>
              </a:solidFill>
              <a:latin typeface="Century Gothic"/>
              <a:ea typeface="Century Gothic"/>
              <a:cs typeface="Century Gothic"/>
              <a:sym typeface="Century Gothic"/>
            </a:endParaRPr>
          </a:p>
          <a:p>
            <a:pPr indent="-234950" lvl="0" marL="342900" rtl="0" algn="l">
              <a:lnSpc>
                <a:spcPct val="115000"/>
              </a:lnSpc>
              <a:spcBef>
                <a:spcPts val="800"/>
              </a:spcBef>
              <a:spcAft>
                <a:spcPts val="800"/>
              </a:spcAft>
              <a:buClr>
                <a:schemeClr val="dk1"/>
              </a:buClr>
              <a:buSzPts val="1100"/>
              <a:buFont typeface="Century Gothic"/>
              <a:buAutoNum type="arabicPeriod"/>
            </a:pPr>
            <a:r>
              <a:rPr lang="en" sz="1100">
                <a:solidFill>
                  <a:schemeClr val="dk1"/>
                </a:solidFill>
                <a:latin typeface="Century Gothic"/>
                <a:ea typeface="Century Gothic"/>
                <a:cs typeface="Century Gothic"/>
                <a:sym typeface="Century Gothic"/>
              </a:rPr>
              <a:t>Little usage of global accumulators.</a:t>
            </a:r>
            <a:endParaRPr sz="1100">
              <a:solidFill>
                <a:schemeClr val="dk1"/>
              </a:solidFill>
              <a:latin typeface="Century Gothic"/>
              <a:ea typeface="Century Gothic"/>
              <a:cs typeface="Century Gothic"/>
              <a:sym typeface="Century Gothic"/>
            </a:endParaRPr>
          </a:p>
        </p:txBody>
      </p:sp>
      <p:sp>
        <p:nvSpPr>
          <p:cNvPr id="2457" name="Google Shape;2457;p132"/>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2"/>
                </a:solidFill>
              </a:rPr>
              <a:t>MPP mechanism of TigerGraph</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133"/>
          <p:cNvSpPr txBox="1"/>
          <p:nvPr>
            <p:ph type="title"/>
          </p:nvPr>
        </p:nvSpPr>
        <p:spPr>
          <a:xfrm>
            <a:off x="408200" y="658576"/>
            <a:ext cx="6145800" cy="918300"/>
          </a:xfrm>
          <a:prstGeom prst="rect">
            <a:avLst/>
          </a:prstGeom>
        </p:spPr>
        <p:txBody>
          <a:bodyPr anchorCtr="0" anchor="b" bIns="68575" lIns="68575" spcFirstLastPara="1" rIns="68575" wrap="square" tIns="68575">
            <a:noAutofit/>
          </a:bodyPr>
          <a:lstStyle/>
          <a:p>
            <a:pPr indent="0" lvl="0" marL="0" rtl="0" algn="l">
              <a:spcBef>
                <a:spcPts val="0"/>
              </a:spcBef>
              <a:spcAft>
                <a:spcPts val="0"/>
              </a:spcAft>
              <a:buNone/>
            </a:pPr>
            <a:r>
              <a:rPr lang="en" sz="3000"/>
              <a:t>Best practices to make the query more parallel</a:t>
            </a:r>
            <a:endParaRPr sz="3000"/>
          </a:p>
        </p:txBody>
      </p:sp>
      <p:sp>
        <p:nvSpPr>
          <p:cNvPr id="2464" name="Google Shape;2464;p133"/>
          <p:cNvSpPr txBox="1"/>
          <p:nvPr/>
        </p:nvSpPr>
        <p:spPr>
          <a:xfrm>
            <a:off x="563675" y="2004175"/>
            <a:ext cx="5401800" cy="265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AutoNum type="arabicPeriod"/>
            </a:pPr>
            <a:r>
              <a:rPr lang="en">
                <a:solidFill>
                  <a:srgbClr val="FFFFFF"/>
                </a:solidFill>
              </a:rPr>
              <a:t>Run queries in parallel </a:t>
            </a:r>
            <a:endParaRPr>
              <a:solidFill>
                <a:srgbClr val="FFFFFF"/>
              </a:solidFill>
            </a:endParaRPr>
          </a:p>
          <a:p>
            <a:pPr indent="-317500" lvl="0" marL="457200" rtl="0" algn="l">
              <a:spcBef>
                <a:spcPts val="0"/>
              </a:spcBef>
              <a:spcAft>
                <a:spcPts val="0"/>
              </a:spcAft>
              <a:buClr>
                <a:srgbClr val="FFFFFF"/>
              </a:buClr>
              <a:buSzPts val="1400"/>
              <a:buAutoNum type="arabicPeriod"/>
            </a:pPr>
            <a:r>
              <a:rPr lang="en">
                <a:solidFill>
                  <a:srgbClr val="FFFFFF"/>
                </a:solidFill>
              </a:rPr>
              <a:t>Write to a file in parallel </a:t>
            </a:r>
            <a:endParaRPr>
              <a:solidFill>
                <a:srgbClr val="FFFF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34"/>
          <p:cNvSpPr txBox="1"/>
          <p:nvPr>
            <p:ph type="title"/>
          </p:nvPr>
        </p:nvSpPr>
        <p:spPr>
          <a:xfrm>
            <a:off x="228600" y="68171"/>
            <a:ext cx="6286500" cy="5967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Clr>
                <a:srgbClr val="000000"/>
              </a:buClr>
              <a:buFont typeface="Arial"/>
              <a:buNone/>
            </a:pPr>
            <a:r>
              <a:rPr lang="en" sz="2100">
                <a:solidFill>
                  <a:srgbClr val="FF6E00"/>
                </a:solidFill>
              </a:rPr>
              <a:t>Parallelization</a:t>
            </a:r>
            <a:endParaRPr/>
          </a:p>
        </p:txBody>
      </p:sp>
      <p:sp>
        <p:nvSpPr>
          <p:cNvPr id="2470" name="Google Shape;2470;p134"/>
          <p:cNvSpPr txBox="1"/>
          <p:nvPr>
            <p:ph idx="1" type="body"/>
          </p:nvPr>
        </p:nvSpPr>
        <p:spPr>
          <a:xfrm>
            <a:off x="304800" y="1028073"/>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1. Run queries in parallel</a:t>
            </a:r>
            <a:endParaRPr b="1" sz="1700"/>
          </a:p>
          <a:p>
            <a:pPr indent="0" lvl="0" marL="0" marR="0" rtl="0" algn="l">
              <a:lnSpc>
                <a:spcPct val="100000"/>
              </a:lnSpc>
              <a:spcBef>
                <a:spcPts val="0"/>
              </a:spcBef>
              <a:spcAft>
                <a:spcPts val="0"/>
              </a:spcAft>
              <a:buNone/>
            </a:pPr>
            <a:r>
              <a:t/>
            </a:r>
            <a:endParaRPr b="1"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2471" name="Google Shape;2471;p134"/>
          <p:cNvSpPr txBox="1"/>
          <p:nvPr/>
        </p:nvSpPr>
        <p:spPr>
          <a:xfrm>
            <a:off x="304803" y="1466928"/>
            <a:ext cx="6698400" cy="2612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1400">
                <a:solidFill>
                  <a:schemeClr val="dk1"/>
                </a:solidFill>
                <a:latin typeface="Consolas"/>
                <a:ea typeface="Consolas"/>
                <a:cs typeface="Consolas"/>
                <a:sym typeface="Consolas"/>
              </a:rPr>
              <a:t>CREATE QUERY </a:t>
            </a:r>
            <a:r>
              <a:rPr lang="en" sz="1400">
                <a:latin typeface="Consolas"/>
                <a:ea typeface="Consolas"/>
                <a:cs typeface="Consolas"/>
                <a:sym typeface="Consolas"/>
              </a:rPr>
              <a:t>sequentialExample</a:t>
            </a:r>
            <a:r>
              <a:rPr lang="en" sz="1400">
                <a:solidFill>
                  <a:schemeClr val="dk1"/>
                </a:solidFill>
                <a:latin typeface="Consolas"/>
                <a:ea typeface="Consolas"/>
                <a:cs typeface="Consolas"/>
                <a:sym typeface="Consolas"/>
              </a:rPr>
              <a:t> () FOR GRAPH exampleGraph {</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SetAccum&lt;VERTEX&gt; @@verSet; </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{TYPEA.*};</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SELECT s FROM Start:s ACCUM @@verSet +=s;</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a:t>
            </a:r>
            <a:r>
              <a:rPr b="1" lang="en" sz="1400">
                <a:solidFill>
                  <a:srgbClr val="E06666"/>
                </a:solidFill>
                <a:latin typeface="Consolas"/>
                <a:ea typeface="Consolas"/>
                <a:cs typeface="Consolas"/>
                <a:sym typeface="Consolas"/>
              </a:rPr>
              <a:t>FOREACH v in @@verSet DO</a:t>
            </a:r>
            <a:endParaRPr b="1" sz="1100">
              <a:solidFill>
                <a:srgbClr val="E06666"/>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{v};</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SELECT s FROM Start…. # Nested query</a:t>
            </a:r>
            <a:endParaRPr sz="1400">
              <a:solidFill>
                <a:schemeClr val="dk1"/>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 </a:t>
            </a:r>
            <a:r>
              <a:rPr b="1" lang="en" sz="1400">
                <a:solidFill>
                  <a:schemeClr val="dk1"/>
                </a:solidFill>
                <a:latin typeface="Consolas"/>
                <a:ea typeface="Consolas"/>
                <a:cs typeface="Consolas"/>
                <a:sym typeface="Consolas"/>
              </a:rPr>
              <a:t> </a:t>
            </a:r>
            <a:r>
              <a:rPr b="1" lang="en" sz="1400">
                <a:solidFill>
                  <a:srgbClr val="CC4125"/>
                </a:solidFill>
                <a:latin typeface="Consolas"/>
                <a:ea typeface="Consolas"/>
                <a:cs typeface="Consolas"/>
                <a:sym typeface="Consolas"/>
              </a:rPr>
              <a:t>End;</a:t>
            </a:r>
            <a:endParaRPr b="1" sz="1100">
              <a:solidFill>
                <a:srgbClr val="CC4125"/>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a:t>
            </a:r>
            <a:endParaRPr sz="1100">
              <a:latin typeface="Consolas"/>
              <a:ea typeface="Consolas"/>
              <a:cs typeface="Consolas"/>
              <a:sym typeface="Consolas"/>
            </a:endParaRPr>
          </a:p>
          <a:p>
            <a:pPr indent="0" lvl="0" marL="0" marR="0" rtl="0" algn="l">
              <a:lnSpc>
                <a:spcPct val="90000"/>
              </a:lnSpc>
              <a:spcBef>
                <a:spcPts val="700"/>
              </a:spcBef>
              <a:spcAft>
                <a:spcPts val="0"/>
              </a:spcAft>
              <a:buNone/>
            </a:pPr>
            <a:r>
              <a:t/>
            </a:r>
            <a:endParaRPr b="1" sz="1400">
              <a:solidFill>
                <a:schemeClr val="dk1"/>
              </a:solidFill>
              <a:latin typeface="Belleza"/>
              <a:ea typeface="Belleza"/>
              <a:cs typeface="Belleza"/>
              <a:sym typeface="Belleza"/>
            </a:endParaRPr>
          </a:p>
          <a:p>
            <a:pPr indent="0" lvl="0" marL="0" marR="0" rtl="0" algn="l">
              <a:lnSpc>
                <a:spcPct val="90000"/>
              </a:lnSpc>
              <a:spcBef>
                <a:spcPts val="700"/>
              </a:spcBef>
              <a:spcAft>
                <a:spcPts val="0"/>
              </a:spcAft>
              <a:buNone/>
            </a:pPr>
            <a:r>
              <a:t/>
            </a:r>
            <a:endParaRPr sz="1100">
              <a:latin typeface="Century Gothic"/>
              <a:ea typeface="Century Gothic"/>
              <a:cs typeface="Century Gothic"/>
              <a:sym typeface="Century Gothic"/>
            </a:endParaRPr>
          </a:p>
        </p:txBody>
      </p:sp>
      <p:sp>
        <p:nvSpPr>
          <p:cNvPr id="2472" name="Google Shape;2472;p134"/>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pic>
        <p:nvPicPr>
          <p:cNvPr id="2473" name="Google Shape;2473;p134"/>
          <p:cNvPicPr preferRelativeResize="0"/>
          <p:nvPr/>
        </p:nvPicPr>
        <p:blipFill>
          <a:blip r:embed="rId3">
            <a:alphaModFix/>
          </a:blip>
          <a:stretch>
            <a:fillRect/>
          </a:stretch>
        </p:blipFill>
        <p:spPr>
          <a:xfrm>
            <a:off x="4167666" y="3433837"/>
            <a:ext cx="515718" cy="515718"/>
          </a:xfrm>
          <a:prstGeom prst="rect">
            <a:avLst/>
          </a:prstGeom>
          <a:noFill/>
          <a:ln>
            <a:noFill/>
          </a:ln>
        </p:spPr>
      </p:pic>
      <p:sp>
        <p:nvSpPr>
          <p:cNvPr id="2474" name="Google Shape;2474;p134"/>
          <p:cNvSpPr txBox="1"/>
          <p:nvPr/>
        </p:nvSpPr>
        <p:spPr>
          <a:xfrm>
            <a:off x="4816631" y="3433838"/>
            <a:ext cx="4219500" cy="11367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47650" lvl="0" marL="342900" rtl="0" algn="l">
              <a:lnSpc>
                <a:spcPct val="100000"/>
              </a:lnSpc>
              <a:spcBef>
                <a:spcPts val="0"/>
              </a:spcBef>
              <a:spcAft>
                <a:spcPts val="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FOREACH executes sequentially for each vertex.</a:t>
            </a:r>
            <a:endParaRPr sz="1300">
              <a:solidFill>
                <a:schemeClr val="dk1"/>
              </a:solidFill>
              <a:latin typeface="Century Gothic"/>
              <a:ea typeface="Century Gothic"/>
              <a:cs typeface="Century Gothic"/>
              <a:sym typeface="Century Gothic"/>
            </a:endParaRPr>
          </a:p>
          <a:p>
            <a:pPr indent="-247650" lvl="0" marL="342900" rtl="0" algn="l">
              <a:lnSpc>
                <a:spcPct val="100000"/>
              </a:lnSpc>
              <a:spcBef>
                <a:spcPts val="800"/>
              </a:spcBef>
              <a:spcAft>
                <a:spcPts val="800"/>
              </a:spcAft>
              <a:buClr>
                <a:schemeClr val="dk1"/>
              </a:buClr>
              <a:buSzPts val="1300"/>
              <a:buFont typeface="Century Gothic"/>
              <a:buChar char="●"/>
            </a:pPr>
            <a:r>
              <a:rPr lang="en" sz="1300">
                <a:solidFill>
                  <a:schemeClr val="dk1"/>
                </a:solidFill>
                <a:latin typeface="Century Gothic"/>
                <a:ea typeface="Century Gothic"/>
                <a:cs typeface="Century Gothic"/>
                <a:sym typeface="Century Gothic"/>
              </a:rPr>
              <a:t>Sequential execution is slower and does not make full use of available CPU resources.</a:t>
            </a:r>
            <a:endParaRPr sz="1300">
              <a:solidFill>
                <a:schemeClr val="dk1"/>
              </a:solidFill>
              <a:latin typeface="Century Gothic"/>
              <a:ea typeface="Century Gothic"/>
              <a:cs typeface="Century Gothic"/>
              <a:sym typeface="Century Gothic"/>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135"/>
          <p:cNvSpPr txBox="1"/>
          <p:nvPr/>
        </p:nvSpPr>
        <p:spPr>
          <a:xfrm>
            <a:off x="304803" y="1420035"/>
            <a:ext cx="6698400" cy="3047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1200">
                <a:solidFill>
                  <a:schemeClr val="dk1"/>
                </a:solidFill>
                <a:latin typeface="Consolas"/>
                <a:ea typeface="Consolas"/>
                <a:cs typeface="Consolas"/>
                <a:sym typeface="Consolas"/>
              </a:rPr>
              <a:t>CREATE QUERY </a:t>
            </a:r>
            <a:r>
              <a:rPr b="1" lang="en" sz="1200">
                <a:solidFill>
                  <a:srgbClr val="6AA84F"/>
                </a:solidFill>
                <a:latin typeface="Consolas"/>
                <a:ea typeface="Consolas"/>
                <a:cs typeface="Consolas"/>
                <a:sym typeface="Consolas"/>
              </a:rPr>
              <a:t>subQuery</a:t>
            </a:r>
            <a:r>
              <a:rPr lang="en" sz="1200">
                <a:solidFill>
                  <a:schemeClr val="dk1"/>
                </a:solidFill>
                <a:latin typeface="Consolas"/>
                <a:ea typeface="Consolas"/>
                <a:cs typeface="Consolas"/>
                <a:sym typeface="Consolas"/>
              </a:rPr>
              <a:t> (VERTEX input) FOR GRAPH exampleGraph RETURNS …{</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  Start = {input};</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  Start = SELECT s FROM Start:….;</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a:p>
            <a:pPr indent="0" lvl="0" marL="0" marR="0" rtl="0" algn="l">
              <a:lnSpc>
                <a:spcPct val="90000"/>
              </a:lnSpc>
              <a:spcBef>
                <a:spcPts val="700"/>
              </a:spcBef>
              <a:spcAft>
                <a:spcPts val="0"/>
              </a:spcAft>
              <a:buNone/>
            </a:pPr>
            <a:r>
              <a:t/>
            </a:r>
            <a:endParaRPr sz="1200">
              <a:solidFill>
                <a:schemeClr val="dk1"/>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CREATE QUERY parallelExample () FOR GRAPH exampleGraph {</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  Start = {TYPEA.*};</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  Start = SELECT s FROM Start:s </a:t>
            </a:r>
            <a:r>
              <a:rPr b="1" lang="en" sz="1200">
                <a:solidFill>
                  <a:srgbClr val="64AA0B"/>
                </a:solidFill>
                <a:latin typeface="Consolas"/>
                <a:ea typeface="Consolas"/>
                <a:cs typeface="Consolas"/>
                <a:sym typeface="Consolas"/>
              </a:rPr>
              <a:t>ACCUM</a:t>
            </a:r>
            <a:r>
              <a:rPr lang="en" sz="1200">
                <a:solidFill>
                  <a:schemeClr val="dk1"/>
                </a:solidFill>
                <a:latin typeface="Consolas"/>
                <a:ea typeface="Consolas"/>
                <a:cs typeface="Consolas"/>
                <a:sym typeface="Consolas"/>
              </a:rPr>
              <a:t> </a:t>
            </a:r>
            <a:r>
              <a:rPr b="1" lang="en" sz="1200">
                <a:solidFill>
                  <a:srgbClr val="6AA84F"/>
                </a:solidFill>
                <a:latin typeface="Consolas"/>
                <a:ea typeface="Consolas"/>
                <a:cs typeface="Consolas"/>
                <a:sym typeface="Consolas"/>
              </a:rPr>
              <a:t>subQuery(s)</a:t>
            </a:r>
            <a:r>
              <a:rPr lang="en" sz="1200">
                <a:solidFill>
                  <a:schemeClr val="dk1"/>
                </a:solidFill>
                <a:latin typeface="Consolas"/>
                <a:ea typeface="Consolas"/>
                <a:cs typeface="Consolas"/>
                <a:sym typeface="Consolas"/>
              </a:rPr>
              <a:t>;</a:t>
            </a:r>
            <a:endParaRPr sz="1200">
              <a:latin typeface="Consolas"/>
              <a:ea typeface="Consolas"/>
              <a:cs typeface="Consolas"/>
              <a:sym typeface="Consolas"/>
            </a:endParaRPr>
          </a:p>
          <a:p>
            <a:pPr indent="0" lvl="0" marL="0" marR="0" rtl="0" algn="l">
              <a:lnSpc>
                <a:spcPct val="90000"/>
              </a:lnSpc>
              <a:spcBef>
                <a:spcPts val="700"/>
              </a:spcBef>
              <a:spcAft>
                <a:spcPts val="0"/>
              </a:spcAft>
              <a:buNone/>
            </a:pPr>
            <a:r>
              <a:rPr lang="en" sz="12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endParaRPr sz="1200">
              <a:solidFill>
                <a:schemeClr val="dk1"/>
              </a:solidFill>
              <a:latin typeface="Consolas"/>
              <a:ea typeface="Consolas"/>
              <a:cs typeface="Consolas"/>
              <a:sym typeface="Consolas"/>
            </a:endParaRPr>
          </a:p>
          <a:p>
            <a:pPr indent="0" lvl="0" marL="0" marR="0" rtl="0" algn="l">
              <a:lnSpc>
                <a:spcPct val="90000"/>
              </a:lnSpc>
              <a:spcBef>
                <a:spcPts val="700"/>
              </a:spcBef>
              <a:spcAft>
                <a:spcPts val="0"/>
              </a:spcAft>
              <a:buNone/>
            </a:pPr>
            <a:r>
              <a:t/>
            </a:r>
            <a:endParaRPr sz="1100"/>
          </a:p>
        </p:txBody>
      </p:sp>
      <p:sp>
        <p:nvSpPr>
          <p:cNvPr id="2480" name="Google Shape;2480;p135"/>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481" name="Google Shape;2481;p135"/>
          <p:cNvSpPr txBox="1"/>
          <p:nvPr>
            <p:ph type="title"/>
          </p:nvPr>
        </p:nvSpPr>
        <p:spPr>
          <a:xfrm>
            <a:off x="228600" y="68171"/>
            <a:ext cx="6286500" cy="5967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Parallelization</a:t>
            </a:r>
            <a:endParaRPr/>
          </a:p>
        </p:txBody>
      </p:sp>
      <p:sp>
        <p:nvSpPr>
          <p:cNvPr id="2482" name="Google Shape;2482;p135"/>
          <p:cNvSpPr txBox="1"/>
          <p:nvPr>
            <p:ph idx="1" type="body"/>
          </p:nvPr>
        </p:nvSpPr>
        <p:spPr>
          <a:xfrm>
            <a:off x="304800" y="1028073"/>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1. Run queries in parallel</a:t>
            </a:r>
            <a:endParaRPr b="1" sz="1700"/>
          </a:p>
          <a:p>
            <a:pPr indent="0" lvl="0" marL="0" marR="0" rtl="0" algn="l">
              <a:lnSpc>
                <a:spcPct val="100000"/>
              </a:lnSpc>
              <a:spcBef>
                <a:spcPts val="0"/>
              </a:spcBef>
              <a:spcAft>
                <a:spcPts val="0"/>
              </a:spcAft>
              <a:buNone/>
            </a:pPr>
            <a:r>
              <a:t/>
            </a:r>
            <a:endParaRPr b="1"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
        <p:nvSpPr>
          <p:cNvPr id="2483" name="Google Shape;2483;p135"/>
          <p:cNvSpPr txBox="1"/>
          <p:nvPr/>
        </p:nvSpPr>
        <p:spPr>
          <a:xfrm>
            <a:off x="4798950" y="3184444"/>
            <a:ext cx="4237200" cy="13971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54000" lvl="0" marL="342900" marR="0" rtl="0" algn="l">
              <a:lnSpc>
                <a:spcPct val="100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ACCUM executes multiple threads concurrently, so subqueries run in parallel.</a:t>
            </a:r>
            <a:endParaRPr sz="1400">
              <a:solidFill>
                <a:schemeClr val="dk1"/>
              </a:solidFill>
              <a:latin typeface="Century Gothic"/>
              <a:ea typeface="Century Gothic"/>
              <a:cs typeface="Century Gothic"/>
              <a:sym typeface="Century Gothic"/>
            </a:endParaRPr>
          </a:p>
          <a:p>
            <a:pPr indent="-254000" lvl="0" marL="342900" marR="0" rtl="0" algn="l">
              <a:lnSpc>
                <a:spcPct val="100000"/>
              </a:lnSpc>
              <a:spcBef>
                <a:spcPts val="800"/>
              </a:spcBef>
              <a:spcAft>
                <a:spcPts val="8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For some use cases, ACCUM and/or subquery can simplify the logic or data structures.</a:t>
            </a:r>
            <a:endParaRPr sz="1400">
              <a:solidFill>
                <a:schemeClr val="dk1"/>
              </a:solidFill>
              <a:latin typeface="Century Gothic"/>
              <a:ea typeface="Century Gothic"/>
              <a:cs typeface="Century Gothic"/>
              <a:sym typeface="Century Gothic"/>
            </a:endParaRPr>
          </a:p>
        </p:txBody>
      </p:sp>
      <p:pic>
        <p:nvPicPr>
          <p:cNvPr id="2484" name="Google Shape;2484;p135"/>
          <p:cNvPicPr preferRelativeResize="0"/>
          <p:nvPr/>
        </p:nvPicPr>
        <p:blipFill>
          <a:blip r:embed="rId3">
            <a:alphaModFix/>
          </a:blip>
          <a:stretch>
            <a:fillRect/>
          </a:stretch>
        </p:blipFill>
        <p:spPr>
          <a:xfrm>
            <a:off x="3853546" y="3464790"/>
            <a:ext cx="788812" cy="51571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8" name="Shape 2488"/>
        <p:cNvGrpSpPr/>
        <p:nvPr/>
      </p:nvGrpSpPr>
      <p:grpSpPr>
        <a:xfrm>
          <a:off x="0" y="0"/>
          <a:ext cx="0" cy="0"/>
          <a:chOff x="0" y="0"/>
          <a:chExt cx="0" cy="0"/>
        </a:xfrm>
      </p:grpSpPr>
      <p:sp>
        <p:nvSpPr>
          <p:cNvPr id="2489" name="Google Shape;2489;p136"/>
          <p:cNvSpPr txBox="1"/>
          <p:nvPr/>
        </p:nvSpPr>
        <p:spPr>
          <a:xfrm>
            <a:off x="304803" y="1420035"/>
            <a:ext cx="6698400" cy="3047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Font typeface="Arial"/>
              <a:buNone/>
            </a:pPr>
            <a:r>
              <a:rPr lang="en" sz="1400">
                <a:solidFill>
                  <a:schemeClr val="dk1"/>
                </a:solidFill>
                <a:latin typeface="Consolas"/>
                <a:ea typeface="Consolas"/>
                <a:cs typeface="Consolas"/>
                <a:sym typeface="Consolas"/>
              </a:rPr>
              <a:t>CREATE QUERY sequentialExample (FILE fileObj) FOR GRAPH exampleGraph {</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  ListAccum&lt;STRING&gt; @@result; </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  Start = {TYPEA.*};</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SELECT s FROM Start:s </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ACCUM </a:t>
            </a:r>
            <a:r>
              <a:rPr b="1" lang="en" sz="1400">
                <a:solidFill>
                  <a:srgbClr val="C55A11"/>
                </a:solidFill>
                <a:latin typeface="Consolas"/>
                <a:ea typeface="Consolas"/>
                <a:cs typeface="Consolas"/>
                <a:sym typeface="Consolas"/>
              </a:rPr>
              <a:t>@@result +=s.strAttr;</a:t>
            </a:r>
            <a:endParaRPr b="1" sz="1400">
              <a:solidFill>
                <a:srgbClr val="C55A11"/>
              </a:solidFill>
              <a:latin typeface="Consolas"/>
              <a:ea typeface="Consolas"/>
              <a:cs typeface="Consolas"/>
              <a:sym typeface="Consolas"/>
            </a:endParaRPr>
          </a:p>
          <a:p>
            <a:pPr indent="0" lvl="0" marL="0" rtl="0" algn="l">
              <a:lnSpc>
                <a:spcPct val="115000"/>
              </a:lnSpc>
              <a:spcBef>
                <a:spcPts val="700"/>
              </a:spcBef>
              <a:spcAft>
                <a:spcPts val="0"/>
              </a:spcAft>
              <a:buNone/>
            </a:pPr>
            <a:r>
              <a:rPr lang="en" sz="1400">
                <a:solidFill>
                  <a:schemeClr val="dk1"/>
                </a:solidFill>
                <a:latin typeface="Consolas"/>
                <a:ea typeface="Consolas"/>
                <a:cs typeface="Consolas"/>
                <a:sym typeface="Consolas"/>
              </a:rPr>
              <a:t>  </a:t>
            </a:r>
            <a:r>
              <a:rPr b="1" lang="en" sz="1400">
                <a:solidFill>
                  <a:srgbClr val="E06666"/>
                </a:solidFill>
                <a:latin typeface="Consolas"/>
                <a:ea typeface="Consolas"/>
                <a:cs typeface="Consolas"/>
                <a:sym typeface="Consolas"/>
              </a:rPr>
              <a:t>FOREACH str in @@result DO</a:t>
            </a:r>
            <a:endParaRPr b="1" sz="1400">
              <a:solidFill>
                <a:srgbClr val="E06666"/>
              </a:solidFill>
              <a:latin typeface="Consolas"/>
              <a:ea typeface="Consolas"/>
              <a:cs typeface="Consolas"/>
              <a:sym typeface="Consolas"/>
            </a:endParaRPr>
          </a:p>
          <a:p>
            <a:pPr indent="0" lvl="0" marL="0" rtl="0" algn="l">
              <a:lnSpc>
                <a:spcPct val="115000"/>
              </a:lnSpc>
              <a:spcBef>
                <a:spcPts val="700"/>
              </a:spcBef>
              <a:spcAft>
                <a:spcPts val="0"/>
              </a:spcAft>
              <a:buNone/>
            </a:pPr>
            <a:r>
              <a:rPr b="1" lang="en" sz="1400">
                <a:solidFill>
                  <a:srgbClr val="E06666"/>
                </a:solidFill>
                <a:latin typeface="Consolas"/>
                <a:ea typeface="Consolas"/>
                <a:cs typeface="Consolas"/>
                <a:sym typeface="Consolas"/>
              </a:rPr>
              <a:t>    PRINT fileObj.println(str);</a:t>
            </a:r>
            <a:endParaRPr b="1" sz="1400">
              <a:solidFill>
                <a:srgbClr val="E06666"/>
              </a:solidFill>
              <a:latin typeface="Consolas"/>
              <a:ea typeface="Consolas"/>
              <a:cs typeface="Consolas"/>
              <a:sym typeface="Consolas"/>
            </a:endParaRPr>
          </a:p>
          <a:p>
            <a:pPr indent="0" lvl="0" marL="0" rtl="0" algn="l">
              <a:lnSpc>
                <a:spcPct val="115000"/>
              </a:lnSpc>
              <a:spcBef>
                <a:spcPts val="700"/>
              </a:spcBef>
              <a:spcAft>
                <a:spcPts val="0"/>
              </a:spcAft>
              <a:buNone/>
            </a:pPr>
            <a:r>
              <a:rPr b="1" lang="en" sz="1400">
                <a:solidFill>
                  <a:srgbClr val="E06666"/>
                </a:solidFill>
                <a:latin typeface="Consolas"/>
                <a:ea typeface="Consolas"/>
                <a:cs typeface="Consolas"/>
                <a:sym typeface="Consolas"/>
              </a:rPr>
              <a:t>  END;</a:t>
            </a:r>
            <a:endParaRPr b="1" sz="1400">
              <a:solidFill>
                <a:srgbClr val="E06666"/>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endParaRPr sz="1200">
              <a:solidFill>
                <a:schemeClr val="dk1"/>
              </a:solidFill>
              <a:latin typeface="Consolas"/>
              <a:ea typeface="Consolas"/>
              <a:cs typeface="Consolas"/>
              <a:sym typeface="Consolas"/>
            </a:endParaRPr>
          </a:p>
          <a:p>
            <a:pPr indent="0" lvl="0" marL="0" marR="0" rtl="0" algn="l">
              <a:lnSpc>
                <a:spcPct val="90000"/>
              </a:lnSpc>
              <a:spcBef>
                <a:spcPts val="700"/>
              </a:spcBef>
              <a:spcAft>
                <a:spcPts val="0"/>
              </a:spcAft>
              <a:buNone/>
            </a:pPr>
            <a:r>
              <a:t/>
            </a:r>
            <a:endParaRPr sz="1100"/>
          </a:p>
        </p:txBody>
      </p:sp>
      <p:sp>
        <p:nvSpPr>
          <p:cNvPr id="2490" name="Google Shape;2490;p136"/>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491" name="Google Shape;2491;p136"/>
          <p:cNvSpPr txBox="1"/>
          <p:nvPr>
            <p:ph type="title"/>
          </p:nvPr>
        </p:nvSpPr>
        <p:spPr>
          <a:xfrm>
            <a:off x="228600" y="68171"/>
            <a:ext cx="6286500" cy="5967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Parallelization</a:t>
            </a:r>
            <a:endParaRPr/>
          </a:p>
        </p:txBody>
      </p:sp>
      <p:sp>
        <p:nvSpPr>
          <p:cNvPr id="2492" name="Google Shape;2492;p136"/>
          <p:cNvSpPr txBox="1"/>
          <p:nvPr/>
        </p:nvSpPr>
        <p:spPr>
          <a:xfrm>
            <a:off x="4807800" y="3088901"/>
            <a:ext cx="4228200" cy="14925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54000" lvl="0" marL="342900" marR="0" rtl="0" algn="l">
              <a:lnSpc>
                <a:spcPct val="100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This approach first gathers all the data in an accumulator → overhead for the storage and large number of string updates.</a:t>
            </a:r>
            <a:endParaRPr sz="1400">
              <a:solidFill>
                <a:schemeClr val="dk1"/>
              </a:solidFill>
              <a:latin typeface="Century Gothic"/>
              <a:ea typeface="Century Gothic"/>
              <a:cs typeface="Century Gothic"/>
              <a:sym typeface="Century Gothic"/>
            </a:endParaRPr>
          </a:p>
          <a:p>
            <a:pPr indent="-254000" lvl="0" marL="342900" marR="0" rtl="0" algn="l">
              <a:lnSpc>
                <a:spcPct val="100000"/>
              </a:lnSpc>
              <a:spcBef>
                <a:spcPts val="800"/>
              </a:spcBef>
              <a:spcAft>
                <a:spcPts val="8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Then sequential iteration over the output set → slow.</a:t>
            </a:r>
            <a:endParaRPr sz="1400">
              <a:solidFill>
                <a:schemeClr val="dk1"/>
              </a:solidFill>
              <a:latin typeface="Century Gothic"/>
              <a:ea typeface="Century Gothic"/>
              <a:cs typeface="Century Gothic"/>
              <a:sym typeface="Century Gothic"/>
            </a:endParaRPr>
          </a:p>
        </p:txBody>
      </p:sp>
      <p:pic>
        <p:nvPicPr>
          <p:cNvPr id="2493" name="Google Shape;2493;p136"/>
          <p:cNvPicPr preferRelativeResize="0"/>
          <p:nvPr/>
        </p:nvPicPr>
        <p:blipFill>
          <a:blip r:embed="rId3">
            <a:alphaModFix/>
          </a:blip>
          <a:stretch>
            <a:fillRect/>
          </a:stretch>
        </p:blipFill>
        <p:spPr>
          <a:xfrm>
            <a:off x="4807791" y="2573193"/>
            <a:ext cx="515718" cy="515718"/>
          </a:xfrm>
          <a:prstGeom prst="rect">
            <a:avLst/>
          </a:prstGeom>
          <a:noFill/>
          <a:ln>
            <a:noFill/>
          </a:ln>
        </p:spPr>
      </p:pic>
      <p:sp>
        <p:nvSpPr>
          <p:cNvPr id="2494" name="Google Shape;2494;p136"/>
          <p:cNvSpPr txBox="1"/>
          <p:nvPr>
            <p:ph idx="1" type="body"/>
          </p:nvPr>
        </p:nvSpPr>
        <p:spPr>
          <a:xfrm>
            <a:off x="304800" y="1028073"/>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2. Write to a file in parallel</a:t>
            </a:r>
            <a:endParaRPr b="1" sz="1700"/>
          </a:p>
          <a:p>
            <a:pPr indent="0" lvl="0" marL="0" marR="0" rtl="0" algn="l">
              <a:lnSpc>
                <a:spcPct val="100000"/>
              </a:lnSpc>
              <a:spcBef>
                <a:spcPts val="0"/>
              </a:spcBef>
              <a:spcAft>
                <a:spcPts val="0"/>
              </a:spcAft>
              <a:buNone/>
            </a:pPr>
            <a:r>
              <a:t/>
            </a:r>
            <a:endParaRPr b="1" sz="1700"/>
          </a:p>
          <a:p>
            <a:pPr indent="0" lvl="0" marL="0" marR="0" rtl="0" algn="l">
              <a:lnSpc>
                <a:spcPct val="100000"/>
              </a:lnSpc>
              <a:spcBef>
                <a:spcPts val="0"/>
              </a:spcBef>
              <a:spcAft>
                <a:spcPts val="0"/>
              </a:spcAft>
              <a:buNone/>
            </a:pPr>
            <a:r>
              <a:t/>
            </a:r>
            <a:endParaRPr b="1" sz="1700"/>
          </a:p>
          <a:p>
            <a:pPr indent="0" lvl="0" marL="0" marR="0" rtl="0" algn="l">
              <a:lnSpc>
                <a:spcPct val="100000"/>
              </a:lnSpc>
              <a:spcBef>
                <a:spcPts val="500"/>
              </a:spcBef>
              <a:spcAft>
                <a:spcPts val="0"/>
              </a:spcAft>
              <a:buClr>
                <a:srgbClr val="9A9ABD"/>
              </a:buClr>
              <a:buSzPts val="1000"/>
              <a:buFont typeface="Arial"/>
              <a:buNone/>
            </a:pPr>
            <a:r>
              <a:t/>
            </a:r>
            <a:endParaRPr b="0" i="0" sz="1700" u="none" cap="none" strike="noStrike">
              <a:solidFill>
                <a:schemeClr val="dk1"/>
              </a:solidFill>
              <a:latin typeface="Century Gothic"/>
              <a:ea typeface="Century Gothic"/>
              <a:cs typeface="Century Gothic"/>
              <a:sym typeface="Century Gothic"/>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137"/>
          <p:cNvSpPr txBox="1"/>
          <p:nvPr/>
        </p:nvSpPr>
        <p:spPr>
          <a:xfrm>
            <a:off x="304803" y="1420035"/>
            <a:ext cx="6698400" cy="3047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400">
                <a:solidFill>
                  <a:schemeClr val="dk1"/>
                </a:solidFill>
                <a:latin typeface="Consolas"/>
                <a:ea typeface="Consolas"/>
                <a:cs typeface="Consolas"/>
                <a:sym typeface="Consolas"/>
              </a:rPr>
              <a:t>CREATE QUERY </a:t>
            </a:r>
            <a:r>
              <a:rPr lang="en" sz="1200">
                <a:solidFill>
                  <a:schemeClr val="dk1"/>
                </a:solidFill>
                <a:latin typeface="Consolas"/>
                <a:ea typeface="Consolas"/>
                <a:cs typeface="Consolas"/>
                <a:sym typeface="Consolas"/>
              </a:rPr>
              <a:t>parallelPrintSub</a:t>
            </a:r>
            <a:r>
              <a:rPr lang="en" sz="1400">
                <a:solidFill>
                  <a:schemeClr val="dk1"/>
                </a:solidFill>
                <a:latin typeface="Consolas"/>
                <a:ea typeface="Consolas"/>
                <a:cs typeface="Consolas"/>
                <a:sym typeface="Consolas"/>
              </a:rPr>
              <a:t> (FILE fileObj) FOR GRAPH exampleGraph {</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{TYPEA.*};</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SELECT s FROM Start:s </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a:t>
            </a:r>
            <a:r>
              <a:rPr b="1" lang="en" sz="1400">
                <a:solidFill>
                  <a:srgbClr val="38761D"/>
                </a:solidFill>
                <a:latin typeface="Consolas"/>
                <a:ea typeface="Consolas"/>
                <a:cs typeface="Consolas"/>
                <a:sym typeface="Consolas"/>
              </a:rPr>
              <a:t>ACCUM f.println(s.strAttr);</a:t>
            </a:r>
            <a:endParaRPr b="1" sz="1400">
              <a:solidFill>
                <a:srgbClr val="38761D"/>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endParaRPr sz="1100"/>
          </a:p>
        </p:txBody>
      </p:sp>
      <p:sp>
        <p:nvSpPr>
          <p:cNvPr id="2500" name="Google Shape;2500;p137"/>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501" name="Google Shape;2501;p137"/>
          <p:cNvSpPr txBox="1"/>
          <p:nvPr>
            <p:ph type="title"/>
          </p:nvPr>
        </p:nvSpPr>
        <p:spPr>
          <a:xfrm>
            <a:off x="228600" y="68171"/>
            <a:ext cx="6286500" cy="5967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Parallelization</a:t>
            </a:r>
            <a:endParaRPr/>
          </a:p>
        </p:txBody>
      </p:sp>
      <p:sp>
        <p:nvSpPr>
          <p:cNvPr id="2502" name="Google Shape;2502;p137"/>
          <p:cNvSpPr txBox="1"/>
          <p:nvPr/>
        </p:nvSpPr>
        <p:spPr>
          <a:xfrm>
            <a:off x="4781300" y="2814327"/>
            <a:ext cx="4254900" cy="14268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54000" lvl="0" marL="342900" marR="0" rtl="0" algn="l">
              <a:lnSpc>
                <a:spcPct val="100000"/>
              </a:lnSpc>
              <a:spcBef>
                <a:spcPts val="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This approach writes each output item direct → no intermediate storage or string updates.</a:t>
            </a:r>
            <a:endParaRPr sz="1400">
              <a:solidFill>
                <a:schemeClr val="dk1"/>
              </a:solidFill>
              <a:latin typeface="Century Gothic"/>
              <a:ea typeface="Century Gothic"/>
              <a:cs typeface="Century Gothic"/>
              <a:sym typeface="Century Gothic"/>
            </a:endParaRPr>
          </a:p>
          <a:p>
            <a:pPr indent="-254000" lvl="0" marL="342900" marR="0" rtl="0" algn="l">
              <a:lnSpc>
                <a:spcPct val="100000"/>
              </a:lnSpc>
              <a:spcBef>
                <a:spcPts val="800"/>
              </a:spcBef>
              <a:spcAft>
                <a:spcPts val="80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Parallel printing in ACCUM / POST-ACCUM clause or in subquery is more efficient.</a:t>
            </a:r>
            <a:endParaRPr sz="1400">
              <a:solidFill>
                <a:schemeClr val="dk1"/>
              </a:solidFill>
              <a:latin typeface="Century Gothic"/>
              <a:ea typeface="Century Gothic"/>
              <a:cs typeface="Century Gothic"/>
              <a:sym typeface="Century Gothic"/>
            </a:endParaRPr>
          </a:p>
        </p:txBody>
      </p:sp>
      <p:sp>
        <p:nvSpPr>
          <p:cNvPr id="2503" name="Google Shape;2503;p137"/>
          <p:cNvSpPr txBox="1"/>
          <p:nvPr>
            <p:ph idx="1" type="body"/>
          </p:nvPr>
        </p:nvSpPr>
        <p:spPr>
          <a:xfrm>
            <a:off x="304800" y="1028073"/>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2. Write to a file in parallel</a:t>
            </a:r>
            <a:endParaRPr b="0" i="0" sz="1700" u="none" cap="none" strike="noStrike">
              <a:solidFill>
                <a:schemeClr val="dk1"/>
              </a:solidFill>
              <a:latin typeface="Century Gothic"/>
              <a:ea typeface="Century Gothic"/>
              <a:cs typeface="Century Gothic"/>
              <a:sym typeface="Century Gothic"/>
            </a:endParaRPr>
          </a:p>
        </p:txBody>
      </p:sp>
      <p:pic>
        <p:nvPicPr>
          <p:cNvPr id="2504" name="Google Shape;2504;p137"/>
          <p:cNvPicPr preferRelativeResize="0"/>
          <p:nvPr/>
        </p:nvPicPr>
        <p:blipFill>
          <a:blip r:embed="rId3">
            <a:alphaModFix/>
          </a:blip>
          <a:stretch>
            <a:fillRect/>
          </a:stretch>
        </p:blipFill>
        <p:spPr>
          <a:xfrm>
            <a:off x="4781296" y="2203496"/>
            <a:ext cx="788812" cy="51571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38"/>
          <p:cNvSpPr txBox="1"/>
          <p:nvPr/>
        </p:nvSpPr>
        <p:spPr>
          <a:xfrm>
            <a:off x="304803" y="1420035"/>
            <a:ext cx="6698400" cy="3047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1400">
                <a:solidFill>
                  <a:schemeClr val="dk1"/>
                </a:solidFill>
                <a:latin typeface="Consolas"/>
                <a:ea typeface="Consolas"/>
                <a:cs typeface="Consolas"/>
                <a:sym typeface="Consolas"/>
              </a:rPr>
              <a:t>CREATE QUERY </a:t>
            </a:r>
            <a:r>
              <a:rPr lang="en" sz="1200">
                <a:solidFill>
                  <a:schemeClr val="dk1"/>
                </a:solidFill>
                <a:latin typeface="Consolas"/>
                <a:ea typeface="Consolas"/>
                <a:cs typeface="Consolas"/>
                <a:sym typeface="Consolas"/>
              </a:rPr>
              <a:t>subQuery</a:t>
            </a:r>
            <a:r>
              <a:rPr lang="en" sz="1400">
                <a:solidFill>
                  <a:schemeClr val="dk1"/>
                </a:solidFill>
                <a:latin typeface="Consolas"/>
                <a:ea typeface="Consolas"/>
                <a:cs typeface="Consolas"/>
                <a:sym typeface="Consolas"/>
              </a:rPr>
              <a:t> (VERTEX v, FILE fileObj) FOR GRAPH exampleGraph {</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{v};</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Start = SELECT s FROM Start:s </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None/>
            </a:pPr>
            <a:r>
              <a:rPr lang="en" sz="1400">
                <a:solidFill>
                  <a:schemeClr val="dk1"/>
                </a:solidFill>
                <a:latin typeface="Consolas"/>
                <a:ea typeface="Consolas"/>
                <a:cs typeface="Consolas"/>
                <a:sym typeface="Consolas"/>
              </a:rPr>
              <a:t>          </a:t>
            </a:r>
            <a:r>
              <a:rPr b="1" lang="en" sz="1400">
                <a:solidFill>
                  <a:srgbClr val="38761D"/>
                </a:solidFill>
                <a:latin typeface="Consolas"/>
                <a:ea typeface="Consolas"/>
                <a:cs typeface="Consolas"/>
                <a:sym typeface="Consolas"/>
              </a:rPr>
              <a:t>ACCUM f.println(s.strAttr);</a:t>
            </a:r>
            <a:endParaRPr b="1" sz="1400">
              <a:solidFill>
                <a:srgbClr val="38761D"/>
              </a:solidFill>
              <a:latin typeface="Consolas"/>
              <a:ea typeface="Consolas"/>
              <a:cs typeface="Consolas"/>
              <a:sym typeface="Consolas"/>
            </a:endParaRPr>
          </a:p>
          <a:p>
            <a:pPr indent="0" lvl="0" marL="0" marR="0" rtl="0" algn="l">
              <a:lnSpc>
                <a:spcPct val="90000"/>
              </a:lnSpc>
              <a:spcBef>
                <a:spcPts val="700"/>
              </a:spcBef>
              <a:spcAft>
                <a:spcPts val="0"/>
              </a:spcAft>
              <a:buNone/>
            </a:pPr>
            <a:r>
              <a:rPr lang="en" sz="1400">
                <a:solidFill>
                  <a:schemeClr val="dk1"/>
                </a:solidFill>
                <a:latin typeface="Consolas"/>
                <a:ea typeface="Consolas"/>
                <a:cs typeface="Consolas"/>
                <a:sym typeface="Consolas"/>
              </a:rPr>
              <a:t>}</a:t>
            </a:r>
            <a:br>
              <a:rPr lang="en" sz="1200">
                <a:solidFill>
                  <a:schemeClr val="dk1"/>
                </a:solidFill>
                <a:latin typeface="Consolas"/>
                <a:ea typeface="Consolas"/>
                <a:cs typeface="Consolas"/>
                <a:sym typeface="Consolas"/>
              </a:rPr>
            </a:br>
            <a:endParaRPr sz="1200">
              <a:solidFill>
                <a:schemeClr val="dk1"/>
              </a:solidFill>
              <a:latin typeface="Consolas"/>
              <a:ea typeface="Consolas"/>
              <a:cs typeface="Consolas"/>
              <a:sym typeface="Consolas"/>
            </a:endParaRPr>
          </a:p>
          <a:p>
            <a:pPr indent="0" lvl="0" marL="0" rtl="0" algn="l">
              <a:lnSpc>
                <a:spcPct val="90000"/>
              </a:lnSpc>
              <a:spcBef>
                <a:spcPts val="0"/>
              </a:spcBef>
              <a:spcAft>
                <a:spcPts val="0"/>
              </a:spcAft>
              <a:buClr>
                <a:schemeClr val="dk1"/>
              </a:buClr>
              <a:buFont typeface="Arial"/>
              <a:buNone/>
            </a:pPr>
            <a:r>
              <a:rPr lang="en" sz="1400">
                <a:solidFill>
                  <a:schemeClr val="dk1"/>
                </a:solidFill>
                <a:latin typeface="Consolas"/>
                <a:ea typeface="Consolas"/>
                <a:cs typeface="Consolas"/>
                <a:sym typeface="Consolas"/>
              </a:rPr>
              <a:t>CREATE QUERY </a:t>
            </a:r>
            <a:r>
              <a:rPr lang="en" sz="1200">
                <a:solidFill>
                  <a:schemeClr val="dk1"/>
                </a:solidFill>
                <a:latin typeface="Consolas"/>
                <a:ea typeface="Consolas"/>
                <a:cs typeface="Consolas"/>
                <a:sym typeface="Consolas"/>
              </a:rPr>
              <a:t>mainQuery</a:t>
            </a:r>
            <a:r>
              <a:rPr lang="en" sz="1400">
                <a:solidFill>
                  <a:schemeClr val="dk1"/>
                </a:solidFill>
                <a:latin typeface="Consolas"/>
                <a:ea typeface="Consolas"/>
                <a:cs typeface="Consolas"/>
                <a:sym typeface="Consolas"/>
              </a:rPr>
              <a:t> (FILE fileObj) FOR GRAPH exampleGraph {</a:t>
            </a:r>
            <a:endParaRPr sz="1100">
              <a:solidFill>
                <a:schemeClr val="dk1"/>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  Start = {TYPEA.*};</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  Start = SELECT s FROM Start:s </a:t>
            </a:r>
            <a:endParaRPr sz="1400">
              <a:solidFill>
                <a:schemeClr val="dk1"/>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          </a:t>
            </a:r>
            <a:r>
              <a:rPr b="1" lang="en" sz="1400">
                <a:solidFill>
                  <a:srgbClr val="38761D"/>
                </a:solidFill>
                <a:latin typeface="Consolas"/>
                <a:ea typeface="Consolas"/>
                <a:cs typeface="Consolas"/>
                <a:sym typeface="Consolas"/>
              </a:rPr>
              <a:t>ACCUM subQuery(s, fileObj);</a:t>
            </a:r>
            <a:endParaRPr b="1" sz="1400">
              <a:solidFill>
                <a:srgbClr val="38761D"/>
              </a:solidFill>
              <a:latin typeface="Consolas"/>
              <a:ea typeface="Consolas"/>
              <a:cs typeface="Consolas"/>
              <a:sym typeface="Consolas"/>
            </a:endParaRPr>
          </a:p>
          <a:p>
            <a:pPr indent="0" lvl="0" marL="0" rtl="0" algn="l">
              <a:lnSpc>
                <a:spcPct val="90000"/>
              </a:lnSpc>
              <a:spcBef>
                <a:spcPts val="700"/>
              </a:spcBef>
              <a:spcAft>
                <a:spcPts val="0"/>
              </a:spcAft>
              <a:buClr>
                <a:schemeClr val="dk1"/>
              </a:buClr>
              <a:buFont typeface="Arial"/>
              <a:buNone/>
            </a:pPr>
            <a:r>
              <a:rPr lang="en" sz="14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2510" name="Google Shape;2510;p138"/>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511" name="Google Shape;2511;p138"/>
          <p:cNvSpPr txBox="1"/>
          <p:nvPr>
            <p:ph type="title"/>
          </p:nvPr>
        </p:nvSpPr>
        <p:spPr>
          <a:xfrm>
            <a:off x="228600" y="68171"/>
            <a:ext cx="6286500" cy="5967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Parallelization</a:t>
            </a:r>
            <a:endParaRPr/>
          </a:p>
        </p:txBody>
      </p:sp>
      <p:sp>
        <p:nvSpPr>
          <p:cNvPr id="2512" name="Google Shape;2512;p138"/>
          <p:cNvSpPr txBox="1"/>
          <p:nvPr>
            <p:ph idx="1" type="body"/>
          </p:nvPr>
        </p:nvSpPr>
        <p:spPr>
          <a:xfrm>
            <a:off x="304800" y="1028073"/>
            <a:ext cx="8382000" cy="391800"/>
          </a:xfrm>
          <a:prstGeom prst="rect">
            <a:avLst/>
          </a:prstGeom>
          <a:noFill/>
          <a:ln>
            <a:noFill/>
          </a:ln>
        </p:spPr>
        <p:txBody>
          <a:bodyPr anchorCtr="0" anchor="t" bIns="0" lIns="0" spcFirstLastPara="1" rIns="0" wrap="square" tIns="68575">
            <a:noAutofit/>
          </a:bodyPr>
          <a:lstStyle/>
          <a:p>
            <a:pPr indent="0" lvl="0" marL="0" marR="0" rtl="0" algn="l">
              <a:lnSpc>
                <a:spcPct val="100000"/>
              </a:lnSpc>
              <a:spcBef>
                <a:spcPts val="0"/>
              </a:spcBef>
              <a:spcAft>
                <a:spcPts val="0"/>
              </a:spcAft>
              <a:buNone/>
            </a:pPr>
            <a:r>
              <a:rPr b="1" lang="en" sz="1700"/>
              <a:t>2. Write to a file in parallel</a:t>
            </a:r>
            <a:endParaRPr b="0" i="0" sz="1700" u="none" cap="none" strike="noStrike">
              <a:solidFill>
                <a:schemeClr val="dk1"/>
              </a:solidFill>
              <a:latin typeface="Century Gothic"/>
              <a:ea typeface="Century Gothic"/>
              <a:cs typeface="Century Gothic"/>
              <a:sym typeface="Century Gothic"/>
            </a:endParaRPr>
          </a:p>
        </p:txBody>
      </p:sp>
      <p:pic>
        <p:nvPicPr>
          <p:cNvPr id="2513" name="Google Shape;2513;p138"/>
          <p:cNvPicPr preferRelativeResize="0"/>
          <p:nvPr/>
        </p:nvPicPr>
        <p:blipFill>
          <a:blip r:embed="rId3">
            <a:alphaModFix/>
          </a:blip>
          <a:stretch>
            <a:fillRect/>
          </a:stretch>
        </p:blipFill>
        <p:spPr>
          <a:xfrm>
            <a:off x="4479140" y="3873240"/>
            <a:ext cx="788812" cy="515719"/>
          </a:xfrm>
          <a:prstGeom prst="rect">
            <a:avLst/>
          </a:prstGeom>
          <a:noFill/>
          <a:ln>
            <a:noFill/>
          </a:ln>
        </p:spPr>
      </p:pic>
      <p:sp>
        <p:nvSpPr>
          <p:cNvPr id="2514" name="Google Shape;2514;p138"/>
          <p:cNvSpPr txBox="1"/>
          <p:nvPr/>
        </p:nvSpPr>
        <p:spPr>
          <a:xfrm>
            <a:off x="5276200" y="3634050"/>
            <a:ext cx="3798900" cy="9318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254000" lvl="0" marL="342900" marR="0" rtl="0" algn="l">
              <a:lnSpc>
                <a:spcPct val="115000"/>
              </a:lnSpc>
              <a:spcBef>
                <a:spcPts val="700"/>
              </a:spcBef>
              <a:spcAft>
                <a:spcPts val="0"/>
              </a:spcAft>
              <a:buClr>
                <a:schemeClr val="dk1"/>
              </a:buClr>
              <a:buSzPts val="1400"/>
              <a:buFont typeface="Century Gothic"/>
              <a:buChar char="●"/>
            </a:pPr>
            <a:r>
              <a:rPr lang="en" sz="1400">
                <a:solidFill>
                  <a:schemeClr val="dk1"/>
                </a:solidFill>
                <a:latin typeface="Century Gothic"/>
                <a:ea typeface="Century Gothic"/>
                <a:cs typeface="Century Gothic"/>
                <a:sym typeface="Century Gothic"/>
              </a:rPr>
              <a:t>This is a query-calling-query example of passing file object as input parameter</a:t>
            </a: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139"/>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lang="en" sz="3600"/>
              <a:t>Preprocessing</a:t>
            </a:r>
            <a:endParaRPr sz="3600"/>
          </a:p>
        </p:txBody>
      </p:sp>
      <p:sp>
        <p:nvSpPr>
          <p:cNvPr id="2520" name="Google Shape;2520;p139"/>
          <p:cNvSpPr txBox="1"/>
          <p:nvPr>
            <p:ph idx="1" type="body"/>
          </p:nvPr>
        </p:nvSpPr>
        <p:spPr>
          <a:xfrm>
            <a:off x="641756" y="1750219"/>
            <a:ext cx="7886700" cy="2614800"/>
          </a:xfrm>
          <a:prstGeom prst="rect">
            <a:avLst/>
          </a:prstGeom>
          <a:noFill/>
          <a:ln>
            <a:noFill/>
          </a:ln>
        </p:spPr>
        <p:txBody>
          <a:bodyPr anchorCtr="0" anchor="t" bIns="34275" lIns="68575" spcFirstLastPara="1" rIns="68575" wrap="square" tIns="34275">
            <a:noAutofit/>
          </a:bodyPr>
          <a:lstStyle/>
          <a:p>
            <a:pPr indent="-279400" lvl="0" marL="342900" marR="0" rtl="0" algn="l">
              <a:lnSpc>
                <a:spcPct val="115000"/>
              </a:lnSpc>
              <a:spcBef>
                <a:spcPts val="0"/>
              </a:spcBef>
              <a:spcAft>
                <a:spcPts val="0"/>
              </a:spcAft>
              <a:buSzPts val="1800"/>
              <a:buAutoNum type="arabicPeriod"/>
            </a:pPr>
            <a:r>
              <a:rPr lang="en"/>
              <a:t>Build derived edges</a:t>
            </a:r>
            <a:endParaRPr/>
          </a:p>
          <a:p>
            <a:pPr indent="-279400" lvl="0" marL="342900" marR="0" rtl="0" algn="l">
              <a:lnSpc>
                <a:spcPct val="115000"/>
              </a:lnSpc>
              <a:spcBef>
                <a:spcPts val="0"/>
              </a:spcBef>
              <a:spcAft>
                <a:spcPts val="0"/>
              </a:spcAft>
              <a:buSzPts val="1800"/>
              <a:buAutoNum type="arabicPeriod"/>
            </a:pPr>
            <a:r>
              <a:rPr lang="en"/>
              <a:t>Fetch the attributes needed far away</a:t>
            </a:r>
            <a:endParaRPr/>
          </a:p>
        </p:txBody>
      </p:sp>
      <p:sp>
        <p:nvSpPr>
          <p:cNvPr id="2521" name="Google Shape;2521;p139"/>
          <p:cNvSpPr txBox="1"/>
          <p:nvPr>
            <p:ph idx="12" type="sldNum"/>
          </p:nvPr>
        </p:nvSpPr>
        <p:spPr>
          <a:xfrm>
            <a:off x="3176290" y="3540621"/>
            <a:ext cx="299400" cy="2055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ph type="title"/>
          </p:nvPr>
        </p:nvSpPr>
        <p:spPr>
          <a:xfrm>
            <a:off x="304800" y="90894"/>
            <a:ext cx="8382000" cy="795600"/>
          </a:xfrm>
          <a:prstGeom prst="rect">
            <a:avLst/>
          </a:prstGeom>
        </p:spPr>
        <p:txBody>
          <a:bodyPr anchorCtr="0" anchor="ctr" bIns="68575" lIns="68575" spcFirstLastPara="1" rIns="68575" wrap="square" tIns="68575">
            <a:normAutofit/>
          </a:bodyPr>
          <a:lstStyle/>
          <a:p>
            <a:pPr indent="0" lvl="0" marL="0" rtl="0" algn="l">
              <a:spcBef>
                <a:spcPts val="0"/>
              </a:spcBef>
              <a:spcAft>
                <a:spcPts val="0"/>
              </a:spcAft>
              <a:buNone/>
            </a:pPr>
            <a:r>
              <a:rPr b="0" lang="en" sz="3200"/>
              <a:t>The Basics</a:t>
            </a:r>
            <a:endParaRPr b="0" sz="3200"/>
          </a:p>
        </p:txBody>
      </p:sp>
      <p:sp>
        <p:nvSpPr>
          <p:cNvPr id="474" name="Google Shape;474;p59"/>
          <p:cNvSpPr txBox="1"/>
          <p:nvPr>
            <p:ph idx="1" type="body"/>
          </p:nvPr>
        </p:nvSpPr>
        <p:spPr>
          <a:xfrm>
            <a:off x="304800" y="1028072"/>
            <a:ext cx="8382000" cy="35082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
              <a:t>Start from a set of vertex: </a:t>
            </a:r>
            <a:endParaRPr/>
          </a:p>
          <a:p>
            <a:pPr indent="0" lvl="0" marL="0" rtl="0" algn="l">
              <a:spcBef>
                <a:spcPts val="800"/>
              </a:spcBef>
              <a:spcAft>
                <a:spcPts val="0"/>
              </a:spcAft>
              <a:buNone/>
            </a:pPr>
            <a:r>
              <a:t/>
            </a:r>
            <a:endParaRPr/>
          </a:p>
        </p:txBody>
      </p:sp>
      <p:sp>
        <p:nvSpPr>
          <p:cNvPr id="475" name="Google Shape;475;p59"/>
          <p:cNvSpPr txBox="1"/>
          <p:nvPr/>
        </p:nvSpPr>
        <p:spPr>
          <a:xfrm>
            <a:off x="533400" y="1137800"/>
            <a:ext cx="5241300" cy="1410300"/>
          </a:xfrm>
          <a:prstGeom prst="rect">
            <a:avLst/>
          </a:prstGeom>
          <a:solidFill>
            <a:srgbClr val="F3F3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CREATE QUERY example(SET&lt;VERTEX&gt; input_set) FOR GRAPH g {</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    </a:t>
            </a:r>
            <a:r>
              <a:rPr b="1" lang="en">
                <a:solidFill>
                  <a:srgbClr val="A64D79"/>
                </a:solidFill>
                <a:latin typeface="Century Gothic"/>
                <a:ea typeface="Century Gothic"/>
                <a:cs typeface="Century Gothic"/>
                <a:sym typeface="Century Gothic"/>
              </a:rPr>
              <a:t>start_set</a:t>
            </a:r>
            <a:r>
              <a:rPr lang="en">
                <a:solidFill>
                  <a:schemeClr val="dk1"/>
                </a:solidFill>
                <a:latin typeface="Century Gothic"/>
                <a:ea typeface="Century Gothic"/>
                <a:cs typeface="Century Gothic"/>
                <a:sym typeface="Century Gothic"/>
              </a:rPr>
              <a:t> = input_set;</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    ….</a:t>
            </a:r>
            <a:endParaRPr>
              <a:solidFill>
                <a:schemeClr val="dk1"/>
              </a:solidFill>
              <a:latin typeface="Century Gothic"/>
              <a:ea typeface="Century Gothic"/>
              <a:cs typeface="Century Gothic"/>
              <a:sym typeface="Century Gothic"/>
            </a:endParaRPr>
          </a:p>
          <a:p>
            <a:pPr indent="0" lvl="0" marL="0" marR="63500" rtl="0" algn="l">
              <a:lnSpc>
                <a:spcPct val="140000"/>
              </a:lnSpc>
              <a:spcBef>
                <a:spcPts val="400"/>
              </a:spcBef>
              <a:spcAft>
                <a:spcPts val="400"/>
              </a:spcAft>
              <a:buNone/>
            </a:pPr>
            <a:r>
              <a:rPr lang="en">
                <a:solidFill>
                  <a:schemeClr val="dk1"/>
                </a:solidFill>
                <a:latin typeface="Century Gothic"/>
                <a:ea typeface="Century Gothic"/>
                <a:cs typeface="Century Gothic"/>
                <a:sym typeface="Century Gothic"/>
              </a:rPr>
              <a:t>}</a:t>
            </a:r>
            <a:endParaRPr>
              <a:solidFill>
                <a:srgbClr val="333333"/>
              </a:solidFill>
              <a:latin typeface="Courier New"/>
              <a:ea typeface="Courier New"/>
              <a:cs typeface="Courier New"/>
              <a:sym typeface="Courier New"/>
            </a:endParaRPr>
          </a:p>
        </p:txBody>
      </p:sp>
      <p:sp>
        <p:nvSpPr>
          <p:cNvPr id="476" name="Google Shape;476;p59"/>
          <p:cNvSpPr txBox="1"/>
          <p:nvPr>
            <p:ph idx="1" type="body"/>
          </p:nvPr>
        </p:nvSpPr>
        <p:spPr>
          <a:xfrm>
            <a:off x="533400" y="2481375"/>
            <a:ext cx="6519300" cy="567000"/>
          </a:xfrm>
          <a:prstGeom prst="rect">
            <a:avLst/>
          </a:prstGeom>
        </p:spPr>
        <p:txBody>
          <a:bodyPr anchorCtr="0" anchor="t" bIns="68575" lIns="68575" spcFirstLastPara="1" rIns="68575" wrap="square" tIns="68575">
            <a:normAutofit fontScale="70000" lnSpcReduction="20000"/>
          </a:bodyPr>
          <a:lstStyle/>
          <a:p>
            <a:pPr indent="0" lvl="0" marL="0" rtl="0" algn="l">
              <a:spcBef>
                <a:spcPts val="800"/>
              </a:spcBef>
              <a:spcAft>
                <a:spcPts val="0"/>
              </a:spcAft>
              <a:buNone/>
            </a:pPr>
            <a:r>
              <a:rPr lang="en"/>
              <a:t>Start from a type of vertex, and all vertices: </a:t>
            </a:r>
            <a:endParaRPr/>
          </a:p>
          <a:p>
            <a:pPr indent="0" lvl="0" marL="0" rtl="0" algn="l">
              <a:spcBef>
                <a:spcPts val="800"/>
              </a:spcBef>
              <a:spcAft>
                <a:spcPts val="0"/>
              </a:spcAft>
              <a:buNone/>
            </a:pPr>
            <a:r>
              <a:t/>
            </a:r>
            <a:endParaRPr/>
          </a:p>
        </p:txBody>
      </p:sp>
      <p:sp>
        <p:nvSpPr>
          <p:cNvPr id="477" name="Google Shape;477;p59"/>
          <p:cNvSpPr txBox="1"/>
          <p:nvPr/>
        </p:nvSpPr>
        <p:spPr>
          <a:xfrm>
            <a:off x="533400" y="3048375"/>
            <a:ext cx="5241300" cy="1562700"/>
          </a:xfrm>
          <a:prstGeom prst="rect">
            <a:avLst/>
          </a:prstGeom>
          <a:solidFill>
            <a:srgbClr val="F3F3F3"/>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CREATE QUERY example() FOR GRAPH g {</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    </a:t>
            </a:r>
            <a:r>
              <a:rPr b="1" lang="en">
                <a:solidFill>
                  <a:srgbClr val="A64D79"/>
                </a:solidFill>
                <a:latin typeface="Century Gothic"/>
                <a:ea typeface="Century Gothic"/>
                <a:cs typeface="Century Gothic"/>
                <a:sym typeface="Century Gothic"/>
              </a:rPr>
              <a:t>start_set</a:t>
            </a:r>
            <a:r>
              <a:rPr lang="en">
                <a:solidFill>
                  <a:schemeClr val="dk1"/>
                </a:solidFill>
                <a:latin typeface="Century Gothic"/>
                <a:ea typeface="Century Gothic"/>
                <a:cs typeface="Century Gothic"/>
                <a:sym typeface="Century Gothic"/>
              </a:rPr>
              <a:t> = {Claim.*};</a:t>
            </a:r>
            <a:br>
              <a:rPr lang="en">
                <a:solidFill>
                  <a:schemeClr val="dk1"/>
                </a:solidFill>
                <a:latin typeface="Century Gothic"/>
                <a:ea typeface="Century Gothic"/>
                <a:cs typeface="Century Gothic"/>
                <a:sym typeface="Century Gothic"/>
              </a:rPr>
            </a:br>
            <a:r>
              <a:rPr lang="en">
                <a:solidFill>
                  <a:schemeClr val="dk1"/>
                </a:solidFill>
                <a:latin typeface="Century Gothic"/>
                <a:ea typeface="Century Gothic"/>
                <a:cs typeface="Century Gothic"/>
                <a:sym typeface="Century Gothic"/>
              </a:rPr>
              <a:t>    </a:t>
            </a:r>
            <a:br>
              <a:rPr lang="en">
                <a:solidFill>
                  <a:schemeClr val="dk1"/>
                </a:solidFill>
                <a:latin typeface="Century Gothic"/>
                <a:ea typeface="Century Gothic"/>
                <a:cs typeface="Century Gothic"/>
                <a:sym typeface="Century Gothic"/>
              </a:rPr>
            </a:br>
            <a:r>
              <a:rPr lang="en">
                <a:solidFill>
                  <a:schemeClr val="dk1"/>
                </a:solidFill>
                <a:latin typeface="Century Gothic"/>
                <a:ea typeface="Century Gothic"/>
                <a:cs typeface="Century Gothic"/>
                <a:sym typeface="Century Gothic"/>
              </a:rPr>
              <a:t>    </a:t>
            </a:r>
            <a:r>
              <a:rPr b="1" lang="en">
                <a:solidFill>
                  <a:srgbClr val="A64D79"/>
                </a:solidFill>
                <a:latin typeface="Century Gothic"/>
                <a:ea typeface="Century Gothic"/>
                <a:cs typeface="Century Gothic"/>
                <a:sym typeface="Century Gothic"/>
              </a:rPr>
              <a:t>start_set2 =</a:t>
            </a:r>
            <a:r>
              <a:rPr lang="en">
                <a:solidFill>
                  <a:schemeClr val="dk1"/>
                </a:solidFill>
                <a:latin typeface="Century Gothic"/>
                <a:ea typeface="Century Gothic"/>
                <a:cs typeface="Century Gothic"/>
                <a:sym typeface="Century Gothic"/>
              </a:rPr>
              <a:t> {ANY};</a:t>
            </a:r>
            <a:endParaRPr>
              <a:solidFill>
                <a:schemeClr val="dk1"/>
              </a:solidFill>
              <a:latin typeface="Century Gothic"/>
              <a:ea typeface="Century Gothic"/>
              <a:cs typeface="Century Gothic"/>
              <a:sym typeface="Century Gothic"/>
            </a:endParaRPr>
          </a:p>
          <a:p>
            <a:pPr indent="0" lvl="0" marL="0" rtl="0" algn="l">
              <a:lnSpc>
                <a:spcPct val="90000"/>
              </a:lnSpc>
              <a:spcBef>
                <a:spcPts val="800"/>
              </a:spcBef>
              <a:spcAft>
                <a:spcPts val="0"/>
              </a:spcAft>
              <a:buNone/>
            </a:pPr>
            <a:r>
              <a:rPr lang="en">
                <a:solidFill>
                  <a:schemeClr val="dk1"/>
                </a:solidFill>
                <a:latin typeface="Century Gothic"/>
                <a:ea typeface="Century Gothic"/>
                <a:cs typeface="Century Gothic"/>
                <a:sym typeface="Century Gothic"/>
              </a:rPr>
              <a:t>    ….</a:t>
            </a:r>
            <a:endParaRPr>
              <a:solidFill>
                <a:schemeClr val="dk1"/>
              </a:solidFill>
              <a:latin typeface="Century Gothic"/>
              <a:ea typeface="Century Gothic"/>
              <a:cs typeface="Century Gothic"/>
              <a:sym typeface="Century Gothic"/>
            </a:endParaRPr>
          </a:p>
          <a:p>
            <a:pPr indent="0" lvl="0" marL="0" marR="63500" rtl="0" algn="l">
              <a:lnSpc>
                <a:spcPct val="140000"/>
              </a:lnSpc>
              <a:spcBef>
                <a:spcPts val="400"/>
              </a:spcBef>
              <a:spcAft>
                <a:spcPts val="400"/>
              </a:spcAft>
              <a:buNone/>
            </a:pPr>
            <a:r>
              <a:rPr lang="en">
                <a:solidFill>
                  <a:schemeClr val="dk1"/>
                </a:solidFill>
                <a:latin typeface="Century Gothic"/>
                <a:ea typeface="Century Gothic"/>
                <a:cs typeface="Century Gothic"/>
                <a:sym typeface="Century Gothic"/>
              </a:rPr>
              <a:t>}</a:t>
            </a:r>
            <a:endParaRPr>
              <a:solidFill>
                <a:srgbClr val="333333"/>
              </a:solidFill>
              <a:latin typeface="Courier New"/>
              <a:ea typeface="Courier New"/>
              <a:cs typeface="Courier New"/>
              <a:sym typeface="Courier New"/>
            </a:endParaRPr>
          </a:p>
        </p:txBody>
      </p:sp>
      <p:sp>
        <p:nvSpPr>
          <p:cNvPr id="478" name="Google Shape;478;p59"/>
          <p:cNvSpPr txBox="1"/>
          <p:nvPr>
            <p:ph idx="12" type="sldNum"/>
          </p:nvPr>
        </p:nvSpPr>
        <p:spPr>
          <a:xfrm>
            <a:off x="4479131" y="4775597"/>
            <a:ext cx="399000" cy="273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6" name="Shape 2526"/>
        <p:cNvGrpSpPr/>
        <p:nvPr/>
      </p:nvGrpSpPr>
      <p:grpSpPr>
        <a:xfrm>
          <a:off x="0" y="0"/>
          <a:ext cx="0" cy="0"/>
          <a:chOff x="0" y="0"/>
          <a:chExt cx="0" cy="0"/>
        </a:xfrm>
      </p:grpSpPr>
      <p:sp>
        <p:nvSpPr>
          <p:cNvPr id="2527" name="Google Shape;2527;p140"/>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Preprocessing</a:t>
            </a:r>
            <a:endParaRPr sz="2100">
              <a:solidFill>
                <a:schemeClr val="accent6"/>
              </a:solidFill>
            </a:endParaRPr>
          </a:p>
        </p:txBody>
      </p:sp>
      <p:sp>
        <p:nvSpPr>
          <p:cNvPr id="2528" name="Google Shape;2528;p140"/>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529" name="Google Shape;2529;p140"/>
          <p:cNvSpPr txBox="1"/>
          <p:nvPr>
            <p:ph idx="1" type="body"/>
          </p:nvPr>
        </p:nvSpPr>
        <p:spPr>
          <a:xfrm>
            <a:off x="228600" y="771054"/>
            <a:ext cx="6286500" cy="26310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1. Build derived edges </a:t>
            </a:r>
            <a:endParaRPr b="1"/>
          </a:p>
          <a:p>
            <a:pPr indent="0" lvl="0" marL="0" rtl="0" algn="l">
              <a:spcBef>
                <a:spcPts val="800"/>
              </a:spcBef>
              <a:spcAft>
                <a:spcPts val="0"/>
              </a:spcAft>
              <a:buNone/>
            </a:pPr>
            <a:r>
              <a:rPr lang="en" sz="1800"/>
              <a:t>Relationships, which do not exist in the input data, can be discovered by running graph analytic algorithms and then adding them to become part of the graph. Update the graph schema to include new relationship types.</a:t>
            </a:r>
            <a:br>
              <a:rPr lang="en"/>
            </a:br>
            <a:r>
              <a:rPr b="1" lang="en"/>
              <a:t>For example:</a:t>
            </a:r>
            <a:r>
              <a:rPr lang="en"/>
              <a:t> </a:t>
            </a:r>
            <a:r>
              <a:rPr lang="en" sz="1800"/>
              <a:t>Queries frequently search for the info of the ultimate parent company.  Create edges from company to ultimate parent.</a:t>
            </a:r>
            <a:endParaRPr sz="1400"/>
          </a:p>
          <a:p>
            <a:pPr indent="-254000" lvl="0" marL="685800" rtl="0" algn="l">
              <a:spcBef>
                <a:spcPts val="800"/>
              </a:spcBef>
              <a:spcAft>
                <a:spcPts val="0"/>
              </a:spcAft>
              <a:buSzPts val="1400"/>
              <a:buAutoNum type="arabicPeriod"/>
            </a:pPr>
            <a:r>
              <a:rPr lang="en" sz="1400"/>
              <a:t>Create new edge type </a:t>
            </a:r>
            <a:r>
              <a:rPr b="1" lang="en" sz="1400"/>
              <a:t>has_ultimate_parent</a:t>
            </a:r>
            <a:r>
              <a:rPr lang="en" sz="1400"/>
              <a:t> in graph schema.</a:t>
            </a:r>
            <a:endParaRPr sz="1400"/>
          </a:p>
          <a:p>
            <a:pPr indent="-254000" lvl="0" marL="685800" rtl="0" algn="l">
              <a:spcBef>
                <a:spcPts val="0"/>
              </a:spcBef>
              <a:spcAft>
                <a:spcPts val="0"/>
              </a:spcAft>
              <a:buSzPts val="1400"/>
              <a:buAutoNum type="arabicPeriod"/>
            </a:pPr>
            <a:r>
              <a:rPr lang="en" sz="1400"/>
              <a:t>Run a preprocessing query to create the </a:t>
            </a:r>
            <a:r>
              <a:rPr b="1" lang="en" sz="1400"/>
              <a:t>has_ultimate_parent</a:t>
            </a:r>
            <a:r>
              <a:rPr lang="en" sz="1400"/>
              <a:t> edges.</a:t>
            </a:r>
            <a:endParaRPr sz="1400"/>
          </a:p>
          <a:p>
            <a:pPr indent="-254000" lvl="0" marL="685800" rtl="0" algn="l">
              <a:spcBef>
                <a:spcPts val="0"/>
              </a:spcBef>
              <a:spcAft>
                <a:spcPts val="0"/>
              </a:spcAft>
              <a:buSzPts val="1400"/>
              <a:buAutoNum type="arabicPeriod"/>
            </a:pPr>
            <a:r>
              <a:rPr lang="en" sz="1400"/>
              <a:t>Utilize the </a:t>
            </a:r>
            <a:r>
              <a:rPr b="1" lang="en" sz="1400"/>
              <a:t>has_ultimate_parent</a:t>
            </a:r>
            <a:r>
              <a:rPr lang="en" sz="1400"/>
              <a:t> edge to speed up future queries.</a:t>
            </a:r>
            <a:endParaRPr sz="14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141"/>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Preprocessing</a:t>
            </a:r>
            <a:endParaRPr sz="2100">
              <a:solidFill>
                <a:schemeClr val="accent6"/>
              </a:solidFill>
            </a:endParaRPr>
          </a:p>
        </p:txBody>
      </p:sp>
      <p:sp>
        <p:nvSpPr>
          <p:cNvPr id="2536" name="Google Shape;2536;p141"/>
          <p:cNvSpPr txBox="1"/>
          <p:nvPr>
            <p:ph idx="1" type="body"/>
          </p:nvPr>
        </p:nvSpPr>
        <p:spPr>
          <a:xfrm>
            <a:off x="228600" y="771054"/>
            <a:ext cx="6286500" cy="26310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b="1" lang="en"/>
              <a:t>2. Fetch the attributes needed far away</a:t>
            </a:r>
            <a:endParaRPr b="1"/>
          </a:p>
          <a:p>
            <a:pPr indent="0" lvl="0" marL="0" rtl="0" algn="l">
              <a:spcBef>
                <a:spcPts val="800"/>
              </a:spcBef>
              <a:spcAft>
                <a:spcPts val="0"/>
              </a:spcAft>
              <a:buNone/>
            </a:pPr>
            <a:r>
              <a:rPr lang="en" sz="1800"/>
              <a:t>When some of the attributes needed for filtering or calculation are far away from the target vertex and are frequently used, preprocessing can be done to accelerate the query and avoid duplicated work load in retrieving those attributes.</a:t>
            </a:r>
            <a:endParaRPr sz="1800"/>
          </a:p>
          <a:p>
            <a:pPr indent="0" lvl="0" marL="0" rtl="0" algn="l">
              <a:spcBef>
                <a:spcPts val="800"/>
              </a:spcBef>
              <a:spcAft>
                <a:spcPts val="0"/>
              </a:spcAft>
              <a:buNone/>
            </a:pPr>
            <a:r>
              <a:rPr b="1" lang="en" sz="1800"/>
              <a:t>For example</a:t>
            </a:r>
            <a:r>
              <a:rPr lang="en" sz="1800"/>
              <a:t>: A query frequently traverses companies and access the number of subsidiaries. </a:t>
            </a:r>
            <a:endParaRPr sz="1400"/>
          </a:p>
          <a:p>
            <a:pPr indent="-254000" lvl="0" marL="685800" rtl="0" algn="l">
              <a:spcBef>
                <a:spcPts val="800"/>
              </a:spcBef>
              <a:spcAft>
                <a:spcPts val="0"/>
              </a:spcAft>
              <a:buSzPts val="1400"/>
              <a:buAutoNum type="arabicPeriod"/>
            </a:pPr>
            <a:r>
              <a:rPr lang="en" sz="1400"/>
              <a:t>Add the boolean attribute </a:t>
            </a:r>
            <a:r>
              <a:rPr b="1" lang="en" sz="1400"/>
              <a:t>has_100_plus_sub</a:t>
            </a:r>
            <a:r>
              <a:rPr lang="en" sz="1400"/>
              <a:t> to the company vertex type.</a:t>
            </a:r>
            <a:endParaRPr sz="1400"/>
          </a:p>
          <a:p>
            <a:pPr indent="-254000" lvl="0" marL="685800" rtl="0" algn="l">
              <a:spcBef>
                <a:spcPts val="0"/>
              </a:spcBef>
              <a:spcAft>
                <a:spcPts val="0"/>
              </a:spcAft>
              <a:buSzPts val="1400"/>
              <a:buAutoNum type="arabicPeriod"/>
            </a:pPr>
            <a:r>
              <a:rPr lang="en" sz="1400"/>
              <a:t>Run a preprocessing query to populate the </a:t>
            </a:r>
            <a:r>
              <a:rPr b="1" lang="en" sz="1400"/>
              <a:t>has_100_plus_sub</a:t>
            </a:r>
            <a:r>
              <a:rPr lang="en" sz="1400"/>
              <a:t> attributes.</a:t>
            </a:r>
            <a:endParaRPr sz="1400"/>
          </a:p>
          <a:p>
            <a:pPr indent="-254000" lvl="0" marL="685800" rtl="0" algn="l">
              <a:spcBef>
                <a:spcPts val="0"/>
              </a:spcBef>
              <a:spcAft>
                <a:spcPts val="0"/>
              </a:spcAft>
              <a:buSzPts val="1400"/>
              <a:buAutoNum type="arabicPeriod"/>
            </a:pPr>
            <a:r>
              <a:rPr lang="en" sz="1400"/>
              <a:t>Utilize the </a:t>
            </a:r>
            <a:r>
              <a:rPr b="1" lang="en" sz="1400"/>
              <a:t>has_100_plus_sub</a:t>
            </a:r>
            <a:r>
              <a:rPr lang="en" sz="1400"/>
              <a:t> attribute to speed up future queries.</a:t>
            </a:r>
            <a:endParaRPr sz="1400"/>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
        <p:nvSpPr>
          <p:cNvPr id="2537" name="Google Shape;2537;p141"/>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2" name="Shape 2542"/>
        <p:cNvGrpSpPr/>
        <p:nvPr/>
      </p:nvGrpSpPr>
      <p:grpSpPr>
        <a:xfrm>
          <a:off x="0" y="0"/>
          <a:ext cx="0" cy="0"/>
          <a:chOff x="0" y="0"/>
          <a:chExt cx="0" cy="0"/>
        </a:xfrm>
      </p:grpSpPr>
      <p:sp>
        <p:nvSpPr>
          <p:cNvPr id="2543" name="Google Shape;2543;p142"/>
          <p:cNvSpPr/>
          <p:nvPr/>
        </p:nvSpPr>
        <p:spPr>
          <a:xfrm>
            <a:off x="5283769" y="1776844"/>
            <a:ext cx="3343200" cy="26031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44" name="Google Shape;2544;p142"/>
          <p:cNvSpPr txBox="1"/>
          <p:nvPr>
            <p:ph idx="1" type="body"/>
          </p:nvPr>
        </p:nvSpPr>
        <p:spPr>
          <a:xfrm>
            <a:off x="228600" y="638803"/>
            <a:ext cx="6286500" cy="6120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 sz="1800"/>
              <a:t>Build a doctor referral network for marketing analysis</a:t>
            </a:r>
            <a:endParaRPr sz="1800"/>
          </a:p>
        </p:txBody>
      </p:sp>
      <p:sp>
        <p:nvSpPr>
          <p:cNvPr id="2545" name="Google Shape;2545;p142"/>
          <p:cNvSpPr txBox="1"/>
          <p:nvPr>
            <p:ph idx="12" type="sldNum"/>
          </p:nvPr>
        </p:nvSpPr>
        <p:spPr>
          <a:xfrm>
            <a:off x="3359348" y="3581698"/>
            <a:ext cx="299400" cy="205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546" name="Google Shape;2546;p142"/>
          <p:cNvSpPr/>
          <p:nvPr/>
        </p:nvSpPr>
        <p:spPr>
          <a:xfrm>
            <a:off x="335100" y="2869481"/>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sp>
        <p:nvSpPr>
          <p:cNvPr id="2547" name="Google Shape;2547;p142"/>
          <p:cNvSpPr/>
          <p:nvPr/>
        </p:nvSpPr>
        <p:spPr>
          <a:xfrm>
            <a:off x="1187740" y="2869481"/>
            <a:ext cx="677100" cy="6771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Claim</a:t>
            </a:r>
            <a:endParaRPr sz="900"/>
          </a:p>
        </p:txBody>
      </p:sp>
      <p:sp>
        <p:nvSpPr>
          <p:cNvPr id="2548" name="Google Shape;2548;p142"/>
          <p:cNvSpPr/>
          <p:nvPr/>
        </p:nvSpPr>
        <p:spPr>
          <a:xfrm>
            <a:off x="2949765" y="2869481"/>
            <a:ext cx="677100" cy="6771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Claim</a:t>
            </a:r>
            <a:endParaRPr sz="900"/>
          </a:p>
        </p:txBody>
      </p:sp>
      <p:sp>
        <p:nvSpPr>
          <p:cNvPr id="2549" name="Google Shape;2549;p142"/>
          <p:cNvSpPr/>
          <p:nvPr/>
        </p:nvSpPr>
        <p:spPr>
          <a:xfrm>
            <a:off x="2043252" y="2869481"/>
            <a:ext cx="677100" cy="67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Patient</a:t>
            </a:r>
            <a:endParaRPr sz="800"/>
          </a:p>
        </p:txBody>
      </p:sp>
      <p:sp>
        <p:nvSpPr>
          <p:cNvPr id="2550" name="Google Shape;2550;p142"/>
          <p:cNvSpPr/>
          <p:nvPr/>
        </p:nvSpPr>
        <p:spPr>
          <a:xfrm>
            <a:off x="3750096" y="2869481"/>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cxnSp>
        <p:nvCxnSpPr>
          <p:cNvPr id="2551" name="Google Shape;2551;p142"/>
          <p:cNvCxnSpPr>
            <a:stCxn id="2546" idx="6"/>
            <a:endCxn id="2547" idx="2"/>
          </p:cNvCxnSpPr>
          <p:nvPr/>
        </p:nvCxnSpPr>
        <p:spPr>
          <a:xfrm>
            <a:off x="1012200" y="3208031"/>
            <a:ext cx="175500" cy="0"/>
          </a:xfrm>
          <a:prstGeom prst="straightConnector1">
            <a:avLst/>
          </a:prstGeom>
          <a:noFill/>
          <a:ln cap="flat" cmpd="sng" w="28575">
            <a:solidFill>
              <a:schemeClr val="dk2"/>
            </a:solidFill>
            <a:prstDash val="solid"/>
            <a:round/>
            <a:headEnd len="med" w="med" type="none"/>
            <a:tailEnd len="med" w="med" type="none"/>
          </a:ln>
        </p:spPr>
      </p:cxnSp>
      <p:cxnSp>
        <p:nvCxnSpPr>
          <p:cNvPr id="2552" name="Google Shape;2552;p142"/>
          <p:cNvCxnSpPr>
            <a:stCxn id="2547" idx="6"/>
            <a:endCxn id="2549" idx="2"/>
          </p:cNvCxnSpPr>
          <p:nvPr/>
        </p:nvCxnSpPr>
        <p:spPr>
          <a:xfrm>
            <a:off x="1864840" y="3208031"/>
            <a:ext cx="178500" cy="0"/>
          </a:xfrm>
          <a:prstGeom prst="straightConnector1">
            <a:avLst/>
          </a:prstGeom>
          <a:noFill/>
          <a:ln cap="flat" cmpd="sng" w="28575">
            <a:solidFill>
              <a:schemeClr val="dk2"/>
            </a:solidFill>
            <a:prstDash val="solid"/>
            <a:round/>
            <a:headEnd len="med" w="med" type="none"/>
            <a:tailEnd len="med" w="med" type="none"/>
          </a:ln>
        </p:spPr>
      </p:cxnSp>
      <p:cxnSp>
        <p:nvCxnSpPr>
          <p:cNvPr id="2553" name="Google Shape;2553;p142"/>
          <p:cNvCxnSpPr>
            <a:stCxn id="2549" idx="6"/>
            <a:endCxn id="2548" idx="2"/>
          </p:cNvCxnSpPr>
          <p:nvPr/>
        </p:nvCxnSpPr>
        <p:spPr>
          <a:xfrm>
            <a:off x="2720352" y="3208031"/>
            <a:ext cx="229500" cy="0"/>
          </a:xfrm>
          <a:prstGeom prst="straightConnector1">
            <a:avLst/>
          </a:prstGeom>
          <a:noFill/>
          <a:ln cap="flat" cmpd="sng" w="28575">
            <a:solidFill>
              <a:schemeClr val="dk2"/>
            </a:solidFill>
            <a:prstDash val="solid"/>
            <a:round/>
            <a:headEnd len="med" w="med" type="none"/>
            <a:tailEnd len="med" w="med" type="none"/>
          </a:ln>
        </p:spPr>
      </p:cxnSp>
      <p:cxnSp>
        <p:nvCxnSpPr>
          <p:cNvPr id="2554" name="Google Shape;2554;p142"/>
          <p:cNvCxnSpPr>
            <a:stCxn id="2548" idx="6"/>
            <a:endCxn id="2550" idx="2"/>
          </p:cNvCxnSpPr>
          <p:nvPr/>
        </p:nvCxnSpPr>
        <p:spPr>
          <a:xfrm>
            <a:off x="3626865" y="3208031"/>
            <a:ext cx="123300" cy="0"/>
          </a:xfrm>
          <a:prstGeom prst="straightConnector1">
            <a:avLst/>
          </a:prstGeom>
          <a:noFill/>
          <a:ln cap="flat" cmpd="sng" w="28575">
            <a:solidFill>
              <a:schemeClr val="dk2"/>
            </a:solidFill>
            <a:prstDash val="solid"/>
            <a:round/>
            <a:headEnd len="med" w="med" type="none"/>
            <a:tailEnd len="med" w="med" type="none"/>
          </a:ln>
        </p:spPr>
      </p:cxnSp>
      <p:cxnSp>
        <p:nvCxnSpPr>
          <p:cNvPr id="2555" name="Google Shape;2555;p142"/>
          <p:cNvCxnSpPr>
            <a:stCxn id="2546" idx="0"/>
            <a:endCxn id="2550" idx="0"/>
          </p:cNvCxnSpPr>
          <p:nvPr/>
        </p:nvCxnSpPr>
        <p:spPr>
          <a:xfrm flipH="1" rot="-5400000">
            <a:off x="2380800" y="1162331"/>
            <a:ext cx="600" cy="3414900"/>
          </a:xfrm>
          <a:prstGeom prst="curvedConnector3">
            <a:avLst>
              <a:gd fmla="val -39687500" name="adj1"/>
            </a:avLst>
          </a:prstGeom>
          <a:noFill/>
          <a:ln cap="flat" cmpd="sng" w="28575">
            <a:solidFill>
              <a:srgbClr val="F46C00"/>
            </a:solidFill>
            <a:prstDash val="solid"/>
            <a:round/>
            <a:headEnd len="med" w="med" type="none"/>
            <a:tailEnd len="med" w="med" type="stealth"/>
          </a:ln>
        </p:spPr>
      </p:cxnSp>
      <p:sp>
        <p:nvSpPr>
          <p:cNvPr id="2556" name="Google Shape;2556;p142"/>
          <p:cNvSpPr txBox="1"/>
          <p:nvPr/>
        </p:nvSpPr>
        <p:spPr>
          <a:xfrm>
            <a:off x="1596038" y="2209800"/>
            <a:ext cx="2381400" cy="17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F46C00"/>
                </a:solidFill>
              </a:rPr>
              <a:t>Edge for discovered</a:t>
            </a:r>
            <a:br>
              <a:rPr b="1" lang="en" sz="1100">
                <a:solidFill>
                  <a:srgbClr val="F46C00"/>
                </a:solidFill>
              </a:rPr>
            </a:br>
            <a:r>
              <a:rPr b="1" lang="en" sz="1100">
                <a:solidFill>
                  <a:srgbClr val="F46C00"/>
                </a:solidFill>
              </a:rPr>
              <a:t>"referral" relationship</a:t>
            </a:r>
            <a:endParaRPr b="1" sz="1100">
              <a:solidFill>
                <a:srgbClr val="F46C00"/>
              </a:solidFill>
            </a:endParaRPr>
          </a:p>
        </p:txBody>
      </p:sp>
      <p:sp>
        <p:nvSpPr>
          <p:cNvPr id="2557" name="Google Shape;2557;p142"/>
          <p:cNvSpPr/>
          <p:nvPr/>
        </p:nvSpPr>
        <p:spPr>
          <a:xfrm>
            <a:off x="4540819" y="3044531"/>
            <a:ext cx="399000" cy="27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58" name="Google Shape;2558;p142"/>
          <p:cNvSpPr/>
          <p:nvPr/>
        </p:nvSpPr>
        <p:spPr>
          <a:xfrm>
            <a:off x="6451728" y="2663466"/>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sp>
        <p:nvSpPr>
          <p:cNvPr id="2559" name="Google Shape;2559;p142"/>
          <p:cNvSpPr/>
          <p:nvPr/>
        </p:nvSpPr>
        <p:spPr>
          <a:xfrm>
            <a:off x="7298590" y="3284513"/>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sp>
        <p:nvSpPr>
          <p:cNvPr id="2560" name="Google Shape;2560;p142"/>
          <p:cNvSpPr/>
          <p:nvPr/>
        </p:nvSpPr>
        <p:spPr>
          <a:xfrm>
            <a:off x="5690609" y="3391013"/>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sp>
        <p:nvSpPr>
          <p:cNvPr id="2561" name="Google Shape;2561;p142"/>
          <p:cNvSpPr/>
          <p:nvPr/>
        </p:nvSpPr>
        <p:spPr>
          <a:xfrm>
            <a:off x="7394703" y="2094750"/>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sp>
        <p:nvSpPr>
          <p:cNvPr id="2562" name="Google Shape;2562;p142"/>
          <p:cNvSpPr/>
          <p:nvPr/>
        </p:nvSpPr>
        <p:spPr>
          <a:xfrm>
            <a:off x="5417834" y="1941488"/>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Doctor</a:t>
            </a:r>
            <a:endParaRPr sz="900"/>
          </a:p>
        </p:txBody>
      </p:sp>
      <p:cxnSp>
        <p:nvCxnSpPr>
          <p:cNvPr id="2563" name="Google Shape;2563;p142"/>
          <p:cNvCxnSpPr>
            <a:stCxn id="2562" idx="5"/>
            <a:endCxn id="2558" idx="1"/>
          </p:cNvCxnSpPr>
          <p:nvPr/>
        </p:nvCxnSpPr>
        <p:spPr>
          <a:xfrm>
            <a:off x="5995775" y="2519429"/>
            <a:ext cx="555000" cy="243300"/>
          </a:xfrm>
          <a:prstGeom prst="straightConnector1">
            <a:avLst/>
          </a:prstGeom>
          <a:noFill/>
          <a:ln cap="flat" cmpd="sng" w="9525">
            <a:solidFill>
              <a:schemeClr val="dk2"/>
            </a:solidFill>
            <a:prstDash val="solid"/>
            <a:round/>
            <a:headEnd len="med" w="med" type="none"/>
            <a:tailEnd len="med" w="med" type="stealth"/>
          </a:ln>
        </p:spPr>
      </p:cxnSp>
      <p:cxnSp>
        <p:nvCxnSpPr>
          <p:cNvPr id="2564" name="Google Shape;2564;p142"/>
          <p:cNvCxnSpPr>
            <a:stCxn id="2562" idx="4"/>
            <a:endCxn id="2560" idx="0"/>
          </p:cNvCxnSpPr>
          <p:nvPr/>
        </p:nvCxnSpPr>
        <p:spPr>
          <a:xfrm>
            <a:off x="5756384" y="2618588"/>
            <a:ext cx="272700" cy="772500"/>
          </a:xfrm>
          <a:prstGeom prst="straightConnector1">
            <a:avLst/>
          </a:prstGeom>
          <a:noFill/>
          <a:ln cap="flat" cmpd="sng" w="9525">
            <a:solidFill>
              <a:schemeClr val="dk2"/>
            </a:solidFill>
            <a:prstDash val="solid"/>
            <a:round/>
            <a:headEnd len="med" w="med" type="none"/>
            <a:tailEnd len="med" w="med" type="stealth"/>
          </a:ln>
        </p:spPr>
      </p:cxnSp>
      <p:cxnSp>
        <p:nvCxnSpPr>
          <p:cNvPr id="2565" name="Google Shape;2565;p142"/>
          <p:cNvCxnSpPr>
            <a:stCxn id="2558" idx="5"/>
            <a:endCxn id="2559" idx="1"/>
          </p:cNvCxnSpPr>
          <p:nvPr/>
        </p:nvCxnSpPr>
        <p:spPr>
          <a:xfrm>
            <a:off x="7029669" y="3241407"/>
            <a:ext cx="368100" cy="142200"/>
          </a:xfrm>
          <a:prstGeom prst="straightConnector1">
            <a:avLst/>
          </a:prstGeom>
          <a:noFill/>
          <a:ln cap="flat" cmpd="sng" w="9525">
            <a:solidFill>
              <a:schemeClr val="dk2"/>
            </a:solidFill>
            <a:prstDash val="solid"/>
            <a:round/>
            <a:headEnd len="med" w="med" type="none"/>
            <a:tailEnd len="med" w="med" type="stealth"/>
          </a:ln>
        </p:spPr>
      </p:cxnSp>
      <p:cxnSp>
        <p:nvCxnSpPr>
          <p:cNvPr id="2566" name="Google Shape;2566;p142"/>
          <p:cNvCxnSpPr>
            <a:stCxn id="2558" idx="7"/>
            <a:endCxn id="2561" idx="2"/>
          </p:cNvCxnSpPr>
          <p:nvPr/>
        </p:nvCxnSpPr>
        <p:spPr>
          <a:xfrm flipH="1" rot="10800000">
            <a:off x="7029669" y="2433225"/>
            <a:ext cx="365100" cy="329400"/>
          </a:xfrm>
          <a:prstGeom prst="straightConnector1">
            <a:avLst/>
          </a:prstGeom>
          <a:noFill/>
          <a:ln cap="flat" cmpd="sng" w="9525">
            <a:solidFill>
              <a:schemeClr val="dk2"/>
            </a:solidFill>
            <a:prstDash val="solid"/>
            <a:round/>
            <a:headEnd len="med" w="med" type="none"/>
            <a:tailEnd len="med" w="med" type="stealth"/>
          </a:ln>
        </p:spPr>
      </p:cxnSp>
      <p:cxnSp>
        <p:nvCxnSpPr>
          <p:cNvPr id="2567" name="Google Shape;2567;p142"/>
          <p:cNvCxnSpPr>
            <a:stCxn id="2561" idx="0"/>
          </p:cNvCxnSpPr>
          <p:nvPr/>
        </p:nvCxnSpPr>
        <p:spPr>
          <a:xfrm rot="10800000">
            <a:off x="7723053" y="1792350"/>
            <a:ext cx="10200" cy="302400"/>
          </a:xfrm>
          <a:prstGeom prst="straightConnector1">
            <a:avLst/>
          </a:prstGeom>
          <a:noFill/>
          <a:ln cap="flat" cmpd="sng" w="9525">
            <a:solidFill>
              <a:schemeClr val="dk2"/>
            </a:solidFill>
            <a:prstDash val="solid"/>
            <a:round/>
            <a:headEnd len="med" w="med" type="none"/>
            <a:tailEnd len="med" w="med" type="stealth"/>
          </a:ln>
        </p:spPr>
      </p:cxnSp>
      <p:cxnSp>
        <p:nvCxnSpPr>
          <p:cNvPr id="2568" name="Google Shape;2568;p142"/>
          <p:cNvCxnSpPr>
            <a:stCxn id="2560" idx="3"/>
          </p:cNvCxnSpPr>
          <p:nvPr/>
        </p:nvCxnSpPr>
        <p:spPr>
          <a:xfrm flipH="1">
            <a:off x="5353868" y="3968954"/>
            <a:ext cx="435900" cy="387300"/>
          </a:xfrm>
          <a:prstGeom prst="straightConnector1">
            <a:avLst/>
          </a:prstGeom>
          <a:noFill/>
          <a:ln cap="flat" cmpd="sng" w="9525">
            <a:solidFill>
              <a:schemeClr val="dk2"/>
            </a:solidFill>
            <a:prstDash val="solid"/>
            <a:round/>
            <a:headEnd len="med" w="med" type="none"/>
            <a:tailEnd len="med" w="med" type="stealth"/>
          </a:ln>
        </p:spPr>
      </p:cxnSp>
      <p:cxnSp>
        <p:nvCxnSpPr>
          <p:cNvPr id="2569" name="Google Shape;2569;p142"/>
          <p:cNvCxnSpPr>
            <a:stCxn id="2558" idx="4"/>
          </p:cNvCxnSpPr>
          <p:nvPr/>
        </p:nvCxnSpPr>
        <p:spPr>
          <a:xfrm>
            <a:off x="6790278" y="3340566"/>
            <a:ext cx="13200" cy="1023600"/>
          </a:xfrm>
          <a:prstGeom prst="straightConnector1">
            <a:avLst/>
          </a:prstGeom>
          <a:noFill/>
          <a:ln cap="flat" cmpd="sng" w="9525">
            <a:solidFill>
              <a:schemeClr val="dk2"/>
            </a:solidFill>
            <a:prstDash val="solid"/>
            <a:round/>
            <a:headEnd len="med" w="med" type="none"/>
            <a:tailEnd len="med" w="med" type="stealth"/>
          </a:ln>
        </p:spPr>
      </p:cxnSp>
      <p:cxnSp>
        <p:nvCxnSpPr>
          <p:cNvPr id="2570" name="Google Shape;2570;p142"/>
          <p:cNvCxnSpPr>
            <a:stCxn id="2559" idx="6"/>
          </p:cNvCxnSpPr>
          <p:nvPr/>
        </p:nvCxnSpPr>
        <p:spPr>
          <a:xfrm flipH="1" rot="10800000">
            <a:off x="7975690" y="3584663"/>
            <a:ext cx="651300" cy="38400"/>
          </a:xfrm>
          <a:prstGeom prst="straightConnector1">
            <a:avLst/>
          </a:prstGeom>
          <a:noFill/>
          <a:ln cap="flat" cmpd="sng" w="9525">
            <a:solidFill>
              <a:schemeClr val="dk2"/>
            </a:solidFill>
            <a:prstDash val="solid"/>
            <a:round/>
            <a:headEnd len="med" w="med" type="none"/>
            <a:tailEnd len="med" w="med" type="stealth"/>
          </a:ln>
        </p:spPr>
      </p:cxnSp>
      <p:cxnSp>
        <p:nvCxnSpPr>
          <p:cNvPr id="2571" name="Google Shape;2571;p142"/>
          <p:cNvCxnSpPr>
            <a:stCxn id="2562" idx="2"/>
            <a:endCxn id="2562" idx="2"/>
          </p:cNvCxnSpPr>
          <p:nvPr/>
        </p:nvCxnSpPr>
        <p:spPr>
          <a:xfrm>
            <a:off x="5417834" y="2280038"/>
            <a:ext cx="0" cy="0"/>
          </a:xfrm>
          <a:prstGeom prst="straightConnector1">
            <a:avLst/>
          </a:prstGeom>
          <a:noFill/>
          <a:ln cap="flat" cmpd="sng" w="9525">
            <a:solidFill>
              <a:schemeClr val="dk2"/>
            </a:solidFill>
            <a:prstDash val="solid"/>
            <a:round/>
            <a:headEnd len="med" w="med" type="none"/>
            <a:tailEnd len="med" w="med" type="none"/>
          </a:ln>
        </p:spPr>
      </p:cxnSp>
      <p:cxnSp>
        <p:nvCxnSpPr>
          <p:cNvPr id="2572" name="Google Shape;2572;p142"/>
          <p:cNvCxnSpPr>
            <a:stCxn id="2562" idx="2"/>
          </p:cNvCxnSpPr>
          <p:nvPr/>
        </p:nvCxnSpPr>
        <p:spPr>
          <a:xfrm rot="10800000">
            <a:off x="5268134" y="2275538"/>
            <a:ext cx="149700" cy="4500"/>
          </a:xfrm>
          <a:prstGeom prst="straightConnector1">
            <a:avLst/>
          </a:prstGeom>
          <a:noFill/>
          <a:ln cap="flat" cmpd="sng" w="9525">
            <a:solidFill>
              <a:schemeClr val="dk2"/>
            </a:solidFill>
            <a:prstDash val="solid"/>
            <a:round/>
            <a:headEnd len="med" w="med" type="none"/>
            <a:tailEnd len="med" w="med" type="stealth"/>
          </a:ln>
        </p:spPr>
      </p:cxnSp>
      <p:sp>
        <p:nvSpPr>
          <p:cNvPr id="2573" name="Google Shape;2573;p142"/>
          <p:cNvSpPr txBox="1"/>
          <p:nvPr/>
        </p:nvSpPr>
        <p:spPr>
          <a:xfrm>
            <a:off x="6273581" y="1782038"/>
            <a:ext cx="1379400" cy="17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1100">
                <a:solidFill>
                  <a:srgbClr val="F46C00"/>
                </a:solidFill>
              </a:rPr>
              <a:t>Referral Network</a:t>
            </a:r>
            <a:endParaRPr b="1" sz="1100">
              <a:solidFill>
                <a:srgbClr val="F46C00"/>
              </a:solidFill>
            </a:endParaRPr>
          </a:p>
        </p:txBody>
      </p:sp>
      <p:sp>
        <p:nvSpPr>
          <p:cNvPr id="2574" name="Google Shape;2574;p142"/>
          <p:cNvSpPr txBox="1"/>
          <p:nvPr/>
        </p:nvSpPr>
        <p:spPr>
          <a:xfrm>
            <a:off x="1629113" y="4001231"/>
            <a:ext cx="1596000" cy="421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t>Edges from input data</a:t>
            </a:r>
            <a:endParaRPr sz="1100"/>
          </a:p>
        </p:txBody>
      </p:sp>
      <p:cxnSp>
        <p:nvCxnSpPr>
          <p:cNvPr id="2575" name="Google Shape;2575;p142"/>
          <p:cNvCxnSpPr/>
          <p:nvPr/>
        </p:nvCxnSpPr>
        <p:spPr>
          <a:xfrm rot="10800000">
            <a:off x="1108238" y="3364406"/>
            <a:ext cx="487800" cy="669900"/>
          </a:xfrm>
          <a:prstGeom prst="straightConnector1">
            <a:avLst/>
          </a:prstGeom>
          <a:noFill/>
          <a:ln cap="flat" cmpd="sng" w="9525">
            <a:solidFill>
              <a:srgbClr val="9900FF"/>
            </a:solidFill>
            <a:prstDash val="dash"/>
            <a:round/>
            <a:headEnd len="med" w="med" type="none"/>
            <a:tailEnd len="med" w="med" type="triangle"/>
          </a:ln>
        </p:spPr>
      </p:cxnSp>
      <p:cxnSp>
        <p:nvCxnSpPr>
          <p:cNvPr id="2576" name="Google Shape;2576;p142"/>
          <p:cNvCxnSpPr/>
          <p:nvPr/>
        </p:nvCxnSpPr>
        <p:spPr>
          <a:xfrm rot="10800000">
            <a:off x="1951706" y="3356325"/>
            <a:ext cx="33000" cy="620100"/>
          </a:xfrm>
          <a:prstGeom prst="straightConnector1">
            <a:avLst/>
          </a:prstGeom>
          <a:noFill/>
          <a:ln cap="flat" cmpd="sng" w="9525">
            <a:solidFill>
              <a:srgbClr val="9900FF"/>
            </a:solidFill>
            <a:prstDash val="dash"/>
            <a:round/>
            <a:headEnd len="med" w="med" type="none"/>
            <a:tailEnd len="med" w="med" type="triangle"/>
          </a:ln>
        </p:spPr>
      </p:cxnSp>
      <p:cxnSp>
        <p:nvCxnSpPr>
          <p:cNvPr id="2577" name="Google Shape;2577;p142"/>
          <p:cNvCxnSpPr/>
          <p:nvPr/>
        </p:nvCxnSpPr>
        <p:spPr>
          <a:xfrm flipH="1" rot="10800000">
            <a:off x="2737200" y="3347888"/>
            <a:ext cx="115800" cy="612000"/>
          </a:xfrm>
          <a:prstGeom prst="straightConnector1">
            <a:avLst/>
          </a:prstGeom>
          <a:noFill/>
          <a:ln cap="flat" cmpd="sng" w="9525">
            <a:solidFill>
              <a:srgbClr val="9900FF"/>
            </a:solidFill>
            <a:prstDash val="dash"/>
            <a:round/>
            <a:headEnd len="med" w="med" type="none"/>
            <a:tailEnd len="med" w="med" type="triangle"/>
          </a:ln>
        </p:spPr>
      </p:cxnSp>
      <p:cxnSp>
        <p:nvCxnSpPr>
          <p:cNvPr id="2578" name="Google Shape;2578;p142"/>
          <p:cNvCxnSpPr/>
          <p:nvPr/>
        </p:nvCxnSpPr>
        <p:spPr>
          <a:xfrm flipH="1" rot="10800000">
            <a:off x="3316050" y="3364594"/>
            <a:ext cx="355500" cy="620100"/>
          </a:xfrm>
          <a:prstGeom prst="straightConnector1">
            <a:avLst/>
          </a:prstGeom>
          <a:noFill/>
          <a:ln cap="flat" cmpd="sng" w="9525">
            <a:solidFill>
              <a:srgbClr val="9900FF"/>
            </a:solidFill>
            <a:prstDash val="dash"/>
            <a:round/>
            <a:headEnd len="med" w="med" type="none"/>
            <a:tailEnd len="med" w="med" type="triangle"/>
          </a:ln>
        </p:spPr>
      </p:cxnSp>
      <p:sp>
        <p:nvSpPr>
          <p:cNvPr id="2579" name="Google Shape;2579;p142"/>
          <p:cNvSpPr txBox="1"/>
          <p:nvPr>
            <p:ph type="title"/>
          </p:nvPr>
        </p:nvSpPr>
        <p:spPr>
          <a:xfrm>
            <a:off x="228600" y="68171"/>
            <a:ext cx="6286500" cy="5967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6"/>
                </a:solidFill>
              </a:rPr>
              <a:t>Preprocessing</a:t>
            </a:r>
            <a:endParaRPr sz="2100">
              <a:solidFill>
                <a:schemeClr val="accent6"/>
              </a:solidFill>
            </a:endParaRPr>
          </a:p>
        </p:txBody>
      </p:sp>
      <p:sp>
        <p:nvSpPr>
          <p:cNvPr id="2580" name="Google Shape;2580;p142"/>
          <p:cNvSpPr txBox="1"/>
          <p:nvPr/>
        </p:nvSpPr>
        <p:spPr>
          <a:xfrm>
            <a:off x="228600" y="1194850"/>
            <a:ext cx="47487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https://github.com/tigergraph/gsql-graph-algorithms/blob/master/algorithms/examples/Centrality/pageRank.gsql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1000"/>
                                        <p:tgtEl>
                                          <p:spTgt spid="2555"/>
                                        </p:tgtEl>
                                      </p:cBhvr>
                                    </p:animEffect>
                                  </p:childTnLst>
                                </p:cTn>
                              </p:par>
                              <p:par>
                                <p:cTn fill="hold" nodeType="with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1000"/>
                                        <p:tgtEl>
                                          <p:spTgt spid="25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143"/>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 sz="2100">
                <a:solidFill>
                  <a:schemeClr val="accent2"/>
                </a:solidFill>
              </a:rPr>
              <a:t>Preprocessing</a:t>
            </a:r>
            <a:endParaRPr/>
          </a:p>
        </p:txBody>
      </p:sp>
      <p:sp>
        <p:nvSpPr>
          <p:cNvPr id="2586" name="Google Shape;2586;p143"/>
          <p:cNvSpPr txBox="1"/>
          <p:nvPr>
            <p:ph idx="1" type="body"/>
          </p:nvPr>
        </p:nvSpPr>
        <p:spPr>
          <a:xfrm>
            <a:off x="304800" y="1009947"/>
            <a:ext cx="8382000" cy="3508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
              <a:t>Calculate Product Type similarity based on product attributes.</a:t>
            </a:r>
            <a:endParaRPr/>
          </a:p>
          <a:p>
            <a:pPr indent="0" lvl="0" marL="0" rtl="0" algn="l">
              <a:spcBef>
                <a:spcPts val="800"/>
              </a:spcBef>
              <a:spcAft>
                <a:spcPts val="0"/>
              </a:spcAft>
              <a:buNone/>
            </a:pPr>
            <a:r>
              <a:t/>
            </a:r>
            <a:endParaRPr/>
          </a:p>
        </p:txBody>
      </p:sp>
      <p:sp>
        <p:nvSpPr>
          <p:cNvPr id="2587" name="Google Shape;2587;p143"/>
          <p:cNvSpPr/>
          <p:nvPr/>
        </p:nvSpPr>
        <p:spPr>
          <a:xfrm>
            <a:off x="425725" y="2425506"/>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Product</a:t>
            </a:r>
            <a:br>
              <a:rPr lang="en" sz="900"/>
            </a:br>
            <a:r>
              <a:rPr lang="en" sz="900"/>
              <a:t>Type</a:t>
            </a:r>
            <a:endParaRPr sz="900"/>
          </a:p>
        </p:txBody>
      </p:sp>
      <p:sp>
        <p:nvSpPr>
          <p:cNvPr id="2588" name="Google Shape;2588;p143"/>
          <p:cNvSpPr/>
          <p:nvPr/>
        </p:nvSpPr>
        <p:spPr>
          <a:xfrm>
            <a:off x="1457175" y="2425506"/>
            <a:ext cx="677100" cy="677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Product</a:t>
            </a:r>
            <a:endParaRPr sz="900"/>
          </a:p>
        </p:txBody>
      </p:sp>
      <p:sp>
        <p:nvSpPr>
          <p:cNvPr id="2589" name="Google Shape;2589;p143"/>
          <p:cNvSpPr/>
          <p:nvPr/>
        </p:nvSpPr>
        <p:spPr>
          <a:xfrm>
            <a:off x="2443300" y="2425506"/>
            <a:ext cx="677100" cy="6771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Attribute</a:t>
            </a:r>
            <a:endParaRPr sz="900"/>
          </a:p>
        </p:txBody>
      </p:sp>
      <p:sp>
        <p:nvSpPr>
          <p:cNvPr id="2590" name="Google Shape;2590;p143"/>
          <p:cNvSpPr/>
          <p:nvPr/>
        </p:nvSpPr>
        <p:spPr>
          <a:xfrm>
            <a:off x="3429425" y="2425506"/>
            <a:ext cx="677100" cy="6771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Product</a:t>
            </a:r>
            <a:endParaRPr sz="900"/>
          </a:p>
        </p:txBody>
      </p:sp>
      <p:sp>
        <p:nvSpPr>
          <p:cNvPr id="2591" name="Google Shape;2591;p143"/>
          <p:cNvSpPr/>
          <p:nvPr/>
        </p:nvSpPr>
        <p:spPr>
          <a:xfrm>
            <a:off x="4460875" y="2425506"/>
            <a:ext cx="677100" cy="6771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900"/>
              <a:t>Product</a:t>
            </a:r>
            <a:br>
              <a:rPr lang="en" sz="900"/>
            </a:br>
            <a:r>
              <a:rPr lang="en" sz="900"/>
              <a:t>Type</a:t>
            </a:r>
            <a:endParaRPr sz="900"/>
          </a:p>
        </p:txBody>
      </p:sp>
      <p:cxnSp>
        <p:nvCxnSpPr>
          <p:cNvPr id="2592" name="Google Shape;2592;p143"/>
          <p:cNvCxnSpPr>
            <a:stCxn id="2587" idx="0"/>
            <a:endCxn id="2589" idx="0"/>
          </p:cNvCxnSpPr>
          <p:nvPr/>
        </p:nvCxnSpPr>
        <p:spPr>
          <a:xfrm flipH="1" rot="-5400000">
            <a:off x="1772725" y="1417056"/>
            <a:ext cx="600" cy="20175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2593" name="Google Shape;2593;p143"/>
          <p:cNvSpPr txBox="1"/>
          <p:nvPr/>
        </p:nvSpPr>
        <p:spPr>
          <a:xfrm>
            <a:off x="1159300" y="1957475"/>
            <a:ext cx="13494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ProductHasAttribute</a:t>
            </a:r>
            <a:endParaRPr sz="900"/>
          </a:p>
        </p:txBody>
      </p:sp>
      <p:cxnSp>
        <p:nvCxnSpPr>
          <p:cNvPr id="2594" name="Google Shape;2594;p143"/>
          <p:cNvCxnSpPr>
            <a:stCxn id="2589" idx="0"/>
            <a:endCxn id="2591" idx="0"/>
          </p:cNvCxnSpPr>
          <p:nvPr/>
        </p:nvCxnSpPr>
        <p:spPr>
          <a:xfrm flipH="1" rot="-5400000">
            <a:off x="3790300" y="1417056"/>
            <a:ext cx="600" cy="2017500"/>
          </a:xfrm>
          <a:prstGeom prst="curvedConnector3">
            <a:avLst>
              <a:gd fmla="val -39687500" name="adj1"/>
            </a:avLst>
          </a:prstGeom>
          <a:noFill/>
          <a:ln cap="flat" cmpd="sng" w="9525">
            <a:solidFill>
              <a:schemeClr val="dk2"/>
            </a:solidFill>
            <a:prstDash val="solid"/>
            <a:round/>
            <a:headEnd len="med" w="med" type="none"/>
            <a:tailEnd len="med" w="med" type="none"/>
          </a:ln>
        </p:spPr>
      </p:cxnSp>
      <p:sp>
        <p:nvSpPr>
          <p:cNvPr id="2595" name="Google Shape;2595;p143"/>
          <p:cNvSpPr txBox="1"/>
          <p:nvPr/>
        </p:nvSpPr>
        <p:spPr>
          <a:xfrm>
            <a:off x="3169500" y="1957475"/>
            <a:ext cx="13494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t>ProductHasAttribute</a:t>
            </a:r>
            <a:endParaRPr sz="900"/>
          </a:p>
        </p:txBody>
      </p:sp>
      <p:cxnSp>
        <p:nvCxnSpPr>
          <p:cNvPr id="2596" name="Google Shape;2596;p143"/>
          <p:cNvCxnSpPr>
            <a:stCxn id="2587" idx="6"/>
            <a:endCxn id="2588" idx="2"/>
          </p:cNvCxnSpPr>
          <p:nvPr/>
        </p:nvCxnSpPr>
        <p:spPr>
          <a:xfrm>
            <a:off x="1102825" y="2764056"/>
            <a:ext cx="354300" cy="0"/>
          </a:xfrm>
          <a:prstGeom prst="straightConnector1">
            <a:avLst/>
          </a:prstGeom>
          <a:noFill/>
          <a:ln cap="flat" cmpd="sng" w="9525">
            <a:solidFill>
              <a:schemeClr val="dk2"/>
            </a:solidFill>
            <a:prstDash val="solid"/>
            <a:round/>
            <a:headEnd len="med" w="med" type="none"/>
            <a:tailEnd len="med" w="med" type="none"/>
          </a:ln>
        </p:spPr>
      </p:cxnSp>
      <p:cxnSp>
        <p:nvCxnSpPr>
          <p:cNvPr id="2597" name="Google Shape;2597;p143"/>
          <p:cNvCxnSpPr>
            <a:stCxn id="2588" idx="6"/>
            <a:endCxn id="2589" idx="2"/>
          </p:cNvCxnSpPr>
          <p:nvPr/>
        </p:nvCxnSpPr>
        <p:spPr>
          <a:xfrm>
            <a:off x="2134275" y="2764056"/>
            <a:ext cx="309000" cy="0"/>
          </a:xfrm>
          <a:prstGeom prst="straightConnector1">
            <a:avLst/>
          </a:prstGeom>
          <a:noFill/>
          <a:ln cap="flat" cmpd="sng" w="9525">
            <a:solidFill>
              <a:schemeClr val="dk2"/>
            </a:solidFill>
            <a:prstDash val="solid"/>
            <a:round/>
            <a:headEnd len="med" w="med" type="none"/>
            <a:tailEnd len="med" w="med" type="none"/>
          </a:ln>
        </p:spPr>
      </p:cxnSp>
      <p:cxnSp>
        <p:nvCxnSpPr>
          <p:cNvPr id="2598" name="Google Shape;2598;p143"/>
          <p:cNvCxnSpPr>
            <a:stCxn id="2589" idx="6"/>
            <a:endCxn id="2590" idx="2"/>
          </p:cNvCxnSpPr>
          <p:nvPr/>
        </p:nvCxnSpPr>
        <p:spPr>
          <a:xfrm>
            <a:off x="3120400" y="2764056"/>
            <a:ext cx="309000" cy="0"/>
          </a:xfrm>
          <a:prstGeom prst="straightConnector1">
            <a:avLst/>
          </a:prstGeom>
          <a:noFill/>
          <a:ln cap="flat" cmpd="sng" w="9525">
            <a:solidFill>
              <a:schemeClr val="dk2"/>
            </a:solidFill>
            <a:prstDash val="solid"/>
            <a:round/>
            <a:headEnd len="med" w="med" type="none"/>
            <a:tailEnd len="med" w="med" type="none"/>
          </a:ln>
        </p:spPr>
      </p:cxnSp>
      <p:cxnSp>
        <p:nvCxnSpPr>
          <p:cNvPr id="2599" name="Google Shape;2599;p143"/>
          <p:cNvCxnSpPr>
            <a:stCxn id="2590" idx="6"/>
            <a:endCxn id="2591" idx="2"/>
          </p:cNvCxnSpPr>
          <p:nvPr/>
        </p:nvCxnSpPr>
        <p:spPr>
          <a:xfrm>
            <a:off x="4106525" y="2764056"/>
            <a:ext cx="354300" cy="0"/>
          </a:xfrm>
          <a:prstGeom prst="straightConnector1">
            <a:avLst/>
          </a:prstGeom>
          <a:noFill/>
          <a:ln cap="flat" cmpd="sng" w="9525">
            <a:solidFill>
              <a:schemeClr val="dk2"/>
            </a:solidFill>
            <a:prstDash val="solid"/>
            <a:round/>
            <a:headEnd len="med" w="med" type="none"/>
            <a:tailEnd len="med" w="med" type="none"/>
          </a:ln>
        </p:spPr>
      </p:cxnSp>
      <p:sp>
        <p:nvSpPr>
          <p:cNvPr id="2600" name="Google Shape;2600;p143"/>
          <p:cNvSpPr txBox="1"/>
          <p:nvPr/>
        </p:nvSpPr>
        <p:spPr>
          <a:xfrm>
            <a:off x="425725" y="3622300"/>
            <a:ext cx="5573700" cy="5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https://github.com/tigergraph/gsql-graph-algorithms/blob/master/algorithms/examples/Similarity/cosine_nbor_ap.gsql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144"/>
          <p:cNvSpPr txBox="1"/>
          <p:nvPr>
            <p:ph idx="1" type="body"/>
          </p:nvPr>
        </p:nvSpPr>
        <p:spPr>
          <a:xfrm>
            <a:off x="304800" y="570875"/>
            <a:ext cx="8382000" cy="3838500"/>
          </a:xfrm>
          <a:prstGeom prst="rect">
            <a:avLst/>
          </a:prstGeom>
        </p:spPr>
        <p:txBody>
          <a:bodyPr anchorCtr="0" anchor="t" bIns="68575" lIns="68575" spcFirstLastPara="1" rIns="68575" wrap="square" tIns="68575">
            <a:noAutofit/>
          </a:bodyPr>
          <a:lstStyle/>
          <a:p>
            <a:pPr indent="0" lvl="0" marL="0" rtl="0" algn="l">
              <a:lnSpc>
                <a:spcPct val="115000"/>
              </a:lnSpc>
              <a:spcBef>
                <a:spcPts val="800"/>
              </a:spcBef>
              <a:spcAft>
                <a:spcPts val="0"/>
              </a:spcAft>
              <a:buNone/>
            </a:pPr>
            <a:r>
              <a:t/>
            </a:r>
            <a:endParaRPr b="1" sz="200"/>
          </a:p>
          <a:p>
            <a:pPr indent="0" lvl="0" marL="0" rtl="0" algn="l">
              <a:lnSpc>
                <a:spcPct val="115000"/>
              </a:lnSpc>
              <a:spcBef>
                <a:spcPts val="800"/>
              </a:spcBef>
              <a:spcAft>
                <a:spcPts val="0"/>
              </a:spcAft>
              <a:buNone/>
            </a:pPr>
            <a:r>
              <a:rPr b="1" lang="en" sz="1700"/>
              <a:t>Query Example:</a:t>
            </a:r>
            <a:br>
              <a:rPr b="1" lang="en"/>
            </a:br>
            <a:r>
              <a:rPr lang="en" sz="1400"/>
              <a:t>CREATE QUERY </a:t>
            </a:r>
            <a:r>
              <a:rPr b="1" lang="en" sz="1400">
                <a:solidFill>
                  <a:srgbClr val="6AA84F"/>
                </a:solidFill>
              </a:rPr>
              <a:t>insertProdAttrEdge</a:t>
            </a:r>
            <a:r>
              <a:rPr lang="en" sz="1400"/>
              <a:t> (vertex&lt;ProductType&gt; pt) FOR GRAPH g {</a:t>
            </a:r>
            <a:endParaRPr sz="1400"/>
          </a:p>
          <a:p>
            <a:pPr indent="0" lvl="0" marL="0" rtl="0" algn="l">
              <a:spcBef>
                <a:spcPts val="800"/>
              </a:spcBef>
              <a:spcAft>
                <a:spcPts val="0"/>
              </a:spcAft>
              <a:buNone/>
            </a:pPr>
            <a:r>
              <a:rPr lang="en" sz="1400"/>
              <a:t>  SumAccum&lt;INT&gt; @cnt;</a:t>
            </a:r>
            <a:endParaRPr sz="1400"/>
          </a:p>
          <a:p>
            <a:pPr indent="0" lvl="0" marL="0" rtl="0" algn="l">
              <a:spcBef>
                <a:spcPts val="800"/>
              </a:spcBef>
              <a:spcAft>
                <a:spcPts val="0"/>
              </a:spcAft>
              <a:buNone/>
            </a:pPr>
            <a:r>
              <a:rPr lang="en" sz="1400"/>
              <a:t>  Start ={pt};</a:t>
            </a:r>
            <a:endParaRPr sz="1400"/>
          </a:p>
          <a:p>
            <a:pPr indent="0" lvl="0" marL="0" rtl="0" algn="l">
              <a:spcBef>
                <a:spcPts val="800"/>
              </a:spcBef>
              <a:spcAft>
                <a:spcPts val="0"/>
              </a:spcAft>
              <a:buNone/>
            </a:pPr>
            <a:r>
              <a:rPr lang="en" sz="1400"/>
              <a:t>  Prod = select  t from Start-(pt_has_pd)-:t;</a:t>
            </a:r>
            <a:endParaRPr sz="1400"/>
          </a:p>
          <a:p>
            <a:pPr indent="0" lvl="0" marL="0" rtl="0" algn="l">
              <a:lnSpc>
                <a:spcPct val="100000"/>
              </a:lnSpc>
              <a:spcBef>
                <a:spcPts val="800"/>
              </a:spcBef>
              <a:spcAft>
                <a:spcPts val="0"/>
              </a:spcAft>
              <a:buNone/>
            </a:pPr>
            <a:r>
              <a:rPr lang="en" sz="1400"/>
              <a:t>  Attr  = select t from Prod-(pd_has_attr)-:t</a:t>
            </a:r>
            <a:endParaRPr sz="1400"/>
          </a:p>
          <a:p>
            <a:pPr indent="0" lvl="0" marL="0" rtl="0" algn="l">
              <a:lnSpc>
                <a:spcPct val="100000"/>
              </a:lnSpc>
              <a:spcBef>
                <a:spcPts val="800"/>
              </a:spcBef>
              <a:spcAft>
                <a:spcPts val="0"/>
              </a:spcAft>
              <a:buNone/>
            </a:pPr>
            <a:r>
              <a:rPr lang="en" sz="1400"/>
              <a:t>              accum t.@cnt  += 1</a:t>
            </a:r>
            <a:endParaRPr sz="1400"/>
          </a:p>
          <a:p>
            <a:pPr indent="0" lvl="0" marL="0" rtl="0" algn="l">
              <a:lnSpc>
                <a:spcPct val="100000"/>
              </a:lnSpc>
              <a:spcBef>
                <a:spcPts val="800"/>
              </a:spcBef>
              <a:spcAft>
                <a:spcPts val="0"/>
              </a:spcAft>
              <a:buNone/>
            </a:pPr>
            <a:r>
              <a:rPr lang="en" sz="1400"/>
              <a:t>              post-accum </a:t>
            </a:r>
            <a:r>
              <a:rPr b="1" lang="en" sz="1400">
                <a:solidFill>
                  <a:srgbClr val="6AA84F"/>
                </a:solidFill>
              </a:rPr>
              <a:t>insert into pt_has_attr values(pt, t, t.@cnt);</a:t>
            </a:r>
            <a:br>
              <a:rPr b="1" lang="en" sz="1400">
                <a:solidFill>
                  <a:srgbClr val="6AA84F"/>
                </a:solidFill>
              </a:rPr>
            </a:br>
            <a:r>
              <a:rPr b="1" lang="en" sz="1400">
                <a:solidFill>
                  <a:srgbClr val="6AA84F"/>
                </a:solidFill>
              </a:rPr>
              <a:t>}</a:t>
            </a:r>
            <a:endParaRPr b="1" sz="1400">
              <a:solidFill>
                <a:srgbClr val="6AA84F"/>
              </a:solidFill>
            </a:endParaRPr>
          </a:p>
          <a:p>
            <a:pPr indent="0" lvl="0" marL="0" rtl="0" algn="l">
              <a:spcBef>
                <a:spcPts val="800"/>
              </a:spcBef>
              <a:spcAft>
                <a:spcPts val="0"/>
              </a:spcAft>
              <a:buNone/>
            </a:pPr>
            <a:r>
              <a:rPr lang="en" sz="1400"/>
              <a:t>CREATE QUERY main_query (vertex&lt;ProductType&gt; pt) FOR GRAPH g {</a:t>
            </a:r>
            <a:br>
              <a:rPr lang="en" sz="1400"/>
            </a:br>
            <a:r>
              <a:rPr lang="en" sz="1400"/>
              <a:t>   Start  = {ProductType.*};</a:t>
            </a:r>
            <a:endParaRPr sz="1400"/>
          </a:p>
          <a:p>
            <a:pPr indent="0" lvl="0" marL="0" rtl="0" algn="l">
              <a:spcBef>
                <a:spcPts val="800"/>
              </a:spcBef>
              <a:spcAft>
                <a:spcPts val="0"/>
              </a:spcAft>
              <a:buClr>
                <a:schemeClr val="dk1"/>
              </a:buClr>
              <a:buSzPts val="1100"/>
              <a:buFont typeface="Arial"/>
              <a:buNone/>
            </a:pPr>
            <a:r>
              <a:rPr lang="en" sz="1400"/>
              <a:t>   Start = select s from Start:s POST-ACCUM </a:t>
            </a:r>
            <a:r>
              <a:rPr b="1" lang="en" sz="1400">
                <a:solidFill>
                  <a:srgbClr val="6AA84F"/>
                </a:solidFill>
              </a:rPr>
              <a:t>insertProdAttrEdge</a:t>
            </a:r>
            <a:r>
              <a:rPr lang="en" sz="1400"/>
              <a:t>(s);</a:t>
            </a:r>
            <a:br>
              <a:rPr lang="en" sz="1400"/>
            </a:br>
            <a:r>
              <a:rPr lang="en" sz="1400"/>
              <a:t>}</a:t>
            </a:r>
            <a:endParaRPr sz="1400"/>
          </a:p>
          <a:p>
            <a:pPr indent="0" lvl="0" marL="0" rtl="0" algn="l">
              <a:spcBef>
                <a:spcPts val="800"/>
              </a:spcBef>
              <a:spcAft>
                <a:spcPts val="0"/>
              </a:spcAft>
              <a:buNone/>
            </a:pPr>
            <a:r>
              <a:t/>
            </a:r>
            <a:endParaRPr sz="1400"/>
          </a:p>
        </p:txBody>
      </p:sp>
      <p:sp>
        <p:nvSpPr>
          <p:cNvPr id="2606" name="Google Shape;2606;p144"/>
          <p:cNvSpPr txBox="1"/>
          <p:nvPr>
            <p:ph type="title"/>
          </p:nvPr>
        </p:nvSpPr>
        <p:spPr>
          <a:xfrm>
            <a:off x="304800" y="167094"/>
            <a:ext cx="8382000" cy="7956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2100">
                <a:solidFill>
                  <a:schemeClr val="accent2"/>
                </a:solidFill>
              </a:rPr>
              <a:t>Preprocessing</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145"/>
          <p:cNvSpPr txBox="1"/>
          <p:nvPr>
            <p:ph type="ctrTitle"/>
          </p:nvPr>
        </p:nvSpPr>
        <p:spPr>
          <a:xfrm>
            <a:off x="5061125" y="1638100"/>
            <a:ext cx="3665100" cy="9381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Montserrat Light"/>
              <a:buNone/>
            </a:pPr>
            <a:r>
              <a:rPr lang="en" sz="2800"/>
              <a:t>Graph Gurus 40</a:t>
            </a:r>
            <a:endParaRPr sz="2800"/>
          </a:p>
        </p:txBody>
      </p:sp>
      <p:sp>
        <p:nvSpPr>
          <p:cNvPr id="2612" name="Google Shape;2612;p145"/>
          <p:cNvSpPr txBox="1"/>
          <p:nvPr>
            <p:ph idx="1" type="subTitle"/>
          </p:nvPr>
        </p:nvSpPr>
        <p:spPr>
          <a:xfrm>
            <a:off x="409850" y="2617775"/>
            <a:ext cx="8274900" cy="10146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Clr>
                <a:schemeClr val="dk1"/>
              </a:buClr>
              <a:buSzPts val="1100"/>
              <a:buFont typeface="Arial"/>
              <a:buNone/>
            </a:pPr>
            <a:r>
              <a:rPr lang="en" sz="3000"/>
              <a:t>GSQL Writing Best Practices</a:t>
            </a:r>
            <a:br>
              <a:rPr lang="en" sz="2500"/>
            </a:br>
            <a:r>
              <a:rPr b="1" lang="en" sz="2500"/>
              <a:t>Part 5 - Data Structure Optimization</a:t>
            </a:r>
            <a:endParaRPr sz="2500"/>
          </a:p>
        </p:txBody>
      </p:sp>
      <p:pic>
        <p:nvPicPr>
          <p:cNvPr id="2613" name="Google Shape;2613;p145"/>
          <p:cNvPicPr preferRelativeResize="0"/>
          <p:nvPr/>
        </p:nvPicPr>
        <p:blipFill>
          <a:blip r:embed="rId3">
            <a:alphaModFix/>
          </a:blip>
          <a:stretch>
            <a:fillRect/>
          </a:stretch>
        </p:blipFill>
        <p:spPr>
          <a:xfrm>
            <a:off x="3838085" y="249256"/>
            <a:ext cx="1424175" cy="14241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146"/>
          <p:cNvSpPr txBox="1"/>
          <p:nvPr>
            <p:ph type="title"/>
          </p:nvPr>
        </p:nvSpPr>
        <p:spPr>
          <a:xfrm>
            <a:off x="304800" y="90894"/>
            <a:ext cx="8382000" cy="795600"/>
          </a:xfrm>
          <a:prstGeom prst="rect">
            <a:avLst/>
          </a:prstGeom>
        </p:spPr>
        <p:txBody>
          <a:bodyPr anchorCtr="0" anchor="ctr" bIns="68575" lIns="68575" spcFirstLastPara="1" rIns="68575" wrap="square" tIns="68575">
            <a:noAutofit/>
          </a:bodyPr>
          <a:lstStyle/>
          <a:p>
            <a:pPr indent="0" lvl="0" marL="0" marR="0" rtl="0" algn="l">
              <a:lnSpc>
                <a:spcPct val="90000"/>
              </a:lnSpc>
              <a:spcBef>
                <a:spcPts val="0"/>
              </a:spcBef>
              <a:spcAft>
                <a:spcPts val="0"/>
              </a:spcAft>
              <a:buNone/>
            </a:pPr>
            <a:r>
              <a:rPr lang="en" sz="2100">
                <a:solidFill>
                  <a:schemeClr val="accent6"/>
                </a:solidFill>
              </a:rPr>
              <a:t>Data Structure Optimization - Agenda</a:t>
            </a:r>
            <a:endParaRPr sz="2100">
              <a:solidFill>
                <a:schemeClr val="accent6"/>
              </a:solidFill>
            </a:endParaRPr>
          </a:p>
        </p:txBody>
      </p:sp>
      <p:sp>
        <p:nvSpPr>
          <p:cNvPr id="2620" name="Google Shape;2620;p146"/>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21" name="Google Shape;2621;p146"/>
          <p:cNvSpPr txBox="1"/>
          <p:nvPr>
            <p:ph idx="1" type="body"/>
          </p:nvPr>
        </p:nvSpPr>
        <p:spPr>
          <a:xfrm>
            <a:off x="571500" y="1028075"/>
            <a:ext cx="8115300" cy="3508200"/>
          </a:xfrm>
          <a:prstGeom prst="rect">
            <a:avLst/>
          </a:prstGeom>
        </p:spPr>
        <p:txBody>
          <a:bodyPr anchorCtr="0" anchor="t" bIns="68575" lIns="68575" spcFirstLastPara="1" rIns="68575" wrap="square" tIns="68575">
            <a:noAutofit/>
          </a:bodyPr>
          <a:lstStyle/>
          <a:p>
            <a:pPr indent="-298450" lvl="0" marL="342900" rtl="0" algn="l">
              <a:lnSpc>
                <a:spcPct val="115000"/>
              </a:lnSpc>
              <a:spcBef>
                <a:spcPts val="800"/>
              </a:spcBef>
              <a:spcAft>
                <a:spcPts val="0"/>
              </a:spcAft>
              <a:buSzPts val="2100"/>
              <a:buAutoNum type="arabicPeriod"/>
            </a:pPr>
            <a:r>
              <a:rPr lang="en"/>
              <a:t>What data structures slow you down</a:t>
            </a:r>
            <a:endParaRPr/>
          </a:p>
          <a:p>
            <a:pPr indent="-298450" lvl="0" marL="342900" rtl="0" algn="l">
              <a:lnSpc>
                <a:spcPct val="115000"/>
              </a:lnSpc>
              <a:spcBef>
                <a:spcPts val="0"/>
              </a:spcBef>
              <a:spcAft>
                <a:spcPts val="0"/>
              </a:spcAft>
              <a:buSzPts val="2100"/>
              <a:buAutoNum type="arabicPeriod"/>
            </a:pPr>
            <a:r>
              <a:rPr lang="en"/>
              <a:t>Optimize your data structure</a:t>
            </a:r>
            <a:endParaRPr/>
          </a:p>
          <a:p>
            <a:pPr indent="-298450" lvl="0" marL="342900" rtl="0" algn="l">
              <a:lnSpc>
                <a:spcPct val="115000"/>
              </a:lnSpc>
              <a:spcBef>
                <a:spcPts val="0"/>
              </a:spcBef>
              <a:spcAft>
                <a:spcPts val="0"/>
              </a:spcAft>
              <a:buSzPts val="2100"/>
              <a:buAutoNum type="arabicPeriod"/>
            </a:pPr>
            <a:r>
              <a:rPr lang="en"/>
              <a:t>Review and conclude the query writing best practices series.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5" name="Shape 2625"/>
        <p:cNvGrpSpPr/>
        <p:nvPr/>
      </p:nvGrpSpPr>
      <p:grpSpPr>
        <a:xfrm>
          <a:off x="0" y="0"/>
          <a:ext cx="0" cy="0"/>
          <a:chOff x="0" y="0"/>
          <a:chExt cx="0" cy="0"/>
        </a:xfrm>
      </p:grpSpPr>
      <p:sp>
        <p:nvSpPr>
          <p:cNvPr id="2626" name="Google Shape;2626;p147"/>
          <p:cNvSpPr txBox="1"/>
          <p:nvPr>
            <p:ph type="title"/>
          </p:nvPr>
        </p:nvSpPr>
        <p:spPr>
          <a:xfrm>
            <a:off x="642938" y="-13097"/>
            <a:ext cx="8195100" cy="1643100"/>
          </a:xfrm>
          <a:prstGeom prst="rect">
            <a:avLst/>
          </a:prstGeom>
          <a:noFill/>
          <a:ln>
            <a:noFill/>
          </a:ln>
        </p:spPr>
        <p:txBody>
          <a:bodyPr anchorCtr="0" anchor="b" bIns="34275" lIns="68575" spcFirstLastPara="1" rIns="68575" wrap="square" tIns="34275">
            <a:noAutofit/>
          </a:bodyPr>
          <a:lstStyle/>
          <a:p>
            <a:pPr indent="0" lvl="0" marL="0" marR="0" rtl="0" algn="l">
              <a:lnSpc>
                <a:spcPct val="100000"/>
              </a:lnSpc>
              <a:spcBef>
                <a:spcPts val="0"/>
              </a:spcBef>
              <a:spcAft>
                <a:spcPts val="0"/>
              </a:spcAft>
              <a:buNone/>
            </a:pPr>
            <a:r>
              <a:rPr lang="en" sz="3600"/>
              <a:t>What data structures slow you down</a:t>
            </a:r>
            <a:endParaRPr sz="3600"/>
          </a:p>
        </p:txBody>
      </p:sp>
      <p:sp>
        <p:nvSpPr>
          <p:cNvPr id="2627" name="Google Shape;2627;p147"/>
          <p:cNvSpPr txBox="1"/>
          <p:nvPr>
            <p:ph idx="12" type="sldNum"/>
          </p:nvPr>
        </p:nvSpPr>
        <p:spPr>
          <a:xfrm>
            <a:off x="4235053" y="4720828"/>
            <a:ext cx="3990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28" name="Google Shape;2628;p147"/>
          <p:cNvSpPr txBox="1"/>
          <p:nvPr>
            <p:ph idx="1" type="body"/>
          </p:nvPr>
        </p:nvSpPr>
        <p:spPr>
          <a:xfrm>
            <a:off x="641756" y="1750219"/>
            <a:ext cx="7886700" cy="13386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SzPts val="1800"/>
              <a:buAutoNum type="arabicPeriod"/>
            </a:pPr>
            <a:r>
              <a:rPr lang="en"/>
              <a:t>Container operations</a:t>
            </a:r>
            <a:endParaRPr/>
          </a:p>
          <a:p>
            <a:pPr indent="-342900" lvl="0" marL="457200" marR="0" rtl="0" algn="l">
              <a:lnSpc>
                <a:spcPct val="100000"/>
              </a:lnSpc>
              <a:spcBef>
                <a:spcPts val="0"/>
              </a:spcBef>
              <a:spcAft>
                <a:spcPts val="0"/>
              </a:spcAft>
              <a:buSzPts val="1800"/>
              <a:buAutoNum type="arabicPeriod"/>
            </a:pPr>
            <a:r>
              <a:rPr lang="en"/>
              <a:t>Container type vertex-attached accumulators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p148"/>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marR="0" rtl="0" algn="l">
              <a:lnSpc>
                <a:spcPct val="90000"/>
              </a:lnSpc>
              <a:spcBef>
                <a:spcPts val="0"/>
              </a:spcBef>
              <a:spcAft>
                <a:spcPts val="0"/>
              </a:spcAft>
              <a:buNone/>
            </a:pPr>
            <a:r>
              <a:rPr lang="en" sz="2100">
                <a:solidFill>
                  <a:srgbClr val="FF6E00"/>
                </a:solidFill>
              </a:rPr>
              <a:t>What data structures slow you down</a:t>
            </a:r>
            <a:endParaRPr sz="2100">
              <a:solidFill>
                <a:srgbClr val="FF6E00"/>
              </a:solidFill>
            </a:endParaRPr>
          </a:p>
        </p:txBody>
      </p:sp>
      <p:sp>
        <p:nvSpPr>
          <p:cNvPr id="2634" name="Google Shape;2634;p148"/>
          <p:cNvSpPr txBox="1"/>
          <p:nvPr>
            <p:ph idx="1" type="body"/>
          </p:nvPr>
        </p:nvSpPr>
        <p:spPr>
          <a:xfrm>
            <a:off x="304800" y="799475"/>
            <a:ext cx="8382000" cy="3797400"/>
          </a:xfrm>
          <a:prstGeom prst="rect">
            <a:avLst/>
          </a:prstGeom>
          <a:noFill/>
          <a:ln>
            <a:noFill/>
          </a:ln>
        </p:spPr>
        <p:txBody>
          <a:bodyPr anchorCtr="0" anchor="t" bIns="0" lIns="0" spcFirstLastPara="1" rIns="0" wrap="square" tIns="68575">
            <a:noAutofit/>
          </a:bodyPr>
          <a:lstStyle/>
          <a:p>
            <a:pPr indent="-336550" lvl="0" marL="457200" rtl="0" algn="l">
              <a:lnSpc>
                <a:spcPct val="100000"/>
              </a:lnSpc>
              <a:spcBef>
                <a:spcPts val="900"/>
              </a:spcBef>
              <a:spcAft>
                <a:spcPts val="0"/>
              </a:spcAft>
              <a:buSzPts val="1700"/>
              <a:buAutoNum type="arabicPeriod"/>
            </a:pPr>
            <a:r>
              <a:rPr b="1" lang="en" sz="1700">
                <a:highlight>
                  <a:srgbClr val="D9EAD3"/>
                </a:highlight>
              </a:rPr>
              <a:t>Container operations are more expensive</a:t>
            </a:r>
            <a:r>
              <a:rPr lang="en" sz="1700">
                <a:highlight>
                  <a:srgbClr val="D9EAD3"/>
                </a:highlight>
              </a:rPr>
              <a:t>.</a:t>
            </a:r>
            <a:endParaRPr sz="1700">
              <a:highlight>
                <a:srgbClr val="D9EAD3"/>
              </a:highlight>
            </a:endParaRPr>
          </a:p>
          <a:p>
            <a:pPr indent="0" lvl="0" marL="457200" rtl="0" algn="l">
              <a:lnSpc>
                <a:spcPct val="100000"/>
              </a:lnSpc>
              <a:spcBef>
                <a:spcPts val="900"/>
              </a:spcBef>
              <a:spcAft>
                <a:spcPts val="0"/>
              </a:spcAft>
              <a:buNone/>
            </a:pPr>
            <a:r>
              <a:t/>
            </a:r>
            <a:endParaRPr sz="600">
              <a:highlight>
                <a:srgbClr val="D9EAD3"/>
              </a:highlight>
            </a:endParaRPr>
          </a:p>
          <a:p>
            <a:pPr indent="-311150" lvl="0" marL="457200" marR="0" rtl="0" algn="l">
              <a:lnSpc>
                <a:spcPct val="100000"/>
              </a:lnSpc>
              <a:spcBef>
                <a:spcPts val="900"/>
              </a:spcBef>
              <a:spcAft>
                <a:spcPts val="0"/>
              </a:spcAft>
              <a:buSzPts val="1300"/>
              <a:buChar char="•"/>
            </a:pPr>
            <a:r>
              <a:rPr lang="en" sz="1300"/>
              <a:t>Containers (Lists, Arrays, Sets, Bags, Maps, Heaps, and accumulators of these types) are more complex than scalar elements. While the GSQL operations may look simple, the complex is still there, at the machine level.</a:t>
            </a:r>
            <a:br>
              <a:rPr lang="en" sz="1300"/>
            </a:br>
            <a:endParaRPr sz="1300"/>
          </a:p>
          <a:p>
            <a:pPr indent="-311150" lvl="0" marL="457200" marR="0" rtl="0" algn="l">
              <a:lnSpc>
                <a:spcPct val="100000"/>
              </a:lnSpc>
              <a:spcBef>
                <a:spcPts val="0"/>
              </a:spcBef>
              <a:spcAft>
                <a:spcPts val="0"/>
              </a:spcAft>
              <a:buSzPts val="1300"/>
              <a:buChar char="•"/>
            </a:pPr>
            <a:r>
              <a:rPr lang="en" sz="1300"/>
              <a:t>Container operations such as populating a Map with key-value pairs, checking existence in a Set takes more time than other non-container operations.</a:t>
            </a:r>
            <a:br>
              <a:rPr lang="en" sz="1300"/>
            </a:br>
            <a:endParaRPr sz="1300"/>
          </a:p>
          <a:p>
            <a:pPr indent="-311150" lvl="0" marL="457200" marR="0" rtl="0" algn="l">
              <a:lnSpc>
                <a:spcPct val="100000"/>
              </a:lnSpc>
              <a:spcBef>
                <a:spcPts val="0"/>
              </a:spcBef>
              <a:spcAft>
                <a:spcPts val="0"/>
              </a:spcAft>
              <a:buSzPts val="1300"/>
              <a:buChar char="•"/>
            </a:pPr>
            <a:r>
              <a:rPr lang="en" sz="1300"/>
              <a:t>Each statement in the ACCUM and POST-ACCUM clauses is executed for each selected edge or vertex, so a container operation here could be executed up to millions of times. </a:t>
            </a:r>
            <a:endParaRPr sz="1300"/>
          </a:p>
          <a:p>
            <a:pPr indent="0" lvl="0" marL="457200" marR="0" rtl="0" algn="l">
              <a:lnSpc>
                <a:spcPct val="100000"/>
              </a:lnSpc>
              <a:spcBef>
                <a:spcPts val="900"/>
              </a:spcBef>
              <a:spcAft>
                <a:spcPts val="0"/>
              </a:spcAft>
              <a:buNone/>
            </a:pPr>
            <a:r>
              <a:t/>
            </a:r>
            <a:endParaRPr sz="1300"/>
          </a:p>
          <a:p>
            <a:pPr indent="0" lvl="0" marL="0" marR="0" rtl="0" algn="l">
              <a:lnSpc>
                <a:spcPct val="100000"/>
              </a:lnSpc>
              <a:spcBef>
                <a:spcPts val="900"/>
              </a:spcBef>
              <a:spcAft>
                <a:spcPts val="0"/>
              </a:spcAft>
              <a:buNone/>
            </a:pPr>
            <a:r>
              <a:t/>
            </a:r>
            <a:endParaRPr b="1" sz="1700">
              <a:highlight>
                <a:srgbClr val="D9EAD3"/>
              </a:highlight>
            </a:endParaRPr>
          </a:p>
        </p:txBody>
      </p:sp>
      <p:sp>
        <p:nvSpPr>
          <p:cNvPr id="2635" name="Google Shape;2635;p148"/>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36" name="Google Shape;2636;p148"/>
          <p:cNvSpPr txBox="1"/>
          <p:nvPr/>
        </p:nvSpPr>
        <p:spPr>
          <a:xfrm>
            <a:off x="506925" y="3753400"/>
            <a:ext cx="3880500" cy="5208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 sz="1100"/>
              <a:t>Therefore, avoiding the use of those operations can significantly improve the query performance.</a:t>
            </a:r>
            <a:endParaRPr sz="1100"/>
          </a:p>
          <a:p>
            <a:pPr indent="0" lvl="0" marL="342900" rtl="0" algn="l">
              <a:lnSpc>
                <a:spcPct val="150000"/>
              </a:lnSpc>
              <a:spcBef>
                <a:spcPts val="0"/>
              </a:spcBef>
              <a:spcAft>
                <a:spcPts val="0"/>
              </a:spcAft>
              <a:buNone/>
            </a:pPr>
            <a:r>
              <a:t/>
            </a:r>
            <a:endParaRPr sz="11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0" name="Shape 2640"/>
        <p:cNvGrpSpPr/>
        <p:nvPr/>
      </p:nvGrpSpPr>
      <p:grpSpPr>
        <a:xfrm>
          <a:off x="0" y="0"/>
          <a:ext cx="0" cy="0"/>
          <a:chOff x="0" y="0"/>
          <a:chExt cx="0" cy="0"/>
        </a:xfrm>
      </p:grpSpPr>
      <p:sp>
        <p:nvSpPr>
          <p:cNvPr id="2641" name="Google Shape;2641;p149"/>
          <p:cNvSpPr txBox="1"/>
          <p:nvPr>
            <p:ph idx="1" type="body"/>
          </p:nvPr>
        </p:nvSpPr>
        <p:spPr>
          <a:xfrm>
            <a:off x="304800" y="1028072"/>
            <a:ext cx="8382000" cy="3508200"/>
          </a:xfrm>
          <a:prstGeom prst="rect">
            <a:avLst/>
          </a:prstGeom>
          <a:noFill/>
          <a:ln>
            <a:noFill/>
          </a:ln>
        </p:spPr>
        <p:txBody>
          <a:bodyPr anchorCtr="0" anchor="t" bIns="0" lIns="0" spcFirstLastPara="1" rIns="0" wrap="square" tIns="68575">
            <a:noAutofit/>
          </a:bodyPr>
          <a:lstStyle/>
          <a:p>
            <a:pPr indent="-336550" lvl="0" marL="457200" marR="0" rtl="0" algn="l">
              <a:lnSpc>
                <a:spcPct val="100000"/>
              </a:lnSpc>
              <a:spcBef>
                <a:spcPts val="0"/>
              </a:spcBef>
              <a:spcAft>
                <a:spcPts val="0"/>
              </a:spcAft>
              <a:buSzPts val="1700"/>
              <a:buAutoNum type="arabicPeriod" startAt="2"/>
            </a:pPr>
            <a:r>
              <a:rPr b="1" lang="en" sz="1700">
                <a:highlight>
                  <a:srgbClr val="D9EAD3"/>
                </a:highlight>
              </a:rPr>
              <a:t>Container type vertex-attached accumulators are expensive</a:t>
            </a:r>
            <a:r>
              <a:rPr lang="en" sz="1700"/>
              <a:t>, even when they are empty, due to memory allocation. You can observe the query slowing down by just defining them, since the data structure will be created on all vertices involved in the query traversal.</a:t>
            </a:r>
            <a:endParaRPr sz="1700"/>
          </a:p>
          <a:p>
            <a:pPr indent="0" lvl="0" marL="0" marR="0" rtl="0" algn="l">
              <a:lnSpc>
                <a:spcPct val="100000"/>
              </a:lnSpc>
              <a:spcBef>
                <a:spcPts val="0"/>
              </a:spcBef>
              <a:spcAft>
                <a:spcPts val="0"/>
              </a:spcAft>
              <a:buNone/>
            </a:pPr>
            <a:r>
              <a:t/>
            </a:r>
            <a:endParaRPr sz="1700"/>
          </a:p>
          <a:p>
            <a:pPr indent="0" lvl="0" marL="0" marR="0" rtl="0" algn="l">
              <a:lnSpc>
                <a:spcPct val="100000"/>
              </a:lnSpc>
              <a:spcBef>
                <a:spcPts val="0"/>
              </a:spcBef>
              <a:spcAft>
                <a:spcPts val="0"/>
              </a:spcAft>
              <a:buNone/>
            </a:pPr>
            <a:r>
              <a:t/>
            </a:r>
            <a:endParaRPr sz="1700"/>
          </a:p>
          <a:p>
            <a:pPr indent="0" lvl="0" marL="0" marR="0" rtl="0" algn="l">
              <a:lnSpc>
                <a:spcPct val="100000"/>
              </a:lnSpc>
              <a:spcBef>
                <a:spcPts val="0"/>
              </a:spcBef>
              <a:spcAft>
                <a:spcPts val="0"/>
              </a:spcAft>
              <a:buNone/>
            </a:pPr>
            <a:r>
              <a:t/>
            </a:r>
            <a:endParaRPr sz="1700"/>
          </a:p>
        </p:txBody>
      </p:sp>
      <p:sp>
        <p:nvSpPr>
          <p:cNvPr id="2642" name="Google Shape;2642;p149"/>
          <p:cNvSpPr txBox="1"/>
          <p:nvPr>
            <p:ph idx="12" type="sldNum"/>
          </p:nvPr>
        </p:nvSpPr>
        <p:spPr>
          <a:xfrm>
            <a:off x="4479131" y="4775597"/>
            <a:ext cx="399000" cy="2739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43" name="Google Shape;2643;p149"/>
          <p:cNvSpPr txBox="1"/>
          <p:nvPr>
            <p:ph type="title"/>
          </p:nvPr>
        </p:nvSpPr>
        <p:spPr>
          <a:xfrm>
            <a:off x="304800" y="90894"/>
            <a:ext cx="8382000" cy="795600"/>
          </a:xfrm>
          <a:prstGeom prst="rect">
            <a:avLst/>
          </a:prstGeom>
          <a:noFill/>
          <a:ln>
            <a:noFill/>
          </a:ln>
        </p:spPr>
        <p:txBody>
          <a:bodyPr anchorCtr="0" anchor="b" bIns="0" lIns="0" spcFirstLastPara="1" rIns="68575" wrap="square" tIns="0">
            <a:noAutofit/>
          </a:bodyPr>
          <a:lstStyle/>
          <a:p>
            <a:pPr indent="0" lvl="0" marL="0" rtl="0" algn="l">
              <a:spcBef>
                <a:spcPts val="0"/>
              </a:spcBef>
              <a:spcAft>
                <a:spcPts val="0"/>
              </a:spcAft>
              <a:buNone/>
            </a:pPr>
            <a:r>
              <a:rPr lang="en" sz="2100">
                <a:solidFill>
                  <a:srgbClr val="FF6E00"/>
                </a:solidFill>
              </a:rPr>
              <a:t>What data structures slow you down</a:t>
            </a:r>
            <a:endParaRPr sz="2100">
              <a:solidFill>
                <a:srgbClr val="FF6E00"/>
              </a:solidFill>
            </a:endParaRPr>
          </a:p>
        </p:txBody>
      </p:sp>
      <p:sp>
        <p:nvSpPr>
          <p:cNvPr id="2644" name="Google Shape;2644;p149"/>
          <p:cNvSpPr txBox="1"/>
          <p:nvPr/>
        </p:nvSpPr>
        <p:spPr>
          <a:xfrm>
            <a:off x="731575" y="3446431"/>
            <a:ext cx="5966100" cy="5208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lang="en" sz="1100"/>
              <a:t>Container type accumulators include: </a:t>
            </a:r>
            <a:endParaRPr sz="1100"/>
          </a:p>
          <a:p>
            <a:pPr indent="0" lvl="0" marL="0" rtl="0" algn="l">
              <a:lnSpc>
                <a:spcPct val="150000"/>
              </a:lnSpc>
              <a:spcBef>
                <a:spcPts val="0"/>
              </a:spcBef>
              <a:spcAft>
                <a:spcPts val="0"/>
              </a:spcAft>
              <a:buNone/>
            </a:pPr>
            <a:r>
              <a:rPr lang="en" sz="1100"/>
              <a:t>ListAccum, SetAccum, BagAccum, MapAccum, ArrayAccum, GroupByAccum, HeapAccum</a:t>
            </a:r>
            <a:endParaRPr sz="1100"/>
          </a:p>
          <a:p>
            <a:pPr indent="0" lvl="0" marL="342900" rtl="0" algn="l">
              <a:lnSpc>
                <a:spcPct val="150000"/>
              </a:lnSpc>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igerGraph 1">
      <a:dk1>
        <a:srgbClr val="000000"/>
      </a:dk1>
      <a:lt1>
        <a:srgbClr val="FFFFFF"/>
      </a:lt1>
      <a:dk2>
        <a:srgbClr val="44546A"/>
      </a:dk2>
      <a:lt2>
        <a:srgbClr val="E7E6E6"/>
      </a:lt2>
      <a:accent1>
        <a:srgbClr val="03A9F3"/>
      </a:accent1>
      <a:accent2>
        <a:srgbClr val="FF6D00"/>
      </a:accent2>
      <a:accent3>
        <a:srgbClr val="A5A5A5"/>
      </a:accent3>
      <a:accent4>
        <a:srgbClr val="919191"/>
      </a:accent4>
      <a:accent5>
        <a:srgbClr val="5B9BD5"/>
      </a:accent5>
      <a:accent6>
        <a:srgbClr val="FF6D00"/>
      </a:accent6>
      <a:hlink>
        <a:srgbClr val="0563C1"/>
      </a:hlink>
      <a:folHlink>
        <a:srgbClr val="00F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TigerGraph 1">
      <a:dk1>
        <a:srgbClr val="000000"/>
      </a:dk1>
      <a:lt1>
        <a:srgbClr val="FFFFFF"/>
      </a:lt1>
      <a:dk2>
        <a:srgbClr val="44546A"/>
      </a:dk2>
      <a:lt2>
        <a:srgbClr val="E7E6E6"/>
      </a:lt2>
      <a:accent1>
        <a:srgbClr val="03A9F3"/>
      </a:accent1>
      <a:accent2>
        <a:srgbClr val="FF6D00"/>
      </a:accent2>
      <a:accent3>
        <a:srgbClr val="A5A5A5"/>
      </a:accent3>
      <a:accent4>
        <a:srgbClr val="919191"/>
      </a:accent4>
      <a:accent5>
        <a:srgbClr val="5B9BD5"/>
      </a:accent5>
      <a:accent6>
        <a:srgbClr val="FF6D00"/>
      </a:accent6>
      <a:hlink>
        <a:srgbClr val="0563C1"/>
      </a:hlink>
      <a:folHlink>
        <a:srgbClr val="00F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TigerGraph 1">
      <a:dk1>
        <a:srgbClr val="000000"/>
      </a:dk1>
      <a:lt1>
        <a:srgbClr val="FFFFFF"/>
      </a:lt1>
      <a:dk2>
        <a:srgbClr val="44546A"/>
      </a:dk2>
      <a:lt2>
        <a:srgbClr val="E7E6E6"/>
      </a:lt2>
      <a:accent1>
        <a:srgbClr val="03A9F3"/>
      </a:accent1>
      <a:accent2>
        <a:srgbClr val="FF6D00"/>
      </a:accent2>
      <a:accent3>
        <a:srgbClr val="A5A5A5"/>
      </a:accent3>
      <a:accent4>
        <a:srgbClr val="919191"/>
      </a:accent4>
      <a:accent5>
        <a:srgbClr val="5B9BD5"/>
      </a:accent5>
      <a:accent6>
        <a:srgbClr val="FF6D00"/>
      </a:accent6>
      <a:hlink>
        <a:srgbClr val="0563C1"/>
      </a:hlink>
      <a:folHlink>
        <a:srgbClr val="00F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TigerGraph 1">
      <a:dk1>
        <a:srgbClr val="000000"/>
      </a:dk1>
      <a:lt1>
        <a:srgbClr val="FFFFFF"/>
      </a:lt1>
      <a:dk2>
        <a:srgbClr val="44546A"/>
      </a:dk2>
      <a:lt2>
        <a:srgbClr val="E7E6E6"/>
      </a:lt2>
      <a:accent1>
        <a:srgbClr val="03A9F3"/>
      </a:accent1>
      <a:accent2>
        <a:srgbClr val="FF6D00"/>
      </a:accent2>
      <a:accent3>
        <a:srgbClr val="A5A5A5"/>
      </a:accent3>
      <a:accent4>
        <a:srgbClr val="919191"/>
      </a:accent4>
      <a:accent5>
        <a:srgbClr val="5B9BD5"/>
      </a:accent5>
      <a:accent6>
        <a:srgbClr val="FF6D00"/>
      </a:accent6>
      <a:hlink>
        <a:srgbClr val="0563C1"/>
      </a:hlink>
      <a:folHlink>
        <a:srgbClr val="00FC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